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25.fntdata" ContentType="application/x-fontdata"/>
  <Override PartName="/ppt/fonts/font26.fntdata" ContentType="application/x-fontdata"/>
  <Override PartName="/ppt/fonts/font27.fntdata" ContentType="application/x-fontdata"/>
  <Override PartName="/ppt/fonts/font28.fntdata" ContentType="application/x-fontdata"/>
  <Override PartName="/ppt/fonts/font29.fntdata" ContentType="application/x-fontdata"/>
  <Override PartName="/ppt/fonts/font3.fntdata" ContentType="application/x-fontdata"/>
  <Override PartName="/ppt/fonts/font30.fntdata" ContentType="application/x-fontdata"/>
  <Override PartName="/ppt/fonts/font31.fntdata" ContentType="application/x-fontdata"/>
  <Override PartName="/ppt/fonts/font32.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
  </p:notesMasterIdLst>
  <p:sldIdLst>
    <p:sldId id="256" r:id="rId3"/>
    <p:sldId id="294" r:id="rId5"/>
    <p:sldId id="295" r:id="rId6"/>
    <p:sldId id="296" r:id="rId7"/>
    <p:sldId id="302" r:id="rId8"/>
    <p:sldId id="303" r:id="rId9"/>
    <p:sldId id="297" r:id="rId10"/>
    <p:sldId id="298" r:id="rId11"/>
    <p:sldId id="299" r:id="rId12"/>
    <p:sldId id="300" r:id="rId13"/>
    <p:sldId id="304" r:id="rId14"/>
    <p:sldId id="305" r:id="rId15"/>
    <p:sldId id="306" r:id="rId16"/>
    <p:sldId id="326" r:id="rId17"/>
    <p:sldId id="327" r:id="rId18"/>
    <p:sldId id="337" r:id="rId19"/>
    <p:sldId id="338" r:id="rId20"/>
    <p:sldId id="339" r:id="rId21"/>
    <p:sldId id="340" r:id="rId22"/>
    <p:sldId id="341" r:id="rId23"/>
    <p:sldId id="342" r:id="rId24"/>
    <p:sldId id="343" r:id="rId25"/>
    <p:sldId id="328" r:id="rId26"/>
    <p:sldId id="450" r:id="rId27"/>
    <p:sldId id="451" r:id="rId28"/>
    <p:sldId id="452" r:id="rId29"/>
    <p:sldId id="453" r:id="rId30"/>
    <p:sldId id="454" r:id="rId31"/>
    <p:sldId id="455" r:id="rId32"/>
    <p:sldId id="456" r:id="rId33"/>
    <p:sldId id="457" r:id="rId34"/>
    <p:sldId id="458" r:id="rId35"/>
    <p:sldId id="459" r:id="rId36"/>
    <p:sldId id="460" r:id="rId37"/>
    <p:sldId id="461" r:id="rId38"/>
    <p:sldId id="462" r:id="rId39"/>
    <p:sldId id="463" r:id="rId40"/>
    <p:sldId id="464" r:id="rId41"/>
    <p:sldId id="465" r:id="rId42"/>
    <p:sldId id="466" r:id="rId43"/>
    <p:sldId id="467" r:id="rId44"/>
    <p:sldId id="468" r:id="rId45"/>
    <p:sldId id="470" r:id="rId46"/>
    <p:sldId id="471" r:id="rId47"/>
    <p:sldId id="331" r:id="rId48"/>
    <p:sldId id="308" r:id="rId49"/>
    <p:sldId id="309" r:id="rId50"/>
    <p:sldId id="310" r:id="rId51"/>
    <p:sldId id="311" r:id="rId52"/>
    <p:sldId id="313" r:id="rId53"/>
    <p:sldId id="314" r:id="rId54"/>
    <p:sldId id="317" r:id="rId55"/>
    <p:sldId id="318" r:id="rId56"/>
    <p:sldId id="350" r:id="rId57"/>
    <p:sldId id="351" r:id="rId58"/>
    <p:sldId id="333" r:id="rId59"/>
    <p:sldId id="334" r:id="rId60"/>
    <p:sldId id="320" r:id="rId61"/>
    <p:sldId id="321" r:id="rId62"/>
    <p:sldId id="322" r:id="rId63"/>
    <p:sldId id="323" r:id="rId64"/>
    <p:sldId id="277" r:id="rId65"/>
    <p:sldId id="363" r:id="rId66"/>
    <p:sldId id="364" r:id="rId67"/>
    <p:sldId id="365" r:id="rId68"/>
    <p:sldId id="366" r:id="rId69"/>
    <p:sldId id="367" r:id="rId70"/>
    <p:sldId id="368" r:id="rId71"/>
    <p:sldId id="369" r:id="rId72"/>
    <p:sldId id="370" r:id="rId73"/>
    <p:sldId id="423" r:id="rId74"/>
    <p:sldId id="424" r:id="rId75"/>
    <p:sldId id="425" r:id="rId76"/>
    <p:sldId id="426" r:id="rId77"/>
    <p:sldId id="427" r:id="rId78"/>
    <p:sldId id="428" r:id="rId79"/>
    <p:sldId id="429" r:id="rId80"/>
    <p:sldId id="431" r:id="rId81"/>
    <p:sldId id="432" r:id="rId82"/>
    <p:sldId id="433" r:id="rId83"/>
    <p:sldId id="434" r:id="rId84"/>
    <p:sldId id="435" r:id="rId85"/>
    <p:sldId id="439" r:id="rId86"/>
    <p:sldId id="436" r:id="rId87"/>
    <p:sldId id="437" r:id="rId88"/>
    <p:sldId id="371" r:id="rId89"/>
    <p:sldId id="372" r:id="rId90"/>
    <p:sldId id="373" r:id="rId91"/>
    <p:sldId id="374" r:id="rId92"/>
    <p:sldId id="375" r:id="rId93"/>
    <p:sldId id="376" r:id="rId94"/>
    <p:sldId id="377" r:id="rId95"/>
    <p:sldId id="378" r:id="rId96"/>
    <p:sldId id="379" r:id="rId97"/>
    <p:sldId id="380" r:id="rId98"/>
    <p:sldId id="381" r:id="rId99"/>
    <p:sldId id="382" r:id="rId100"/>
    <p:sldId id="383" r:id="rId101"/>
    <p:sldId id="384" r:id="rId102"/>
    <p:sldId id="385" r:id="rId103"/>
    <p:sldId id="386" r:id="rId104"/>
    <p:sldId id="387" r:id="rId105"/>
    <p:sldId id="388" r:id="rId106"/>
    <p:sldId id="394" r:id="rId107"/>
    <p:sldId id="389" r:id="rId108"/>
    <p:sldId id="390" r:id="rId109"/>
    <p:sldId id="395" r:id="rId110"/>
    <p:sldId id="396" r:id="rId111"/>
    <p:sldId id="397" r:id="rId112"/>
    <p:sldId id="398" r:id="rId113"/>
    <p:sldId id="407" r:id="rId114"/>
    <p:sldId id="408" r:id="rId115"/>
    <p:sldId id="412" r:id="rId116"/>
    <p:sldId id="409" r:id="rId117"/>
    <p:sldId id="410" r:id="rId118"/>
    <p:sldId id="440" r:id="rId119"/>
    <p:sldId id="441" r:id="rId120"/>
    <p:sldId id="442" r:id="rId121"/>
    <p:sldId id="443" r:id="rId122"/>
    <p:sldId id="446" r:id="rId123"/>
    <p:sldId id="444" r:id="rId124"/>
    <p:sldId id="445" r:id="rId125"/>
    <p:sldId id="447" r:id="rId126"/>
    <p:sldId id="448" r:id="rId127"/>
  </p:sldIdLst>
  <p:sldSz cx="9144000" cy="6858000"/>
  <p:notesSz cx="6858000" cy="9144000"/>
  <p:embeddedFontLst>
    <p:embeddedFont>
      <p:font typeface="Calibri" panose="020F0502020204030204"/>
      <p:regular r:id="rId131"/>
      <p:bold r:id="rId132"/>
      <p:italic r:id="rId133"/>
      <p:boldItalic r:id="rId134"/>
    </p:embeddedFont>
    <p:embeddedFont>
      <p:font typeface="Quattrocento Sans" panose="020B0502050000020003"/>
      <p:regular r:id="rId135"/>
      <p:bold r:id="rId136"/>
      <p:italic r:id="rId137"/>
      <p:boldItalic r:id="rId138"/>
    </p:embeddedFont>
    <p:embeddedFont>
      <p:font typeface="Consolas" panose="020B0609020204030204"/>
      <p:regular r:id="rId139"/>
      <p:bold r:id="rId140"/>
      <p:italic r:id="rId141"/>
      <p:boldItalic r:id="rId142"/>
    </p:embeddedFont>
    <p:embeddedFont>
      <p:font typeface="Verdana" panose="020B0604030504040204"/>
      <p:regular r:id="rId143"/>
      <p:bold r:id="rId144"/>
      <p:italic r:id="rId145"/>
      <p:boldItalic r:id="rId146"/>
    </p:embeddedFont>
    <p:embeddedFont>
      <p:font typeface="Calibri" panose="020F0502020204030204" pitchFamily="34" charset="0"/>
      <p:regular r:id="rId147"/>
      <p:bold r:id="rId148"/>
      <p:italic r:id="rId149"/>
      <p:boldItalic r:id="rId150"/>
    </p:embeddedFont>
    <p:embeddedFont>
      <p:font typeface="Verdana" panose="020B0604030504040204" pitchFamily="34" charset="0"/>
      <p:regular r:id="rId151"/>
      <p:bold r:id="rId152"/>
      <p:italic r:id="rId153"/>
      <p:boldItalic r:id="rId154"/>
    </p:embeddedFont>
    <p:embeddedFont>
      <p:font typeface="Consolas" panose="020B0609020204030204" pitchFamily="49" charset="0"/>
      <p:regular r:id="rId155"/>
      <p:bold r:id="rId156"/>
      <p:italic r:id="rId157"/>
      <p:boldItalic r:id="rId158"/>
    </p:embeddedFont>
    <p:embeddedFont>
      <p:font typeface="Trebuchet MS" panose="020B0603020202020204"/>
      <p:regular r:id="rId159"/>
      <p:bold r:id="rId160"/>
      <p:italic r:id="rId161"/>
      <p:boldItalic r:id="rId1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BFA88A0-500D-43FF-AB7B-9B9E46E50E5A}" styleName="Table_0">
    <a:wholeTbl>
      <a:tcTxStyle>
        <a:font>
          <a:latin typeface="Arial"/>
          <a:ea typeface="Arial"/>
          <a:cs typeface="Arial"/>
        </a:font>
        <a:srgbClr val="000000"/>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7FDFB401-6C5B-4D00-9001-CC80CE76A071}" styleName="Table_2">
    <a:wholeTbl>
      <a:tcTxStyle>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ADE48064-F750-496B-9BB9-CFEB342D939D}" styleName="Table_3">
    <a:wholeTbl>
      <a:tcTxStyle>
        <a:font>
          <a:latin typeface="Arial"/>
          <a:ea typeface="Arial"/>
          <a:cs typeface="Arial"/>
        </a:font>
        <a:srgbClr val="000000"/>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73721C2D-95C6-4A07-B70B-F2A0B44D9C60}" styleName="Table_1">
    <a:wholeTbl>
      <a:tcTxStyle>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Style>
        <a:tcBdr/>
        <a:fill>
          <a:solidFill>
            <a:srgbClr val="CFD7E7"/>
          </a:solidFill>
        </a:fill>
      </a:tcStyle>
    </a:band1H>
    <a:band2H>
      <a:tcStyle>
        <a:tcBdr/>
      </a:tcStyle>
    </a:band2H>
    <a:band1V>
      <a:tcStyle>
        <a:tcBdr/>
        <a:fill>
          <a:solidFill>
            <a:srgbClr val="CFD7E7"/>
          </a:solidFill>
        </a:fill>
      </a:tcStyle>
    </a:band1V>
    <a:band2V>
      <a:tcStyle>
        <a:tcBdr/>
      </a:tcStyle>
    </a:band2V>
    <a:lastCol>
      <a:tcTxStyle b="on">
        <a:font>
          <a:latin typeface="Calibri"/>
          <a:ea typeface="Calibri"/>
          <a:cs typeface="Calibri"/>
        </a:font>
        <a:schemeClr val="lt1"/>
      </a:tcTxStyle>
      <a:tcStyle>
        <a:tcBdr/>
        <a:fill>
          <a:solidFill>
            <a:schemeClr val="accent1"/>
          </a:solidFill>
        </a:fill>
      </a:tcStyle>
    </a:lastCol>
    <a:firstCol>
      <a:tcTxStyle b="on">
        <a:font>
          <a:latin typeface="Calibri"/>
          <a:ea typeface="Calibri"/>
          <a:cs typeface="Calibri"/>
        </a:font>
        <a:schemeClr val="lt1"/>
      </a:tcTxStyle>
      <a:tcStyle>
        <a:tcBdr/>
        <a:fill>
          <a:solidFill>
            <a:schemeClr val="accent1"/>
          </a:solidFill>
        </a:fill>
      </a:tcStyle>
    </a:firstCol>
    <a:lastRow>
      <a:tcTxStyle b="on">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Style>
        <a:tcBdr/>
      </a:tcStyle>
    </a:seCell>
    <a:swCell>
      <a:tcStyle>
        <a:tcBdr/>
      </a:tcStyle>
    </a:swCell>
    <a:firstRow>
      <a:tcTxStyle b="on">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2" Type="http://schemas.openxmlformats.org/officeDocument/2006/relationships/font" Target="fonts/font32.fntdata"/><Relationship Id="rId161" Type="http://schemas.openxmlformats.org/officeDocument/2006/relationships/font" Target="fonts/font31.fntdata"/><Relationship Id="rId160" Type="http://schemas.openxmlformats.org/officeDocument/2006/relationships/font" Target="fonts/font30.fntdata"/><Relationship Id="rId16" Type="http://schemas.openxmlformats.org/officeDocument/2006/relationships/slide" Target="slides/slide13.xml"/><Relationship Id="rId159" Type="http://schemas.openxmlformats.org/officeDocument/2006/relationships/font" Target="fonts/font29.fntdata"/><Relationship Id="rId158" Type="http://schemas.openxmlformats.org/officeDocument/2006/relationships/font" Target="fonts/font28.fntdata"/><Relationship Id="rId157" Type="http://schemas.openxmlformats.org/officeDocument/2006/relationships/font" Target="fonts/font27.fntdata"/><Relationship Id="rId156" Type="http://schemas.openxmlformats.org/officeDocument/2006/relationships/font" Target="fonts/font26.fntdata"/><Relationship Id="rId155" Type="http://schemas.openxmlformats.org/officeDocument/2006/relationships/font" Target="fonts/font25.fntdata"/><Relationship Id="rId154" Type="http://schemas.openxmlformats.org/officeDocument/2006/relationships/font" Target="fonts/font24.fntdata"/><Relationship Id="rId153" Type="http://schemas.openxmlformats.org/officeDocument/2006/relationships/font" Target="fonts/font23.fntdata"/><Relationship Id="rId152" Type="http://schemas.openxmlformats.org/officeDocument/2006/relationships/font" Target="fonts/font22.fntdata"/><Relationship Id="rId151" Type="http://schemas.openxmlformats.org/officeDocument/2006/relationships/font" Target="fonts/font21.fntdata"/><Relationship Id="rId150" Type="http://schemas.openxmlformats.org/officeDocument/2006/relationships/font" Target="fonts/font20.fntdata"/><Relationship Id="rId15" Type="http://schemas.openxmlformats.org/officeDocument/2006/relationships/slide" Target="slides/slide12.xml"/><Relationship Id="rId149" Type="http://schemas.openxmlformats.org/officeDocument/2006/relationships/font" Target="fonts/font19.fntdata"/><Relationship Id="rId148" Type="http://schemas.openxmlformats.org/officeDocument/2006/relationships/font" Target="fonts/font18.fntdata"/><Relationship Id="rId147" Type="http://schemas.openxmlformats.org/officeDocument/2006/relationships/font" Target="fonts/font17.fntdata"/><Relationship Id="rId146" Type="http://schemas.openxmlformats.org/officeDocument/2006/relationships/font" Target="fonts/font16.fntdata"/><Relationship Id="rId145" Type="http://schemas.openxmlformats.org/officeDocument/2006/relationships/font" Target="fonts/font15.fntdata"/><Relationship Id="rId144" Type="http://schemas.openxmlformats.org/officeDocument/2006/relationships/font" Target="fonts/font14.fntdata"/><Relationship Id="rId143" Type="http://schemas.openxmlformats.org/officeDocument/2006/relationships/font" Target="fonts/font13.fntdata"/><Relationship Id="rId142" Type="http://schemas.openxmlformats.org/officeDocument/2006/relationships/font" Target="fonts/font12.fntdata"/><Relationship Id="rId141" Type="http://schemas.openxmlformats.org/officeDocument/2006/relationships/font" Target="fonts/font11.fntdata"/><Relationship Id="rId140" Type="http://schemas.openxmlformats.org/officeDocument/2006/relationships/font" Target="fonts/font10.fntdata"/><Relationship Id="rId14" Type="http://schemas.openxmlformats.org/officeDocument/2006/relationships/slide" Target="slides/slide11.xml"/><Relationship Id="rId139" Type="http://schemas.openxmlformats.org/officeDocument/2006/relationships/font" Target="fonts/font9.fntdata"/><Relationship Id="rId138" Type="http://schemas.openxmlformats.org/officeDocument/2006/relationships/font" Target="fonts/font8.fntdata"/><Relationship Id="rId137" Type="http://schemas.openxmlformats.org/officeDocument/2006/relationships/font" Target="fonts/font7.fntdata"/><Relationship Id="rId136" Type="http://schemas.openxmlformats.org/officeDocument/2006/relationships/font" Target="fonts/font6.fntdata"/><Relationship Id="rId135" Type="http://schemas.openxmlformats.org/officeDocument/2006/relationships/font" Target="fonts/font5.fntdata"/><Relationship Id="rId134" Type="http://schemas.openxmlformats.org/officeDocument/2006/relationships/font" Target="fonts/font4.fntdata"/><Relationship Id="rId133" Type="http://schemas.openxmlformats.org/officeDocument/2006/relationships/font" Target="fonts/font3.fntdata"/><Relationship Id="rId132" Type="http://schemas.openxmlformats.org/officeDocument/2006/relationships/font" Target="fonts/font2.fntdata"/><Relationship Id="rId131" Type="http://schemas.openxmlformats.org/officeDocument/2006/relationships/font" Target="fonts/font1.fntdata"/><Relationship Id="rId130" Type="http://schemas.openxmlformats.org/officeDocument/2006/relationships/tableStyles" Target="tableStyles.xml"/><Relationship Id="rId13" Type="http://schemas.openxmlformats.org/officeDocument/2006/relationships/slide" Target="slides/slide10.xml"/><Relationship Id="rId129" Type="http://schemas.openxmlformats.org/officeDocument/2006/relationships/viewProps" Target="viewProps.xml"/><Relationship Id="rId128" Type="http://schemas.openxmlformats.org/officeDocument/2006/relationships/presProps" Target="presProps.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4" name="Google Shape;4;n"/>
          <p:cNvSpPr txBox="1"/>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5" name="Google Shape;5;n"/>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36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36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36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36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7" name="Google Shape;7;n"/>
          <p:cNvSpPr txBox="1"/>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Google Shape;8;n"/>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6" name="Shape 46"/>
        <p:cNvGrpSpPr/>
        <p:nvPr/>
      </p:nvGrpSpPr>
      <p:grpSpPr>
        <a:xfrm>
          <a:off x="0" y="0"/>
          <a:ext cx="0" cy="0"/>
          <a:chOff x="0" y="0"/>
          <a:chExt cx="0" cy="0"/>
        </a:xfrm>
      </p:grpSpPr>
      <p:sp>
        <p:nvSpPr>
          <p:cNvPr id="47" name="Google Shape;47;p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 name="Google Shape;48;p1: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p>
        </p:txBody>
      </p:sp>
      <p:sp>
        <p:nvSpPr>
          <p:cNvPr id="49" name="Google Shape;49;p1: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9" name="Shape 149"/>
        <p:cNvGrpSpPr/>
        <p:nvPr/>
      </p:nvGrpSpPr>
      <p:grpSpPr>
        <a:xfrm>
          <a:off x="0" y="0"/>
          <a:ext cx="0" cy="0"/>
          <a:chOff x="0" y="0"/>
          <a:chExt cx="0" cy="0"/>
        </a:xfrm>
      </p:grpSpPr>
      <p:sp>
        <p:nvSpPr>
          <p:cNvPr id="150" name="Google Shape;150;p1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1" name="Google Shape;151;p1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0" name="Shape 160"/>
        <p:cNvGrpSpPr/>
        <p:nvPr/>
      </p:nvGrpSpPr>
      <p:grpSpPr>
        <a:xfrm>
          <a:off x="0" y="0"/>
          <a:ext cx="0" cy="0"/>
          <a:chOff x="0" y="0"/>
          <a:chExt cx="0" cy="0"/>
        </a:xfrm>
      </p:grpSpPr>
      <p:sp>
        <p:nvSpPr>
          <p:cNvPr id="161" name="Google Shape;161;p1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62" name="Google Shape;162;p1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p1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4" name="Google Shape;174;p1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p1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4" name="Google Shape;174;p1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2" name="Shape 182"/>
        <p:cNvGrpSpPr/>
        <p:nvPr/>
      </p:nvGrpSpPr>
      <p:grpSpPr>
        <a:xfrm>
          <a:off x="0" y="0"/>
          <a:ext cx="0" cy="0"/>
          <a:chOff x="0" y="0"/>
          <a:chExt cx="0" cy="0"/>
        </a:xfrm>
      </p:grpSpPr>
      <p:sp>
        <p:nvSpPr>
          <p:cNvPr id="183" name="Google Shape;183;p1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84" name="Google Shape;184;p1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0" name="Shape 190"/>
        <p:cNvGrpSpPr/>
        <p:nvPr/>
      </p:nvGrpSpPr>
      <p:grpSpPr>
        <a:xfrm>
          <a:off x="0" y="0"/>
          <a:ext cx="0" cy="0"/>
          <a:chOff x="0" y="0"/>
          <a:chExt cx="0" cy="0"/>
        </a:xfrm>
      </p:grpSpPr>
      <p:sp>
        <p:nvSpPr>
          <p:cNvPr id="191" name="Google Shape;191;p1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2" name="Google Shape;192;p1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8" name="Shape 198"/>
        <p:cNvGrpSpPr/>
        <p:nvPr/>
      </p:nvGrpSpPr>
      <p:grpSpPr>
        <a:xfrm>
          <a:off x="0" y="0"/>
          <a:ext cx="0" cy="0"/>
          <a:chOff x="0" y="0"/>
          <a:chExt cx="0" cy="0"/>
        </a:xfrm>
      </p:grpSpPr>
      <p:sp>
        <p:nvSpPr>
          <p:cNvPr id="199" name="Google Shape;199;p1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0" name="Google Shape;200;p1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7" name="Shape 207"/>
        <p:cNvGrpSpPr/>
        <p:nvPr/>
      </p:nvGrpSpPr>
      <p:grpSpPr>
        <a:xfrm>
          <a:off x="0" y="0"/>
          <a:ext cx="0" cy="0"/>
          <a:chOff x="0" y="0"/>
          <a:chExt cx="0" cy="0"/>
        </a:xfrm>
      </p:grpSpPr>
      <p:sp>
        <p:nvSpPr>
          <p:cNvPr id="208" name="Google Shape;208;p1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9" name="Google Shape;209;p1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55" name="Shape 55"/>
        <p:cNvGrpSpPr/>
        <p:nvPr/>
      </p:nvGrpSpPr>
      <p:grpSpPr>
        <a:xfrm>
          <a:off x="0" y="0"/>
          <a:ext cx="0" cy="0"/>
          <a:chOff x="0" y="0"/>
          <a:chExt cx="0" cy="0"/>
        </a:xfrm>
      </p:grpSpPr>
      <p:sp>
        <p:nvSpPr>
          <p:cNvPr id="56" name="Google Shape;56;p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57" name="Google Shape;57;p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62" name="Shape 62"/>
        <p:cNvGrpSpPr/>
        <p:nvPr/>
      </p:nvGrpSpPr>
      <p:grpSpPr>
        <a:xfrm>
          <a:off x="0" y="0"/>
          <a:ext cx="0" cy="0"/>
          <a:chOff x="0" y="0"/>
          <a:chExt cx="0" cy="0"/>
        </a:xfrm>
      </p:grpSpPr>
      <p:sp>
        <p:nvSpPr>
          <p:cNvPr id="63" name="Google Shape;63;p3: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64" name="Google Shape;64;p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68" name="Shape 68"/>
        <p:cNvGrpSpPr/>
        <p:nvPr/>
      </p:nvGrpSpPr>
      <p:grpSpPr>
        <a:xfrm>
          <a:off x="0" y="0"/>
          <a:ext cx="0" cy="0"/>
          <a:chOff x="0" y="0"/>
          <a:chExt cx="0" cy="0"/>
        </a:xfrm>
      </p:grpSpPr>
      <p:sp>
        <p:nvSpPr>
          <p:cNvPr id="69" name="Google Shape;69;p4: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70" name="Google Shape;70;p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75" name="Shape 75"/>
        <p:cNvGrpSpPr/>
        <p:nvPr/>
      </p:nvGrpSpPr>
      <p:grpSpPr>
        <a:xfrm>
          <a:off x="0" y="0"/>
          <a:ext cx="0" cy="0"/>
          <a:chOff x="0" y="0"/>
          <a:chExt cx="0" cy="0"/>
        </a:xfrm>
      </p:grpSpPr>
      <p:sp>
        <p:nvSpPr>
          <p:cNvPr id="76" name="Google Shape;76;p5: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77" name="Google Shape;77;p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82" name="Shape 82"/>
        <p:cNvGrpSpPr/>
        <p:nvPr/>
      </p:nvGrpSpPr>
      <p:grpSpPr>
        <a:xfrm>
          <a:off x="0" y="0"/>
          <a:ext cx="0" cy="0"/>
          <a:chOff x="0" y="0"/>
          <a:chExt cx="0" cy="0"/>
        </a:xfrm>
      </p:grpSpPr>
      <p:sp>
        <p:nvSpPr>
          <p:cNvPr id="83" name="Google Shape;83;p6: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84" name="Google Shape;84;p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90" name="Shape 90"/>
        <p:cNvGrpSpPr/>
        <p:nvPr/>
      </p:nvGrpSpPr>
      <p:grpSpPr>
        <a:xfrm>
          <a:off x="0" y="0"/>
          <a:ext cx="0" cy="0"/>
          <a:chOff x="0" y="0"/>
          <a:chExt cx="0" cy="0"/>
        </a:xfrm>
      </p:grpSpPr>
      <p:sp>
        <p:nvSpPr>
          <p:cNvPr id="91" name="Google Shape;91;p7: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92" name="Google Shape;92;p7: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99" name="Shape 99"/>
        <p:cNvGrpSpPr/>
        <p:nvPr/>
      </p:nvGrpSpPr>
      <p:grpSpPr>
        <a:xfrm>
          <a:off x="0" y="0"/>
          <a:ext cx="0" cy="0"/>
          <a:chOff x="0" y="0"/>
          <a:chExt cx="0" cy="0"/>
        </a:xfrm>
      </p:grpSpPr>
      <p:sp>
        <p:nvSpPr>
          <p:cNvPr id="100" name="Google Shape;100;p8: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01" name="Google Shape;101;p8: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9" name="Shape 159"/>
        <p:cNvGrpSpPr/>
        <p:nvPr/>
      </p:nvGrpSpPr>
      <p:grpSpPr>
        <a:xfrm>
          <a:off x="0" y="0"/>
          <a:ext cx="0" cy="0"/>
          <a:chOff x="0" y="0"/>
          <a:chExt cx="0" cy="0"/>
        </a:xfrm>
      </p:grpSpPr>
      <p:sp>
        <p:nvSpPr>
          <p:cNvPr id="160" name="Google Shape;160;p18: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61" name="Google Shape;161;p18: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5" name="Shape 165"/>
        <p:cNvGrpSpPr/>
        <p:nvPr/>
      </p:nvGrpSpPr>
      <p:grpSpPr>
        <a:xfrm>
          <a:off x="0" y="0"/>
          <a:ext cx="0" cy="0"/>
          <a:chOff x="0" y="0"/>
          <a:chExt cx="0" cy="0"/>
        </a:xfrm>
      </p:grpSpPr>
      <p:sp>
        <p:nvSpPr>
          <p:cNvPr id="166" name="Google Shape;166;p19: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67" name="Google Shape;167;p19: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1" name="Shape 171"/>
        <p:cNvGrpSpPr/>
        <p:nvPr/>
      </p:nvGrpSpPr>
      <p:grpSpPr>
        <a:xfrm>
          <a:off x="0" y="0"/>
          <a:ext cx="0" cy="0"/>
          <a:chOff x="0" y="0"/>
          <a:chExt cx="0" cy="0"/>
        </a:xfrm>
      </p:grpSpPr>
      <p:sp>
        <p:nvSpPr>
          <p:cNvPr id="172" name="Google Shape;172;p20: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73" name="Google Shape;173;p20: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7" name="Shape 177"/>
        <p:cNvGrpSpPr/>
        <p:nvPr/>
      </p:nvGrpSpPr>
      <p:grpSpPr>
        <a:xfrm>
          <a:off x="0" y="0"/>
          <a:ext cx="0" cy="0"/>
          <a:chOff x="0" y="0"/>
          <a:chExt cx="0" cy="0"/>
        </a:xfrm>
      </p:grpSpPr>
      <p:sp>
        <p:nvSpPr>
          <p:cNvPr id="178" name="Google Shape;178;p21: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79" name="Google Shape;179;p2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3" name="Shape 183"/>
        <p:cNvGrpSpPr/>
        <p:nvPr/>
      </p:nvGrpSpPr>
      <p:grpSpPr>
        <a:xfrm>
          <a:off x="0" y="0"/>
          <a:ext cx="0" cy="0"/>
          <a:chOff x="0" y="0"/>
          <a:chExt cx="0" cy="0"/>
        </a:xfrm>
      </p:grpSpPr>
      <p:sp>
        <p:nvSpPr>
          <p:cNvPr id="184" name="Google Shape;184;p2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85" name="Google Shape;185;p2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9" name="Shape 189"/>
        <p:cNvGrpSpPr/>
        <p:nvPr/>
      </p:nvGrpSpPr>
      <p:grpSpPr>
        <a:xfrm>
          <a:off x="0" y="0"/>
          <a:ext cx="0" cy="0"/>
          <a:chOff x="0" y="0"/>
          <a:chExt cx="0" cy="0"/>
        </a:xfrm>
      </p:grpSpPr>
      <p:sp>
        <p:nvSpPr>
          <p:cNvPr id="190" name="Google Shape;190;p23: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91" name="Google Shape;191;p2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5" name="Shape 195"/>
        <p:cNvGrpSpPr/>
        <p:nvPr/>
      </p:nvGrpSpPr>
      <p:grpSpPr>
        <a:xfrm>
          <a:off x="0" y="0"/>
          <a:ext cx="0" cy="0"/>
          <a:chOff x="0" y="0"/>
          <a:chExt cx="0" cy="0"/>
        </a:xfrm>
      </p:grpSpPr>
      <p:sp>
        <p:nvSpPr>
          <p:cNvPr id="196" name="Google Shape;196;p24: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97" name="Google Shape;197;p2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2" name="Shape 202"/>
        <p:cNvGrpSpPr/>
        <p:nvPr/>
      </p:nvGrpSpPr>
      <p:grpSpPr>
        <a:xfrm>
          <a:off x="0" y="0"/>
          <a:ext cx="0" cy="0"/>
          <a:chOff x="0" y="0"/>
          <a:chExt cx="0" cy="0"/>
        </a:xfrm>
      </p:grpSpPr>
      <p:sp>
        <p:nvSpPr>
          <p:cNvPr id="203" name="Google Shape;203;p25: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04" name="Google Shape;204;p2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8" name="Shape 208"/>
        <p:cNvGrpSpPr/>
        <p:nvPr/>
      </p:nvGrpSpPr>
      <p:grpSpPr>
        <a:xfrm>
          <a:off x="0" y="0"/>
          <a:ext cx="0" cy="0"/>
          <a:chOff x="0" y="0"/>
          <a:chExt cx="0" cy="0"/>
        </a:xfrm>
      </p:grpSpPr>
      <p:sp>
        <p:nvSpPr>
          <p:cNvPr id="209" name="Google Shape;209;p26: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10" name="Google Shape;210;p2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4" name="Shape 214"/>
        <p:cNvGrpSpPr/>
        <p:nvPr/>
      </p:nvGrpSpPr>
      <p:grpSpPr>
        <a:xfrm>
          <a:off x="0" y="0"/>
          <a:ext cx="0" cy="0"/>
          <a:chOff x="0" y="0"/>
          <a:chExt cx="0" cy="0"/>
        </a:xfrm>
      </p:grpSpPr>
      <p:sp>
        <p:nvSpPr>
          <p:cNvPr id="215" name="Google Shape;215;p27: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16" name="Google Shape;216;p27: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2" name="Shape 222"/>
        <p:cNvGrpSpPr/>
        <p:nvPr/>
      </p:nvGrpSpPr>
      <p:grpSpPr>
        <a:xfrm>
          <a:off x="0" y="0"/>
          <a:ext cx="0" cy="0"/>
          <a:chOff x="0" y="0"/>
          <a:chExt cx="0" cy="0"/>
        </a:xfrm>
      </p:grpSpPr>
      <p:sp>
        <p:nvSpPr>
          <p:cNvPr id="223" name="Google Shape;223;p28: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24" name="Google Shape;224;p28: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8" name="Shape 228"/>
        <p:cNvGrpSpPr/>
        <p:nvPr/>
      </p:nvGrpSpPr>
      <p:grpSpPr>
        <a:xfrm>
          <a:off x="0" y="0"/>
          <a:ext cx="0" cy="0"/>
          <a:chOff x="0" y="0"/>
          <a:chExt cx="0" cy="0"/>
        </a:xfrm>
      </p:grpSpPr>
      <p:sp>
        <p:nvSpPr>
          <p:cNvPr id="229" name="Google Shape;229;p29: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30" name="Google Shape;230;p29: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6" name="Shape 236"/>
        <p:cNvGrpSpPr/>
        <p:nvPr/>
      </p:nvGrpSpPr>
      <p:grpSpPr>
        <a:xfrm>
          <a:off x="0" y="0"/>
          <a:ext cx="0" cy="0"/>
          <a:chOff x="0" y="0"/>
          <a:chExt cx="0" cy="0"/>
        </a:xfrm>
      </p:grpSpPr>
      <p:sp>
        <p:nvSpPr>
          <p:cNvPr id="237" name="Google Shape;237;p30: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38" name="Google Shape;238;p30: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2" name="Shape 242"/>
        <p:cNvGrpSpPr/>
        <p:nvPr/>
      </p:nvGrpSpPr>
      <p:grpSpPr>
        <a:xfrm>
          <a:off x="0" y="0"/>
          <a:ext cx="0" cy="0"/>
          <a:chOff x="0" y="0"/>
          <a:chExt cx="0" cy="0"/>
        </a:xfrm>
      </p:grpSpPr>
      <p:sp>
        <p:nvSpPr>
          <p:cNvPr id="243" name="Google Shape;243;p31: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44" name="Google Shape;244;p3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8" name="Shape 248"/>
        <p:cNvGrpSpPr/>
        <p:nvPr/>
      </p:nvGrpSpPr>
      <p:grpSpPr>
        <a:xfrm>
          <a:off x="0" y="0"/>
          <a:ext cx="0" cy="0"/>
          <a:chOff x="0" y="0"/>
          <a:chExt cx="0" cy="0"/>
        </a:xfrm>
      </p:grpSpPr>
      <p:sp>
        <p:nvSpPr>
          <p:cNvPr id="249" name="Google Shape;249;p3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50" name="Google Shape;250;p3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2" name="Shape 262"/>
        <p:cNvGrpSpPr/>
        <p:nvPr/>
      </p:nvGrpSpPr>
      <p:grpSpPr>
        <a:xfrm>
          <a:off x="0" y="0"/>
          <a:ext cx="0" cy="0"/>
          <a:chOff x="0" y="0"/>
          <a:chExt cx="0" cy="0"/>
        </a:xfrm>
      </p:grpSpPr>
      <p:sp>
        <p:nvSpPr>
          <p:cNvPr id="263" name="Google Shape;263;p34: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64" name="Google Shape;264;p3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0" name="Shape 270"/>
        <p:cNvGrpSpPr/>
        <p:nvPr/>
      </p:nvGrpSpPr>
      <p:grpSpPr>
        <a:xfrm>
          <a:off x="0" y="0"/>
          <a:ext cx="0" cy="0"/>
          <a:chOff x="0" y="0"/>
          <a:chExt cx="0" cy="0"/>
        </a:xfrm>
      </p:grpSpPr>
      <p:sp>
        <p:nvSpPr>
          <p:cNvPr id="271" name="Google Shape;271;p35: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72" name="Google Shape;272;p3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7" name="Shape 277"/>
        <p:cNvGrpSpPr/>
        <p:nvPr/>
      </p:nvGrpSpPr>
      <p:grpSpPr>
        <a:xfrm>
          <a:off x="0" y="0"/>
          <a:ext cx="0" cy="0"/>
          <a:chOff x="0" y="0"/>
          <a:chExt cx="0" cy="0"/>
        </a:xfrm>
      </p:grpSpPr>
      <p:sp>
        <p:nvSpPr>
          <p:cNvPr id="278" name="Google Shape;278;p36: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79" name="Google Shape;279;p3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4" name="Shape 284"/>
        <p:cNvGrpSpPr/>
        <p:nvPr/>
      </p:nvGrpSpPr>
      <p:grpSpPr>
        <a:xfrm>
          <a:off x="0" y="0"/>
          <a:ext cx="0" cy="0"/>
          <a:chOff x="0" y="0"/>
          <a:chExt cx="0" cy="0"/>
        </a:xfrm>
      </p:grpSpPr>
      <p:sp>
        <p:nvSpPr>
          <p:cNvPr id="285" name="Google Shape;285;p37: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86" name="Google Shape;286;p37: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5" name="Shape 215"/>
        <p:cNvGrpSpPr/>
        <p:nvPr/>
      </p:nvGrpSpPr>
      <p:grpSpPr>
        <a:xfrm>
          <a:off x="0" y="0"/>
          <a:ext cx="0" cy="0"/>
          <a:chOff x="0" y="0"/>
          <a:chExt cx="0" cy="0"/>
        </a:xfrm>
      </p:grpSpPr>
      <p:sp>
        <p:nvSpPr>
          <p:cNvPr id="216" name="Google Shape;216;p1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17" name="Google Shape;217;p1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7" name="Shape 227"/>
        <p:cNvGrpSpPr/>
        <p:nvPr/>
      </p:nvGrpSpPr>
      <p:grpSpPr>
        <a:xfrm>
          <a:off x="0" y="0"/>
          <a:ext cx="0" cy="0"/>
          <a:chOff x="0" y="0"/>
          <a:chExt cx="0" cy="0"/>
        </a:xfrm>
      </p:grpSpPr>
      <p:sp>
        <p:nvSpPr>
          <p:cNvPr id="228" name="Google Shape;228;p2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9" name="Google Shape;229;p2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0" name="Shape 240"/>
        <p:cNvGrpSpPr/>
        <p:nvPr/>
      </p:nvGrpSpPr>
      <p:grpSpPr>
        <a:xfrm>
          <a:off x="0" y="0"/>
          <a:ext cx="0" cy="0"/>
          <a:chOff x="0" y="0"/>
          <a:chExt cx="0" cy="0"/>
        </a:xfrm>
      </p:grpSpPr>
      <p:sp>
        <p:nvSpPr>
          <p:cNvPr id="241" name="Google Shape;241;p2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2" name="Google Shape;242;p2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8" name="Shape 248"/>
        <p:cNvGrpSpPr/>
        <p:nvPr/>
      </p:nvGrpSpPr>
      <p:grpSpPr>
        <a:xfrm>
          <a:off x="0" y="0"/>
          <a:ext cx="0" cy="0"/>
          <a:chOff x="0" y="0"/>
          <a:chExt cx="0" cy="0"/>
        </a:xfrm>
      </p:grpSpPr>
      <p:sp>
        <p:nvSpPr>
          <p:cNvPr id="249" name="Google Shape;249;p2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50" name="Google Shape;250;p2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7" name="Shape 257"/>
        <p:cNvGrpSpPr/>
        <p:nvPr/>
      </p:nvGrpSpPr>
      <p:grpSpPr>
        <a:xfrm>
          <a:off x="0" y="0"/>
          <a:ext cx="0" cy="0"/>
          <a:chOff x="0" y="0"/>
          <a:chExt cx="0" cy="0"/>
        </a:xfrm>
      </p:grpSpPr>
      <p:sp>
        <p:nvSpPr>
          <p:cNvPr id="258" name="Google Shape;258;p2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59" name="Google Shape;259;p2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6" name="Shape 266"/>
        <p:cNvGrpSpPr/>
        <p:nvPr/>
      </p:nvGrpSpPr>
      <p:grpSpPr>
        <a:xfrm>
          <a:off x="0" y="0"/>
          <a:ext cx="0" cy="0"/>
          <a:chOff x="0" y="0"/>
          <a:chExt cx="0" cy="0"/>
        </a:xfrm>
      </p:grpSpPr>
      <p:sp>
        <p:nvSpPr>
          <p:cNvPr id="267" name="Google Shape;267;p2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8" name="Google Shape;268;p2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PhAnim="0" showMasterSp="0">
  <p:cSld>
    <p:spTree>
      <p:nvGrpSpPr>
        <p:cNvPr id="390" name="Shape 390"/>
        <p:cNvGrpSpPr/>
        <p:nvPr/>
      </p:nvGrpSpPr>
      <p:grpSpPr>
        <a:xfrm>
          <a:off x="0" y="0"/>
          <a:ext cx="0" cy="0"/>
          <a:chOff x="0" y="0"/>
          <a:chExt cx="0" cy="0"/>
        </a:xfrm>
      </p:grpSpPr>
      <p:sp>
        <p:nvSpPr>
          <p:cNvPr id="391" name="Google Shape;391;p3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92" name="Google Shape;392;p3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PhAnim="0" showMasterSp="0">
  <p:cSld>
    <p:spTree>
      <p:nvGrpSpPr>
        <p:cNvPr id="400" name="Shape 400"/>
        <p:cNvGrpSpPr/>
        <p:nvPr/>
      </p:nvGrpSpPr>
      <p:grpSpPr>
        <a:xfrm>
          <a:off x="0" y="0"/>
          <a:ext cx="0" cy="0"/>
          <a:chOff x="0" y="0"/>
          <a:chExt cx="0" cy="0"/>
        </a:xfrm>
      </p:grpSpPr>
      <p:sp>
        <p:nvSpPr>
          <p:cNvPr id="401" name="Google Shape;401;p3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02" name="Google Shape;402;p3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9" name="Shape 179"/>
        <p:cNvGrpSpPr/>
        <p:nvPr/>
      </p:nvGrpSpPr>
      <p:grpSpPr>
        <a:xfrm>
          <a:off x="0" y="0"/>
          <a:ext cx="0" cy="0"/>
          <a:chOff x="0" y="0"/>
          <a:chExt cx="0" cy="0"/>
        </a:xfrm>
      </p:grpSpPr>
      <p:sp>
        <p:nvSpPr>
          <p:cNvPr id="180" name="Google Shape;180;p19: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81" name="Google Shape;181;p19: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6" name="Shape 186"/>
        <p:cNvGrpSpPr/>
        <p:nvPr/>
      </p:nvGrpSpPr>
      <p:grpSpPr>
        <a:xfrm>
          <a:off x="0" y="0"/>
          <a:ext cx="0" cy="0"/>
          <a:chOff x="0" y="0"/>
          <a:chExt cx="0" cy="0"/>
        </a:xfrm>
      </p:grpSpPr>
      <p:sp>
        <p:nvSpPr>
          <p:cNvPr id="187" name="Google Shape;187;p20: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188" name="Google Shape;188;p20: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PhAnim="0" showMasterSp="0">
  <p:cSld>
    <p:spTree>
      <p:nvGrpSpPr>
        <p:cNvPr id="350" name="Shape 350"/>
        <p:cNvGrpSpPr/>
        <p:nvPr/>
      </p:nvGrpSpPr>
      <p:grpSpPr>
        <a:xfrm>
          <a:off x="0" y="0"/>
          <a:ext cx="0" cy="0"/>
          <a:chOff x="0" y="0"/>
          <a:chExt cx="0" cy="0"/>
        </a:xfrm>
      </p:grpSpPr>
      <p:sp>
        <p:nvSpPr>
          <p:cNvPr id="351" name="Google Shape;351;p3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52" name="Google Shape;352;p3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PhAnim="0" showMasterSp="0">
  <p:cSld>
    <p:spTree>
      <p:nvGrpSpPr>
        <p:cNvPr id="363" name="Shape 363"/>
        <p:cNvGrpSpPr/>
        <p:nvPr/>
      </p:nvGrpSpPr>
      <p:grpSpPr>
        <a:xfrm>
          <a:off x="0" y="0"/>
          <a:ext cx="0" cy="0"/>
          <a:chOff x="0" y="0"/>
          <a:chExt cx="0" cy="0"/>
        </a:xfrm>
      </p:grpSpPr>
      <p:sp>
        <p:nvSpPr>
          <p:cNvPr id="364" name="Google Shape;364;p3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65" name="Google Shape;365;p3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PhAnim="0" showMasterSp="0">
  <p:cSld>
    <p:spTree>
      <p:nvGrpSpPr>
        <p:cNvPr id="373" name="Shape 373"/>
        <p:cNvGrpSpPr/>
        <p:nvPr/>
      </p:nvGrpSpPr>
      <p:grpSpPr>
        <a:xfrm>
          <a:off x="0" y="0"/>
          <a:ext cx="0" cy="0"/>
          <a:chOff x="0" y="0"/>
          <a:chExt cx="0" cy="0"/>
        </a:xfrm>
      </p:grpSpPr>
      <p:sp>
        <p:nvSpPr>
          <p:cNvPr id="374" name="Google Shape;374;p3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75" name="Google Shape;375;p3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PhAnim="0" showMasterSp="0">
  <p:cSld>
    <p:spTree>
      <p:nvGrpSpPr>
        <p:cNvPr id="382" name="Shape 382"/>
        <p:cNvGrpSpPr/>
        <p:nvPr/>
      </p:nvGrpSpPr>
      <p:grpSpPr>
        <a:xfrm>
          <a:off x="0" y="0"/>
          <a:ext cx="0" cy="0"/>
          <a:chOff x="0" y="0"/>
          <a:chExt cx="0" cy="0"/>
        </a:xfrm>
      </p:grpSpPr>
      <p:sp>
        <p:nvSpPr>
          <p:cNvPr id="383" name="Google Shape;383;p3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84" name="Google Shape;384;p3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0" name="Shape 200"/>
        <p:cNvGrpSpPr/>
        <p:nvPr/>
      </p:nvGrpSpPr>
      <p:grpSpPr>
        <a:xfrm>
          <a:off x="0" y="0"/>
          <a:ext cx="0" cy="0"/>
          <a:chOff x="0" y="0"/>
          <a:chExt cx="0" cy="0"/>
        </a:xfrm>
      </p:grpSpPr>
      <p:sp>
        <p:nvSpPr>
          <p:cNvPr id="201" name="Google Shape;201;p2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p>
        </p:txBody>
      </p:sp>
      <p:sp>
        <p:nvSpPr>
          <p:cNvPr id="202" name="Google Shape;202;p2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3" name="Shape 273"/>
        <p:cNvGrpSpPr/>
        <p:nvPr/>
      </p:nvGrpSpPr>
      <p:grpSpPr>
        <a:xfrm>
          <a:off x="0" y="0"/>
          <a:ext cx="0" cy="0"/>
          <a:chOff x="0" y="0"/>
          <a:chExt cx="0" cy="0"/>
        </a:xfrm>
      </p:grpSpPr>
      <p:sp>
        <p:nvSpPr>
          <p:cNvPr id="274" name="Google Shape;274;p2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75" name="Google Shape;275;p2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3" name="Shape 283"/>
        <p:cNvGrpSpPr/>
        <p:nvPr/>
      </p:nvGrpSpPr>
      <p:grpSpPr>
        <a:xfrm>
          <a:off x="0" y="0"/>
          <a:ext cx="0" cy="0"/>
          <a:chOff x="0" y="0"/>
          <a:chExt cx="0" cy="0"/>
        </a:xfrm>
      </p:grpSpPr>
      <p:sp>
        <p:nvSpPr>
          <p:cNvPr id="284" name="Google Shape;284;p2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85" name="Google Shape;285;p2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2" name="Shape 292"/>
        <p:cNvGrpSpPr/>
        <p:nvPr/>
      </p:nvGrpSpPr>
      <p:grpSpPr>
        <a:xfrm>
          <a:off x="0" y="0"/>
          <a:ext cx="0" cy="0"/>
          <a:chOff x="0" y="0"/>
          <a:chExt cx="0" cy="0"/>
        </a:xfrm>
      </p:grpSpPr>
      <p:sp>
        <p:nvSpPr>
          <p:cNvPr id="293" name="Google Shape;293;p2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94" name="Google Shape;294;p2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5" name="Shape 305"/>
        <p:cNvGrpSpPr/>
        <p:nvPr/>
      </p:nvGrpSpPr>
      <p:grpSpPr>
        <a:xfrm>
          <a:off x="0" y="0"/>
          <a:ext cx="0" cy="0"/>
          <a:chOff x="0" y="0"/>
          <a:chExt cx="0" cy="0"/>
        </a:xfrm>
      </p:grpSpPr>
      <p:sp>
        <p:nvSpPr>
          <p:cNvPr id="306" name="Google Shape;306;p2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07" name="Google Shape;307;p2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PhAnim="0" showMasterSp="0">
  <p:cSld>
    <p:spTree>
      <p:nvGrpSpPr>
        <p:cNvPr id="315" name="Shape 315"/>
        <p:cNvGrpSpPr/>
        <p:nvPr/>
      </p:nvGrpSpPr>
      <p:grpSpPr>
        <a:xfrm>
          <a:off x="0" y="0"/>
          <a:ext cx="0" cy="0"/>
          <a:chOff x="0" y="0"/>
          <a:chExt cx="0" cy="0"/>
        </a:xfrm>
      </p:grpSpPr>
      <p:sp>
        <p:nvSpPr>
          <p:cNvPr id="316" name="Google Shape;316;p2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17" name="Google Shape;317;p2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PhAnim="0" showMasterSp="0">
  <p:cSld>
    <p:spTree>
      <p:nvGrpSpPr>
        <p:cNvPr id="326" name="Shape 326"/>
        <p:cNvGrpSpPr/>
        <p:nvPr/>
      </p:nvGrpSpPr>
      <p:grpSpPr>
        <a:xfrm>
          <a:off x="0" y="0"/>
          <a:ext cx="0" cy="0"/>
          <a:chOff x="0" y="0"/>
          <a:chExt cx="0" cy="0"/>
        </a:xfrm>
      </p:grpSpPr>
      <p:sp>
        <p:nvSpPr>
          <p:cNvPr id="327" name="Google Shape;327;p3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28" name="Google Shape;328;p3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PhAnim="0" showMasterSp="0">
  <p:cSld>
    <p:spTree>
      <p:nvGrpSpPr>
        <p:cNvPr id="338" name="Shape 338"/>
        <p:cNvGrpSpPr/>
        <p:nvPr/>
      </p:nvGrpSpPr>
      <p:grpSpPr>
        <a:xfrm>
          <a:off x="0" y="0"/>
          <a:ext cx="0" cy="0"/>
          <a:chOff x="0" y="0"/>
          <a:chExt cx="0" cy="0"/>
        </a:xfrm>
      </p:grpSpPr>
      <p:sp>
        <p:nvSpPr>
          <p:cNvPr id="339" name="Google Shape;339;p3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40" name="Google Shape;340;p3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0" name="Shape 170"/>
        <p:cNvGrpSpPr/>
        <p:nvPr/>
      </p:nvGrpSpPr>
      <p:grpSpPr>
        <a:xfrm>
          <a:off x="0" y="0"/>
          <a:ext cx="0" cy="0"/>
          <a:chOff x="0" y="0"/>
          <a:chExt cx="0" cy="0"/>
        </a:xfrm>
      </p:grpSpPr>
      <p:sp>
        <p:nvSpPr>
          <p:cNvPr id="171" name="Google Shape;171;p5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2" name="Google Shape;172;p5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6" name="Shape 176"/>
        <p:cNvGrpSpPr/>
        <p:nvPr/>
      </p:nvGrpSpPr>
      <p:grpSpPr>
        <a:xfrm>
          <a:off x="0" y="0"/>
          <a:ext cx="0" cy="0"/>
          <a:chOff x="0" y="0"/>
          <a:chExt cx="0" cy="0"/>
        </a:xfrm>
      </p:grpSpPr>
      <p:sp>
        <p:nvSpPr>
          <p:cNvPr id="177" name="Google Shape;177;p5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8" name="Google Shape;178;p5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2" name="Shape 182"/>
        <p:cNvGrpSpPr/>
        <p:nvPr/>
      </p:nvGrpSpPr>
      <p:grpSpPr>
        <a:xfrm>
          <a:off x="0" y="0"/>
          <a:ext cx="0" cy="0"/>
          <a:chOff x="0" y="0"/>
          <a:chExt cx="0" cy="0"/>
        </a:xfrm>
      </p:grpSpPr>
      <p:sp>
        <p:nvSpPr>
          <p:cNvPr id="183" name="Google Shape;183;p5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84" name="Google Shape;184;p5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8" name="Shape 188"/>
        <p:cNvGrpSpPr/>
        <p:nvPr/>
      </p:nvGrpSpPr>
      <p:grpSpPr>
        <a:xfrm>
          <a:off x="0" y="0"/>
          <a:ext cx="0" cy="0"/>
          <a:chOff x="0" y="0"/>
          <a:chExt cx="0" cy="0"/>
        </a:xfrm>
      </p:grpSpPr>
      <p:sp>
        <p:nvSpPr>
          <p:cNvPr id="189" name="Google Shape;189;p6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0" name="Google Shape;190;p6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4" name="Shape 194"/>
        <p:cNvGrpSpPr/>
        <p:nvPr/>
      </p:nvGrpSpPr>
      <p:grpSpPr>
        <a:xfrm>
          <a:off x="0" y="0"/>
          <a:ext cx="0" cy="0"/>
          <a:chOff x="0" y="0"/>
          <a:chExt cx="0" cy="0"/>
        </a:xfrm>
      </p:grpSpPr>
      <p:sp>
        <p:nvSpPr>
          <p:cNvPr id="195" name="Google Shape;195;p6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6" name="Google Shape;196;p6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0" name="Shape 200"/>
        <p:cNvGrpSpPr/>
        <p:nvPr/>
      </p:nvGrpSpPr>
      <p:grpSpPr>
        <a:xfrm>
          <a:off x="0" y="0"/>
          <a:ext cx="0" cy="0"/>
          <a:chOff x="0" y="0"/>
          <a:chExt cx="0" cy="0"/>
        </a:xfrm>
      </p:grpSpPr>
      <p:sp>
        <p:nvSpPr>
          <p:cNvPr id="201" name="Google Shape;201;p6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2" name="Google Shape;202;p6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6" name="Shape 206"/>
        <p:cNvGrpSpPr/>
        <p:nvPr/>
      </p:nvGrpSpPr>
      <p:grpSpPr>
        <a:xfrm>
          <a:off x="0" y="0"/>
          <a:ext cx="0" cy="0"/>
          <a:chOff x="0" y="0"/>
          <a:chExt cx="0" cy="0"/>
        </a:xfrm>
      </p:grpSpPr>
      <p:sp>
        <p:nvSpPr>
          <p:cNvPr id="207" name="Google Shape;207;p6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8" name="Google Shape;208;p6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3" name="Shape 213"/>
        <p:cNvGrpSpPr/>
        <p:nvPr/>
      </p:nvGrpSpPr>
      <p:grpSpPr>
        <a:xfrm>
          <a:off x="0" y="0"/>
          <a:ext cx="0" cy="0"/>
          <a:chOff x="0" y="0"/>
          <a:chExt cx="0" cy="0"/>
        </a:xfrm>
      </p:grpSpPr>
      <p:sp>
        <p:nvSpPr>
          <p:cNvPr id="214" name="Google Shape;214;p6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15" name="Google Shape;215;p6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7" name="Shape 137"/>
        <p:cNvGrpSpPr/>
        <p:nvPr/>
      </p:nvGrpSpPr>
      <p:grpSpPr>
        <a:xfrm>
          <a:off x="0" y="0"/>
          <a:ext cx="0" cy="0"/>
          <a:chOff x="0" y="0"/>
          <a:chExt cx="0" cy="0"/>
        </a:xfrm>
      </p:grpSpPr>
      <p:sp>
        <p:nvSpPr>
          <p:cNvPr id="138" name="Google Shape;138;p5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39" name="Google Shape;139;p5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6" name="Shape 146"/>
        <p:cNvGrpSpPr/>
        <p:nvPr/>
      </p:nvGrpSpPr>
      <p:grpSpPr>
        <a:xfrm>
          <a:off x="0" y="0"/>
          <a:ext cx="0" cy="0"/>
          <a:chOff x="0" y="0"/>
          <a:chExt cx="0" cy="0"/>
        </a:xfrm>
      </p:grpSpPr>
      <p:sp>
        <p:nvSpPr>
          <p:cNvPr id="147" name="Google Shape;147;p5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48" name="Google Shape;148;p5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2" name="Shape 152"/>
        <p:cNvGrpSpPr/>
        <p:nvPr/>
      </p:nvGrpSpPr>
      <p:grpSpPr>
        <a:xfrm>
          <a:off x="0" y="0"/>
          <a:ext cx="0" cy="0"/>
          <a:chOff x="0" y="0"/>
          <a:chExt cx="0" cy="0"/>
        </a:xfrm>
      </p:grpSpPr>
      <p:sp>
        <p:nvSpPr>
          <p:cNvPr id="153" name="Google Shape;153;p5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4" name="Google Shape;154;p5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8" name="Shape 158"/>
        <p:cNvGrpSpPr/>
        <p:nvPr/>
      </p:nvGrpSpPr>
      <p:grpSpPr>
        <a:xfrm>
          <a:off x="0" y="0"/>
          <a:ext cx="0" cy="0"/>
          <a:chOff x="0" y="0"/>
          <a:chExt cx="0" cy="0"/>
        </a:xfrm>
      </p:grpSpPr>
      <p:sp>
        <p:nvSpPr>
          <p:cNvPr id="159" name="Google Shape;159;p5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60" name="Google Shape;160;p5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4" name="Shape 164"/>
        <p:cNvGrpSpPr/>
        <p:nvPr/>
      </p:nvGrpSpPr>
      <p:grpSpPr>
        <a:xfrm>
          <a:off x="0" y="0"/>
          <a:ext cx="0" cy="0"/>
          <a:chOff x="0" y="0"/>
          <a:chExt cx="0" cy="0"/>
        </a:xfrm>
      </p:grpSpPr>
      <p:sp>
        <p:nvSpPr>
          <p:cNvPr id="165" name="Google Shape;165;p5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66" name="Google Shape;166;p5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9" name="Shape 219"/>
        <p:cNvGrpSpPr/>
        <p:nvPr/>
      </p:nvGrpSpPr>
      <p:grpSpPr>
        <a:xfrm>
          <a:off x="0" y="0"/>
          <a:ext cx="0" cy="0"/>
          <a:chOff x="0" y="0"/>
          <a:chExt cx="0" cy="0"/>
        </a:xfrm>
      </p:grpSpPr>
      <p:sp>
        <p:nvSpPr>
          <p:cNvPr id="220" name="Google Shape;220;p6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1" name="Google Shape;221;p6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6" name="Shape 226"/>
        <p:cNvGrpSpPr/>
        <p:nvPr/>
      </p:nvGrpSpPr>
      <p:grpSpPr>
        <a:xfrm>
          <a:off x="0" y="0"/>
          <a:ext cx="0" cy="0"/>
          <a:chOff x="0" y="0"/>
          <a:chExt cx="0" cy="0"/>
        </a:xfrm>
      </p:grpSpPr>
      <p:sp>
        <p:nvSpPr>
          <p:cNvPr id="227" name="Google Shape;227;p6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8" name="Google Shape;228;p6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2" name="Shape 232"/>
        <p:cNvGrpSpPr/>
        <p:nvPr/>
      </p:nvGrpSpPr>
      <p:grpSpPr>
        <a:xfrm>
          <a:off x="0" y="0"/>
          <a:ext cx="0" cy="0"/>
          <a:chOff x="0" y="0"/>
          <a:chExt cx="0" cy="0"/>
        </a:xfrm>
      </p:grpSpPr>
      <p:sp>
        <p:nvSpPr>
          <p:cNvPr id="233" name="Google Shape;233;p6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4" name="Google Shape;234;p6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8" name="Shape 238"/>
        <p:cNvGrpSpPr/>
        <p:nvPr/>
      </p:nvGrpSpPr>
      <p:grpSpPr>
        <a:xfrm>
          <a:off x="0" y="0"/>
          <a:ext cx="0" cy="0"/>
          <a:chOff x="0" y="0"/>
          <a:chExt cx="0" cy="0"/>
        </a:xfrm>
      </p:grpSpPr>
      <p:sp>
        <p:nvSpPr>
          <p:cNvPr id="239" name="Google Shape;239;p6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0" name="Google Shape;240;p6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24" name="Shape 24"/>
        <p:cNvGrpSpPr/>
        <p:nvPr/>
      </p:nvGrpSpPr>
      <p:grpSpPr>
        <a:xfrm>
          <a:off x="0" y="0"/>
          <a:ext cx="0" cy="0"/>
          <a:chOff x="0" y="0"/>
          <a:chExt cx="0" cy="0"/>
        </a:xfrm>
      </p:grpSpPr>
      <p:pic>
        <p:nvPicPr>
          <p:cNvPr id="25" name="Google Shape;25;p39" descr="LOGO.gif"/>
          <p:cNvPicPr preferRelativeResize="0"/>
          <p:nvPr/>
        </p:nvPicPr>
        <p:blipFill rotWithShape="1">
          <a:blip r:embed="rId2"/>
          <a:srcRect b="10713"/>
          <a:stretch>
            <a:fillRect/>
          </a:stretch>
        </p:blipFill>
        <p:spPr>
          <a:xfrm>
            <a:off x="6553200" y="228600"/>
            <a:ext cx="2057400" cy="635000"/>
          </a:xfrm>
          <a:prstGeom prst="rect">
            <a:avLst/>
          </a:prstGeom>
          <a:noFill/>
          <a:ln>
            <a:noFill/>
          </a:ln>
        </p:spPr>
      </p:pic>
      <p:grpSp>
        <p:nvGrpSpPr>
          <p:cNvPr id="26" name="Google Shape;26;p39"/>
          <p:cNvGrpSpPr/>
          <p:nvPr/>
        </p:nvGrpSpPr>
        <p:grpSpPr>
          <a:xfrm>
            <a:off x="6146800" y="0"/>
            <a:ext cx="2997200" cy="876300"/>
            <a:chOff x="6096000" y="3924300"/>
            <a:chExt cx="2997200" cy="876300"/>
          </a:xfrm>
        </p:grpSpPr>
        <p:sp>
          <p:nvSpPr>
            <p:cNvPr id="27" name="Google Shape;27;p39"/>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8" name="Google Shape;28;p39" descr="LOGO.gif"/>
            <p:cNvPicPr preferRelativeResize="0"/>
            <p:nvPr/>
          </p:nvPicPr>
          <p:blipFill rotWithShape="1">
            <a:blip r:embed="rId2"/>
            <a:srcRect b="10713"/>
            <a:stretch>
              <a:fillRect/>
            </a:stretch>
          </p:blipFill>
          <p:spPr>
            <a:xfrm>
              <a:off x="6502400" y="4152900"/>
              <a:ext cx="2057400" cy="635000"/>
            </a:xfrm>
            <a:prstGeom prst="rect">
              <a:avLst/>
            </a:prstGeom>
            <a:noFill/>
            <a:ln>
              <a:noFill/>
            </a:ln>
          </p:spPr>
        </p:pic>
        <p:sp>
          <p:nvSpPr>
            <p:cNvPr id="29" name="Google Shape;29;p39"/>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30" name="Google Shape;30;p39" descr="logo.jpg"/>
          <p:cNvPicPr preferRelativeResize="0"/>
          <p:nvPr/>
        </p:nvPicPr>
        <p:blipFill rotWithShape="1">
          <a:blip r:embed="rId3"/>
          <a:srcRect/>
          <a:stretch>
            <a:fillRect/>
          </a:stretch>
        </p:blipFill>
        <p:spPr>
          <a:xfrm>
            <a:off x="6553200" y="228600"/>
            <a:ext cx="1920875" cy="609600"/>
          </a:xfrm>
          <a:prstGeom prst="rect">
            <a:avLst/>
          </a:prstGeom>
          <a:noFill/>
          <a:ln>
            <a:noFill/>
          </a:ln>
        </p:spPr>
      </p:pic>
      <p:sp>
        <p:nvSpPr>
          <p:cNvPr id="31" name="Google Shape;31;p3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3200">
                <a:latin typeface="Times New Roman" panose="02020603050405020304"/>
                <a:ea typeface="Times New Roman" panose="02020603050405020304"/>
                <a:cs typeface="Times New Roman" panose="02020603050405020304"/>
                <a:sym typeface="Times New Roman" panose="02020603050405020304"/>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2" name="Google Shape;32;p39"/>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lvl="0" indent="-368300" algn="l">
              <a:spcBef>
                <a:spcPts val="440"/>
              </a:spcBef>
              <a:spcAft>
                <a:spcPts val="0"/>
              </a:spcAft>
              <a:buClr>
                <a:schemeClr val="dk1"/>
              </a:buClr>
              <a:buSzPts val="2200"/>
              <a:buChar char="•"/>
              <a:defRPr sz="2200">
                <a:latin typeface="Times New Roman" panose="02020603050405020304"/>
                <a:ea typeface="Times New Roman" panose="02020603050405020304"/>
                <a:cs typeface="Times New Roman" panose="02020603050405020304"/>
                <a:sym typeface="Times New Roman" panose="02020603050405020304"/>
              </a:defRPr>
            </a:lvl1pPr>
            <a:lvl2pPr marL="914400" lvl="1" indent="-368300" algn="l">
              <a:spcBef>
                <a:spcPts val="440"/>
              </a:spcBef>
              <a:spcAft>
                <a:spcPts val="0"/>
              </a:spcAft>
              <a:buClr>
                <a:schemeClr val="dk1"/>
              </a:buClr>
              <a:buSzPts val="2200"/>
              <a:buChar char="–"/>
              <a:defRPr sz="2200">
                <a:latin typeface="Times New Roman" panose="02020603050405020304"/>
                <a:ea typeface="Times New Roman" panose="02020603050405020304"/>
                <a:cs typeface="Times New Roman" panose="02020603050405020304"/>
                <a:sym typeface="Times New Roman" panose="02020603050405020304"/>
              </a:defRPr>
            </a:lvl2pPr>
            <a:lvl3pPr marL="1371600" lvl="2" indent="-368300" algn="l">
              <a:spcBef>
                <a:spcPts val="440"/>
              </a:spcBef>
              <a:spcAft>
                <a:spcPts val="0"/>
              </a:spcAft>
              <a:buClr>
                <a:schemeClr val="dk1"/>
              </a:buClr>
              <a:buSzPts val="2200"/>
              <a:buChar char="•"/>
              <a:defRPr sz="2200">
                <a:latin typeface="Times New Roman" panose="02020603050405020304"/>
                <a:ea typeface="Times New Roman" panose="02020603050405020304"/>
                <a:cs typeface="Times New Roman" panose="02020603050405020304"/>
                <a:sym typeface="Times New Roman" panose="02020603050405020304"/>
              </a:defRPr>
            </a:lvl3pPr>
            <a:lvl4pPr marL="1828800" lvl="3" indent="-368300" algn="l">
              <a:spcBef>
                <a:spcPts val="440"/>
              </a:spcBef>
              <a:spcAft>
                <a:spcPts val="0"/>
              </a:spcAft>
              <a:buClr>
                <a:schemeClr val="dk1"/>
              </a:buClr>
              <a:buSzPts val="2200"/>
              <a:buChar char="–"/>
              <a:defRPr sz="2200">
                <a:latin typeface="Times New Roman" panose="02020603050405020304"/>
                <a:ea typeface="Times New Roman" panose="02020603050405020304"/>
                <a:cs typeface="Times New Roman" panose="02020603050405020304"/>
                <a:sym typeface="Times New Roman" panose="02020603050405020304"/>
              </a:defRPr>
            </a:lvl4pPr>
            <a:lvl5pPr marL="2286000" lvl="4" indent="-368300" algn="l">
              <a:spcBef>
                <a:spcPts val="440"/>
              </a:spcBef>
              <a:spcAft>
                <a:spcPts val="0"/>
              </a:spcAft>
              <a:buClr>
                <a:schemeClr val="dk1"/>
              </a:buClr>
              <a:buSzPts val="2200"/>
              <a:buChar char="»"/>
              <a:defRPr sz="2200">
                <a:latin typeface="Times New Roman" panose="02020603050405020304"/>
                <a:ea typeface="Times New Roman" panose="02020603050405020304"/>
                <a:cs typeface="Times New Roman" panose="02020603050405020304"/>
                <a:sym typeface="Times New Roman" panose="02020603050405020304"/>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33" name="Google Shape;33;p39"/>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9"/>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9"/>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1pPr>
            <a:lvl2pPr marL="0" lvl="1"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2pPr>
            <a:lvl3pPr marL="0" lvl="2"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3pPr>
            <a:lvl4pPr marL="0" lvl="3"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4pPr>
            <a:lvl5pPr marL="0" lvl="4"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5pPr>
            <a:lvl6pPr marL="0" lvl="5"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6pPr>
            <a:lvl7pPr marL="0" lvl="6"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7pPr>
            <a:lvl8pPr marL="0" lvl="7"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8pPr>
            <a:lvl9pPr marL="0" lvl="8"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36" name="Shape 36"/>
        <p:cNvGrpSpPr/>
        <p:nvPr/>
      </p:nvGrpSpPr>
      <p:grpSpPr>
        <a:xfrm>
          <a:off x="0" y="0"/>
          <a:ext cx="0" cy="0"/>
          <a:chOff x="0" y="0"/>
          <a:chExt cx="0" cy="0"/>
        </a:xfrm>
      </p:grpSpPr>
      <p:sp>
        <p:nvSpPr>
          <p:cNvPr id="37" name="Google Shape;37;p40"/>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0"/>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0"/>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40" name="Shape 40"/>
        <p:cNvGrpSpPr/>
        <p:nvPr/>
      </p:nvGrpSpPr>
      <p:grpSpPr>
        <a:xfrm>
          <a:off x="0" y="0"/>
          <a:ext cx="0" cy="0"/>
          <a:chOff x="0" y="0"/>
          <a:chExt cx="0" cy="0"/>
        </a:xfrm>
      </p:grpSpPr>
      <p:sp>
        <p:nvSpPr>
          <p:cNvPr id="41" name="Google Shape;41;p41"/>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3200" b="1">
                <a:latin typeface="Times New Roman" panose="02020603050405020304"/>
                <a:ea typeface="Times New Roman" panose="02020603050405020304"/>
                <a:cs typeface="Times New Roman" panose="02020603050405020304"/>
                <a:sym typeface="Times New Roman" panose="02020603050405020304"/>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41"/>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43" name="Google Shape;43;p41"/>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1"/>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41"/>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1pPr>
            <a:lvl2pPr marL="0" lvl="1"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2pPr>
            <a:lvl3pPr marL="0" lvl="2"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3pPr>
            <a:lvl4pPr marL="0" lvl="3"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4pPr>
            <a:lvl5pPr marL="0" lvl="4"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5pPr>
            <a:lvl6pPr marL="0" lvl="5"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6pPr>
            <a:lvl7pPr marL="0" lvl="6"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7pPr>
            <a:lvl8pPr marL="0" lvl="7"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8pPr>
            <a:lvl9pPr marL="0" lvl="8" indent="0" algn="r">
              <a:spcBef>
                <a:spcPts val="0"/>
              </a:spcBef>
              <a:spcAft>
                <a:spcPts val="0"/>
              </a:spcAft>
              <a:buNone/>
              <a:defRPr sz="1200" b="1">
                <a:solidFill>
                  <a:srgbClr val="0070C0"/>
                </a:solidFill>
                <a:latin typeface="Times New Roman" panose="02020603050405020304"/>
                <a:ea typeface="Times New Roman" panose="02020603050405020304"/>
                <a:cs typeface="Times New Roman" panose="02020603050405020304"/>
                <a:sym typeface="Times New Roman" panose="0202060305040502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jpeg"/><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9" name="Shape 9"/>
        <p:cNvGrpSpPr/>
        <p:nvPr/>
      </p:nvGrpSpPr>
      <p:grpSpPr>
        <a:xfrm>
          <a:off x="0" y="0"/>
          <a:ext cx="0" cy="0"/>
          <a:chOff x="0" y="0"/>
          <a:chExt cx="0" cy="0"/>
        </a:xfrm>
      </p:grpSpPr>
      <p:sp>
        <p:nvSpPr>
          <p:cNvPr id="10" name="Google Shape;10;p3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ctr" rtl="0">
              <a:spcBef>
                <a:spcPts val="0"/>
              </a:spcBef>
              <a:spcAft>
                <a:spcPts val="0"/>
              </a:spcAft>
              <a:buSzPts val="1400"/>
              <a:buNone/>
              <a:defRPr sz="3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1" name="Google Shape;11;p38"/>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panose="020B0604020202020204"/>
              <a:buChar char="•"/>
              <a:defRPr sz="3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406400" algn="l" rtl="0">
              <a:spcBef>
                <a:spcPts val="560"/>
              </a:spcBef>
              <a:spcAft>
                <a:spcPts val="0"/>
              </a:spcAft>
              <a:buClr>
                <a:schemeClr val="dk1"/>
              </a:buClr>
              <a:buSzPts val="2800"/>
              <a:buFont typeface="Arial" panose="020B0604020202020204"/>
              <a:buChar char="–"/>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81000" algn="l" rtl="0">
              <a:spcBef>
                <a:spcPts val="48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2" name="Google Shape;12;p38"/>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3" name="Google Shape;13;p38"/>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4" name="Google Shape;14;p38"/>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1pPr>
            <a:lvl2pPr marL="0" marR="0" lvl="1"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2pPr>
            <a:lvl3pPr marL="0" marR="0" lvl="2"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3pPr>
            <a:lvl4pPr marL="0" marR="0" lvl="3"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4pPr>
            <a:lvl5pPr marL="0" marR="0" lvl="4"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5pPr>
            <a:lvl6pPr marL="0" marR="0" lvl="5"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6pPr>
            <a:lvl7pPr marL="0" marR="0" lvl="6"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7pPr>
            <a:lvl8pPr marL="0" marR="0" lvl="7"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8pPr>
            <a:lvl9pPr marL="0" marR="0" lvl="8" indent="0" algn="r" rtl="0">
              <a:spcBef>
                <a:spcPts val="0"/>
              </a:spcBef>
              <a:spcAft>
                <a:spcPts val="0"/>
              </a:spcAft>
              <a:buNone/>
              <a:defRPr sz="1200" b="1" i="0" u="none" strike="noStrike" cap="none">
                <a:solidFill>
                  <a:srgbClr val="0070C0"/>
                </a:solidFill>
                <a:latin typeface="Times New Roman" panose="02020603050405020304"/>
                <a:ea typeface="Times New Roman" panose="02020603050405020304"/>
                <a:cs typeface="Times New Roman" panose="02020603050405020304"/>
                <a:sym typeface="Times New Roman" panose="02020603050405020304"/>
              </a:defRPr>
            </a:lvl9pPr>
          </a:lstStyle>
          <a:p>
            <a:pPr marL="0" lvl="0" indent="0" algn="r" rtl="0">
              <a:spcBef>
                <a:spcPts val="0"/>
              </a:spcBef>
              <a:spcAft>
                <a:spcPts val="0"/>
              </a:spcAft>
              <a:buNone/>
            </a:pPr>
            <a:fld id="{00000000-1234-1234-1234-123412341234}" type="slidenum">
              <a:rPr lang="en-US"/>
            </a:fld>
            <a:endParaRPr lang="en-US"/>
          </a:p>
        </p:txBody>
      </p:sp>
      <p:sp>
        <p:nvSpPr>
          <p:cNvPr id="15" name="Google Shape;15;p38"/>
          <p:cNvSpPr/>
          <p:nvPr/>
        </p:nvSpPr>
        <p:spPr>
          <a:xfrm>
            <a:off x="0" y="0"/>
            <a:ext cx="91440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6" name="Google Shape;16;p38"/>
          <p:cNvSpPr/>
          <p:nvPr/>
        </p:nvSpPr>
        <p:spPr>
          <a:xfrm rot="10800000" flipH="1">
            <a:off x="0" y="6705600"/>
            <a:ext cx="9144000" cy="198116"/>
          </a:xfrm>
          <a:prstGeom prst="rect">
            <a:avLst/>
          </a:pr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7" name="Google Shape;17;p38" descr="LOGO.gif"/>
          <p:cNvPicPr preferRelativeResize="0"/>
          <p:nvPr/>
        </p:nvPicPr>
        <p:blipFill rotWithShape="1">
          <a:blip r:embed="rId4"/>
          <a:srcRect b="10713"/>
          <a:stretch>
            <a:fillRect/>
          </a:stretch>
        </p:blipFill>
        <p:spPr>
          <a:xfrm>
            <a:off x="6553200" y="228600"/>
            <a:ext cx="2057400" cy="635000"/>
          </a:xfrm>
          <a:prstGeom prst="rect">
            <a:avLst/>
          </a:prstGeom>
          <a:noFill/>
          <a:ln>
            <a:noFill/>
          </a:ln>
        </p:spPr>
      </p:pic>
      <p:pic>
        <p:nvPicPr>
          <p:cNvPr id="18" name="Google Shape;18;p38" descr="LOGO.gif"/>
          <p:cNvPicPr preferRelativeResize="0"/>
          <p:nvPr/>
        </p:nvPicPr>
        <p:blipFill rotWithShape="1">
          <a:blip r:embed="rId4"/>
          <a:srcRect b="10713"/>
          <a:stretch>
            <a:fillRect/>
          </a:stretch>
        </p:blipFill>
        <p:spPr>
          <a:xfrm>
            <a:off x="6553200" y="228600"/>
            <a:ext cx="2057400" cy="635000"/>
          </a:xfrm>
          <a:prstGeom prst="rect">
            <a:avLst/>
          </a:prstGeom>
          <a:noFill/>
          <a:ln>
            <a:noFill/>
          </a:ln>
        </p:spPr>
      </p:pic>
      <p:grpSp>
        <p:nvGrpSpPr>
          <p:cNvPr id="19" name="Google Shape;19;p38"/>
          <p:cNvGrpSpPr/>
          <p:nvPr/>
        </p:nvGrpSpPr>
        <p:grpSpPr>
          <a:xfrm>
            <a:off x="6146800" y="0"/>
            <a:ext cx="2997200" cy="876300"/>
            <a:chOff x="6096000" y="3924300"/>
            <a:chExt cx="2997200" cy="876300"/>
          </a:xfrm>
        </p:grpSpPr>
        <p:sp>
          <p:nvSpPr>
            <p:cNvPr id="20" name="Google Shape;20;p38"/>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1" name="Google Shape;21;p38" descr="LOGO.gif"/>
            <p:cNvPicPr preferRelativeResize="0"/>
            <p:nvPr/>
          </p:nvPicPr>
          <p:blipFill rotWithShape="1">
            <a:blip r:embed="rId4"/>
            <a:srcRect b="10713"/>
            <a:stretch>
              <a:fillRect/>
            </a:stretch>
          </p:blipFill>
          <p:spPr>
            <a:xfrm>
              <a:off x="6502400" y="4152900"/>
              <a:ext cx="2057400" cy="635000"/>
            </a:xfrm>
            <a:prstGeom prst="rect">
              <a:avLst/>
            </a:prstGeom>
            <a:noFill/>
            <a:ln>
              <a:noFill/>
            </a:ln>
          </p:spPr>
        </p:pic>
        <p:sp>
          <p:nvSpPr>
            <p:cNvPr id="22" name="Google Shape;22;p38"/>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23" name="Google Shape;23;p38" descr="logo.jpg"/>
          <p:cNvPicPr preferRelativeResize="0"/>
          <p:nvPr/>
        </p:nvPicPr>
        <p:blipFill rotWithShape="1">
          <a:blip r:embed="rId5"/>
          <a:srcRect/>
          <a:stretch>
            <a:fillRect/>
          </a:stretch>
        </p:blipFill>
        <p:spPr>
          <a:xfrm>
            <a:off x="6553200" y="228600"/>
            <a:ext cx="1920875" cy="609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hyperlink" Target="https://www.w3schools.com/tags/tag_q.asp" TargetMode="External"/><Relationship Id="rId6" Type="http://schemas.openxmlformats.org/officeDocument/2006/relationships/hyperlink" Target="https://www.w3schools.com/tags/tag_cite.asp" TargetMode="External"/><Relationship Id="rId5" Type="http://schemas.openxmlformats.org/officeDocument/2006/relationships/hyperlink" Target="https://www.w3schools.com/tags/tag_blockquote.asp" TargetMode="External"/><Relationship Id="rId4" Type="http://schemas.openxmlformats.org/officeDocument/2006/relationships/hyperlink" Target="https://www.w3schools.com/tags/tag_bdo.asp" TargetMode="External"/><Relationship Id="rId3" Type="http://schemas.openxmlformats.org/officeDocument/2006/relationships/hyperlink" Target="https://www.w3schools.com/tags/tag_address.asp" TargetMode="External"/><Relationship Id="rId2" Type="http://schemas.openxmlformats.org/officeDocument/2006/relationships/hyperlink" Target="https://www.w3schools.com/tags/tag_abbr.asp" TargetMode="Externa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9" Type="http://schemas.openxmlformats.org/officeDocument/2006/relationships/hyperlink" Target="https://www.geeksforgeeks.org/html/html-nav-tag/" TargetMode="External"/><Relationship Id="rId8" Type="http://schemas.openxmlformats.org/officeDocument/2006/relationships/hyperlink" Target="https://www.geeksforgeeks.org/html/html-mark-tag/" TargetMode="External"/><Relationship Id="rId7" Type="http://schemas.openxmlformats.org/officeDocument/2006/relationships/hyperlink" Target="https://www.geeksforgeeks.org/html/html-main-tag/" TargetMode="External"/><Relationship Id="rId6" Type="http://schemas.openxmlformats.org/officeDocument/2006/relationships/hyperlink" Target="https://www.geeksforgeeks.org/html/html5-footer-tag/" TargetMode="External"/><Relationship Id="rId5" Type="http://schemas.openxmlformats.org/officeDocument/2006/relationships/hyperlink" Target="https://www.geeksforgeeks.org/html/html5-header-tag/" TargetMode="External"/><Relationship Id="rId4" Type="http://schemas.openxmlformats.org/officeDocument/2006/relationships/hyperlink" Target="https://www.geeksforgeeks.org/html/html5-figure-tag/" TargetMode="External"/><Relationship Id="rId3" Type="http://schemas.openxmlformats.org/officeDocument/2006/relationships/hyperlink" Target="https://www.geeksforgeeks.org/html/html5-figcaption-tag/" TargetMode="External"/><Relationship Id="rId2" Type="http://schemas.openxmlformats.org/officeDocument/2006/relationships/hyperlink" Target="https://www.geeksforgeeks.org/html/html5-aside-tag/" TargetMode="External"/><Relationship Id="rId12" Type="http://schemas.openxmlformats.org/officeDocument/2006/relationships/notesSlide" Target="../notesSlides/notesSlide17.xml"/><Relationship Id="rId11" Type="http://schemas.openxmlformats.org/officeDocument/2006/relationships/slideLayout" Target="../slideLayouts/slideLayout1.xml"/><Relationship Id="rId10" Type="http://schemas.openxmlformats.org/officeDocument/2006/relationships/hyperlink" Target="https://www.geeksforgeeks.org/html/html-section-tag/" TargetMode="External"/><Relationship Id="rId1" Type="http://schemas.openxmlformats.org/officeDocument/2006/relationships/hyperlink" Target="https://www.geeksforgeeks.org/html/html5-article-tag/" TargetMode="External"/></Relationships>
</file>

<file path=ppt/slides/_rels/slide25.xml.rels><?xml version="1.0" encoding="UTF-8" standalone="yes"?>
<Relationships xmlns="http://schemas.openxmlformats.org/package/2006/relationships"><Relationship Id="rId9" Type="http://schemas.openxmlformats.org/officeDocument/2006/relationships/hyperlink" Target="https://www.geeksforgeeks.org/html/html-5-progress-tag/" TargetMode="External"/><Relationship Id="rId8" Type="http://schemas.openxmlformats.org/officeDocument/2006/relationships/hyperlink" Target="https://www.geeksforgeeks.org/html/html-output-tag/" TargetMode="External"/><Relationship Id="rId7" Type="http://schemas.openxmlformats.org/officeDocument/2006/relationships/hyperlink" Target="https://www.geeksforgeeks.org/html/html-keygen-tag/" TargetMode="External"/><Relationship Id="rId6" Type="http://schemas.openxmlformats.org/officeDocument/2006/relationships/hyperlink" Target="https://www.geeksforgeeks.org/html/html-datalist-tag/" TargetMode="External"/><Relationship Id="rId5" Type="http://schemas.openxmlformats.org/officeDocument/2006/relationships/hyperlink" Target="https://www.geeksforgeeks.org/html/html-5-wbr-tag/" TargetMode="External"/><Relationship Id="rId4" Type="http://schemas.openxmlformats.org/officeDocument/2006/relationships/hyperlink" Target="https://www.geeksforgeeks.org/html/html-5-bdi-tag/" TargetMode="External"/><Relationship Id="rId3" Type="http://schemas.openxmlformats.org/officeDocument/2006/relationships/hyperlink" Target="https://www.geeksforgeeks.org/html/html-time-tag/" TargetMode="External"/><Relationship Id="rId2" Type="http://schemas.openxmlformats.org/officeDocument/2006/relationships/hyperlink" Target="https://www.geeksforgeeks.org/html/html-5-summary-tag/" TargetMode="External"/><Relationship Id="rId13" Type="http://schemas.openxmlformats.org/officeDocument/2006/relationships/notesSlide" Target="../notesSlides/notesSlide18.xml"/><Relationship Id="rId12" Type="http://schemas.openxmlformats.org/officeDocument/2006/relationships/slideLayout" Target="../slideLayouts/slideLayout1.xml"/><Relationship Id="rId11" Type="http://schemas.openxmlformats.org/officeDocument/2006/relationships/hyperlink" Target="https://www.geeksforgeeks.org/html/html-canvas-tag/" TargetMode="External"/><Relationship Id="rId10" Type="http://schemas.openxmlformats.org/officeDocument/2006/relationships/hyperlink" Target="https://www.geeksforgeeks.org/html/svg-in-html/" TargetMode="External"/><Relationship Id="rId1" Type="http://schemas.openxmlformats.org/officeDocument/2006/relationships/hyperlink" Target="https://www.geeksforgeeks.org/html/html5-details-tag/" TargetMode="Externa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hyperlink" Target="https://www.geeksforgeeks.org/html/html5-video/" TargetMode="External"/><Relationship Id="rId4" Type="http://schemas.openxmlformats.org/officeDocument/2006/relationships/hyperlink" Target="https://www.geeksforgeeks.org/html/html-track-srclang-attribute/" TargetMode="External"/><Relationship Id="rId3" Type="http://schemas.openxmlformats.org/officeDocument/2006/relationships/hyperlink" Target="https://www.geeksforgeeks.org/html/html-source-tag/" TargetMode="External"/><Relationship Id="rId2" Type="http://schemas.openxmlformats.org/officeDocument/2006/relationships/hyperlink" Target="https://www.geeksforgeeks.org/html/html-embed-tag/" TargetMode="External"/><Relationship Id="rId1" Type="http://schemas.openxmlformats.org/officeDocument/2006/relationships/hyperlink" Target="https://www.geeksforgeeks.org/html/html5-audio-ta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image" Target="../media/image25.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xml"/><Relationship Id="rId1" Type="http://schemas.openxmlformats.org/officeDocument/2006/relationships/hyperlink" Target="https://developer.mozilla.org/en-US/docs/Web/HTML" TargetMode="Externa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3.xml"/><Relationship Id="rId1" Type="http://schemas.openxmlformats.org/officeDocument/2006/relationships/hyperlink" Target="https://developer.mozilla.org/en-US/docs/Web/CSS/margin"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10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xml"/><Relationship Id="rId1" Type="http://schemas.openxmlformats.org/officeDocument/2006/relationships/image" Target="../media/image57.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3.xml"/><Relationship Id="rId1" Type="http://schemas.openxmlformats.org/officeDocument/2006/relationships/image" Target="../media/image59.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0" name="Shape 50"/>
        <p:cNvGrpSpPr/>
        <p:nvPr/>
      </p:nvGrpSpPr>
      <p:grpSpPr>
        <a:xfrm>
          <a:off x="0" y="0"/>
          <a:ext cx="0" cy="0"/>
          <a:chOff x="0" y="0"/>
          <a:chExt cx="0" cy="0"/>
        </a:xfrm>
      </p:grpSpPr>
      <p:sp>
        <p:nvSpPr>
          <p:cNvPr id="51" name="Google Shape;51;p1"/>
          <p:cNvSpPr txBox="1"/>
          <p:nvPr/>
        </p:nvSpPr>
        <p:spPr>
          <a:xfrm>
            <a:off x="152400" y="914400"/>
            <a:ext cx="8763000" cy="4038600"/>
          </a:xfrm>
          <a:prstGeom prst="rect">
            <a:avLst/>
          </a:prstGeom>
          <a:noFill/>
          <a:ln>
            <a:noFill/>
          </a:ln>
        </p:spPr>
        <p:txBody>
          <a:bodyPr spcFirstLastPara="1" wrap="square" lIns="91425" tIns="33100" rIns="91425" bIns="45700" anchor="ctr" anchorCtr="0">
            <a:noAutofit/>
          </a:bodyPr>
          <a:lstStyle/>
          <a:p>
            <a:pPr marL="0" lvl="0" indent="0" algn="ctr" rtl="0">
              <a:lnSpc>
                <a:spcPct val="115000"/>
              </a:lnSpc>
              <a:spcBef>
                <a:spcPts val="1200"/>
              </a:spcBef>
              <a:spcAft>
                <a:spcPts val="1200"/>
              </a:spcAft>
              <a:buSzPts val="1100"/>
              <a:buNone/>
            </a:pPr>
            <a:r>
              <a:rPr lang="en-US" sz="5000" b="1">
                <a:solidFill>
                  <a:schemeClr val="dk1"/>
                </a:solidFill>
              </a:rPr>
              <a:t>HTML 5 for Web Development</a:t>
            </a:r>
            <a:endParaRPr sz="960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54" name="Google Shape;54;p1"/>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52" name="Shape 152"/>
        <p:cNvGrpSpPr/>
        <p:nvPr/>
      </p:nvGrpSpPr>
      <p:grpSpPr>
        <a:xfrm>
          <a:off x="0" y="0"/>
          <a:ext cx="0" cy="0"/>
          <a:chOff x="0" y="0"/>
          <a:chExt cx="0" cy="0"/>
        </a:xfrm>
      </p:grpSpPr>
      <p:sp>
        <p:nvSpPr>
          <p:cNvPr id="153" name="Google Shape;153;p12"/>
          <p:cNvSpPr txBox="1"/>
          <p:nvPr/>
        </p:nvSpPr>
        <p:spPr>
          <a:xfrm>
            <a:off x="57150" y="1371601"/>
            <a:ext cx="4972050" cy="3331210"/>
          </a:xfrm>
          <a:prstGeom prst="rect">
            <a:avLst/>
          </a:prstGeom>
          <a:noFill/>
          <a:ln>
            <a:noFill/>
          </a:ln>
        </p:spPr>
        <p:txBody>
          <a:bodyPr spcFirstLastPara="1" wrap="square" lIns="0" tIns="8250" rIns="0" bIns="0" anchor="t" anchorCtr="0">
            <a:spAutoFit/>
          </a:bodyPr>
          <a:lstStyle/>
          <a:p>
            <a:pPr marL="264160" marR="0" lvl="0" indent="-142875" algn="l" rtl="0">
              <a:spcBef>
                <a:spcPts val="0"/>
              </a:spcBef>
              <a:spcAft>
                <a:spcPts val="0"/>
              </a:spcAft>
              <a:buClr>
                <a:srgbClr val="009900"/>
              </a:buClr>
              <a:buSzPts val="1800"/>
              <a:buFont typeface="Noto Sans Symbols"/>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HTML stands for </a:t>
            </a:r>
            <a:r>
              <a:rPr lang="en-US" sz="1800" b="1">
                <a:solidFill>
                  <a:schemeClr val="dk1"/>
                </a:solidFill>
                <a:latin typeface="Calibri" panose="020F0502020204030204"/>
                <a:ea typeface="Calibri" panose="020F0502020204030204"/>
                <a:cs typeface="Calibri" panose="020F0502020204030204"/>
                <a:sym typeface="Calibri" panose="020F0502020204030204"/>
              </a:rPr>
              <a:t>Hyper Text Markup Language</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HTML is used to </a:t>
            </a:r>
            <a:r>
              <a:rPr lang="en-US" sz="180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create </a:t>
            </a:r>
            <a:r>
              <a:rPr lang="en-US" sz="1800" b="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web pages.</a:t>
            </a:r>
            <a:endParaRPr sz="1800">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HTML is a format that </a:t>
            </a:r>
            <a:r>
              <a:rPr lang="en-US" sz="1800" b="1">
                <a:solidFill>
                  <a:srgbClr val="FF0000"/>
                </a:solidFill>
                <a:latin typeface="Calibri" panose="020F0502020204030204"/>
                <a:ea typeface="Calibri" panose="020F0502020204030204"/>
                <a:cs typeface="Calibri" panose="020F0502020204030204"/>
                <a:sym typeface="Calibri" panose="020F0502020204030204"/>
              </a:rPr>
              <a:t>tells a browser how to  display a web page</a:t>
            </a:r>
            <a:r>
              <a:rPr lang="en-US" sz="1800" b="1">
                <a:solidFill>
                  <a:schemeClr val="dk1"/>
                </a:solidFill>
                <a:latin typeface="Calibri" panose="020F0502020204030204"/>
                <a:ea typeface="Calibri" panose="020F0502020204030204"/>
                <a:cs typeface="Calibri" panose="020F0502020204030204"/>
                <a:sym typeface="Calibri" panose="020F0502020204030204"/>
              </a:rPr>
              <a:t>. </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An HTML file  is a text file containing </a:t>
            </a:r>
            <a:r>
              <a:rPr lang="en-US" sz="1800" b="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small markup tags</a:t>
            </a:r>
            <a:endParaRPr sz="1800" b="1">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HTML documents are </a:t>
            </a:r>
            <a:r>
              <a:rPr lang="en-US" sz="1800" b="1">
                <a:solidFill>
                  <a:schemeClr val="dk1"/>
                </a:solidFill>
                <a:latin typeface="Calibri" panose="020F0502020204030204"/>
                <a:ea typeface="Calibri" panose="020F0502020204030204"/>
                <a:cs typeface="Calibri" panose="020F0502020204030204"/>
                <a:sym typeface="Calibri" panose="020F0502020204030204"/>
              </a:rPr>
              <a:t>plain text files </a:t>
            </a:r>
            <a:r>
              <a:rPr lang="en-US" sz="1800">
                <a:solidFill>
                  <a:schemeClr val="dk1"/>
                </a:solidFill>
                <a:latin typeface="Calibri" panose="020F0502020204030204"/>
                <a:ea typeface="Calibri" panose="020F0502020204030204"/>
                <a:cs typeface="Calibri" panose="020F0502020204030204"/>
                <a:sym typeface="Calibri" panose="020F0502020204030204"/>
              </a:rPr>
              <a:t>with </a:t>
            </a:r>
            <a:r>
              <a:rPr lang="en-US" sz="1800" b="1">
                <a:solidFill>
                  <a:schemeClr val="dk1"/>
                </a:solidFill>
                <a:latin typeface="Calibri" panose="020F0502020204030204"/>
                <a:ea typeface="Calibri" panose="020F0502020204030204"/>
                <a:cs typeface="Calibri" panose="020F0502020204030204"/>
                <a:sym typeface="Calibri" panose="020F0502020204030204"/>
              </a:rPr>
              <a:t>special "tags" </a:t>
            </a:r>
            <a:r>
              <a:rPr lang="en-US" sz="1800">
                <a:solidFill>
                  <a:schemeClr val="dk1"/>
                </a:solidFill>
                <a:latin typeface="Calibri" panose="020F0502020204030204"/>
                <a:ea typeface="Calibri" panose="020F0502020204030204"/>
                <a:cs typeface="Calibri" panose="020F0502020204030204"/>
                <a:sym typeface="Calibri" panose="020F0502020204030204"/>
              </a:rPr>
              <a:t>or codes  that a web browser uses to interpret and display information on web browser.</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spcBef>
                <a:spcPts val="360"/>
              </a:spcBef>
              <a:spcAft>
                <a:spcPts val="0"/>
              </a:spcAft>
              <a:buClr>
                <a:srgbClr val="009900"/>
              </a:buClr>
              <a:buSzPts val="1800"/>
              <a:buFont typeface="Noto Sans Symbols"/>
              <a:buChar char="▪"/>
            </a:pPr>
            <a:r>
              <a:rPr lang="en-US" sz="1800">
                <a:solidFill>
                  <a:schemeClr val="dk1"/>
                </a:solidFill>
                <a:latin typeface="Calibri" panose="020F0502020204030204"/>
                <a:ea typeface="Calibri" panose="020F0502020204030204"/>
                <a:cs typeface="Calibri" panose="020F0502020204030204"/>
                <a:sym typeface="Calibri" panose="020F0502020204030204"/>
              </a:rPr>
              <a:t>An HTML file must have an</a:t>
            </a:r>
            <a:r>
              <a:rPr lang="en-US" sz="1800" b="1">
                <a:solidFill>
                  <a:schemeClr val="dk1"/>
                </a:solidFill>
                <a:latin typeface="Calibri" panose="020F0502020204030204"/>
                <a:ea typeface="Calibri" panose="020F0502020204030204"/>
                <a:cs typeface="Calibri" panose="020F0502020204030204"/>
                <a:sym typeface="Calibri" panose="020F0502020204030204"/>
              </a:rPr>
              <a:t> .html </a:t>
            </a:r>
            <a:r>
              <a:rPr lang="en-US" sz="1800">
                <a:solidFill>
                  <a:schemeClr val="dk1"/>
                </a:solidFill>
                <a:latin typeface="Calibri" panose="020F0502020204030204"/>
                <a:ea typeface="Calibri" panose="020F0502020204030204"/>
                <a:cs typeface="Calibri" panose="020F0502020204030204"/>
                <a:sym typeface="Calibri" panose="020F0502020204030204"/>
              </a:rPr>
              <a:t>file extension.</a:t>
            </a:r>
            <a:endParaRPr sz="135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154" name="Google Shape;154;p12"/>
          <p:cNvSpPr/>
          <p:nvPr/>
        </p:nvSpPr>
        <p:spPr>
          <a:xfrm>
            <a:off x="2160985" y="2095500"/>
            <a:ext cx="48815" cy="27385"/>
          </a:xfrm>
          <a:prstGeom prst="rect">
            <a:avLst/>
          </a:prstGeom>
          <a:blipFill rotWithShape="1">
            <a:blip r:embed="rId1"/>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55" name="Google Shape;155;p12" descr="Image result for html"/>
          <p:cNvPicPr preferRelativeResize="0"/>
          <p:nvPr/>
        </p:nvPicPr>
        <p:blipFill rotWithShape="1">
          <a:blip r:embed="rId2"/>
          <a:srcRect/>
          <a:stretch>
            <a:fillRect/>
          </a:stretch>
        </p:blipFill>
        <p:spPr>
          <a:xfrm>
            <a:off x="5210175" y="2257425"/>
            <a:ext cx="3910013" cy="2343150"/>
          </a:xfrm>
          <a:prstGeom prst="rect">
            <a:avLst/>
          </a:prstGeom>
          <a:noFill/>
          <a:ln w="9525" cap="flat" cmpd="sng">
            <a:solidFill>
              <a:srgbClr val="558ED5"/>
            </a:solidFill>
            <a:prstDash val="solid"/>
            <a:round/>
            <a:headEnd type="none" w="sm" len="sm"/>
            <a:tailEnd type="none" w="sm" len="sm"/>
          </a:ln>
        </p:spPr>
      </p:pic>
      <p:sp>
        <p:nvSpPr>
          <p:cNvPr id="156" name="Google Shape;156;p12" descr="HTML Building blocks "/>
          <p:cNvSpPr/>
          <p:nvPr/>
        </p:nvSpPr>
        <p:spPr>
          <a:xfrm>
            <a:off x="1243012" y="762000"/>
            <a:ext cx="195263" cy="201216"/>
          </a:xfrm>
          <a:prstGeom prst="rect">
            <a:avLst/>
          </a:prstGeom>
          <a:noFill/>
          <a:ln>
            <a:noFill/>
          </a:ln>
        </p:spPr>
        <p:txBody>
          <a:bodyPr spcFirstLastPara="1" wrap="square" lIns="59400" tIns="29700" rIns="59400" bIns="29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57" name="Google Shape;157;p12" descr="HTML Building blocks "/>
          <p:cNvSpPr/>
          <p:nvPr/>
        </p:nvSpPr>
        <p:spPr>
          <a:xfrm>
            <a:off x="1243012" y="762000"/>
            <a:ext cx="195263" cy="201216"/>
          </a:xfrm>
          <a:prstGeom prst="rect">
            <a:avLst/>
          </a:prstGeom>
          <a:noFill/>
          <a:ln>
            <a:noFill/>
          </a:ln>
        </p:spPr>
        <p:txBody>
          <a:bodyPr spcFirstLastPara="1" wrap="square" lIns="59400" tIns="29700" rIns="59400" bIns="29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58" name="Google Shape;158;p12"/>
          <p:cNvSpPr txBox="1"/>
          <p:nvPr/>
        </p:nvSpPr>
        <p:spPr>
          <a:xfrm>
            <a:off x="57150" y="884635"/>
            <a:ext cx="9086850" cy="526256"/>
          </a:xfrm>
          <a:prstGeom prst="rect">
            <a:avLst/>
          </a:prstGeom>
          <a:solidFill>
            <a:srgbClr val="CCC0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panose="020F0502020204030204"/>
                <a:ea typeface="Calibri" panose="020F0502020204030204"/>
                <a:cs typeface="Calibri" panose="020F0502020204030204"/>
                <a:sym typeface="Calibri" panose="020F0502020204030204"/>
              </a:rPr>
              <a:t>HTML</a:t>
            </a:r>
            <a:endParaRPr sz="24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59" name="Google Shape;159;p12"/>
          <p:cNvSpPr txBox="1"/>
          <p:nvPr/>
        </p:nvSpPr>
        <p:spPr>
          <a:xfrm>
            <a:off x="179512" y="191155"/>
            <a:ext cx="613821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Hypertext Markup Language (HTML)</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63" name="Shape 163"/>
        <p:cNvGrpSpPr/>
        <p:nvPr/>
      </p:nvGrpSpPr>
      <p:grpSpPr>
        <a:xfrm>
          <a:off x="0" y="0"/>
          <a:ext cx="0" cy="0"/>
          <a:chOff x="0" y="0"/>
          <a:chExt cx="0" cy="0"/>
        </a:xfrm>
      </p:grpSpPr>
      <p:sp>
        <p:nvSpPr>
          <p:cNvPr id="164" name="Google Shape;164;p13"/>
          <p:cNvSpPr txBox="1"/>
          <p:nvPr/>
        </p:nvSpPr>
        <p:spPr>
          <a:xfrm>
            <a:off x="0" y="1412082"/>
            <a:ext cx="9144000" cy="4663452"/>
          </a:xfrm>
          <a:prstGeom prst="rect">
            <a:avLst/>
          </a:prstGeom>
          <a:noFill/>
          <a:ln>
            <a:noFill/>
          </a:ln>
        </p:spPr>
        <p:txBody>
          <a:bodyPr spcFirstLastPara="1" wrap="square" lIns="0" tIns="8250" rIns="0" bIns="0" anchor="t" anchorCtr="0">
            <a:spAutoFit/>
          </a:bodyPr>
          <a:lstStyle/>
          <a:p>
            <a:pPr marL="9525" marR="0" lvl="1" indent="0" algn="just" rtl="0">
              <a:spcBef>
                <a:spcPts val="0"/>
              </a:spcBef>
              <a:spcAft>
                <a:spcPts val="0"/>
              </a:spcAft>
              <a:buClr>
                <a:srgbClr val="002060"/>
              </a:buClr>
              <a:buSzPts val="1500"/>
              <a:buFont typeface="Arial" panose="020B0604020202020204"/>
              <a:buNone/>
            </a:pPr>
            <a:r>
              <a:rPr lang="en-US" sz="1500" b="1" i="0" u="none" strike="noStrike" cap="none">
                <a:solidFill>
                  <a:srgbClr val="002060"/>
                </a:solidFill>
                <a:latin typeface="Times New Roman" panose="02020603050405020304"/>
                <a:ea typeface="Times New Roman" panose="02020603050405020304"/>
                <a:cs typeface="Times New Roman" panose="02020603050405020304"/>
                <a:sym typeface="Times New Roman" panose="02020603050405020304"/>
              </a:rPr>
              <a:t>HTML tag</a:t>
            </a: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endParaRPr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4425" marR="0" lvl="2" indent="-257175" algn="just" rtl="0">
              <a:spcBef>
                <a:spcPts val="450"/>
              </a:spcBef>
              <a:spcAft>
                <a:spcPts val="0"/>
              </a:spcAft>
              <a:buClr>
                <a:schemeClr val="dk1"/>
              </a:buClr>
              <a:buSzPts val="1500"/>
              <a:buFont typeface="Noto Sans Symbols"/>
              <a:buChar char="▪"/>
            </a:pP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An HTML tag is </a:t>
            </a:r>
            <a:r>
              <a:rPr lang="en-US" sz="15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surrounded by the two  characters </a:t>
            </a:r>
            <a:r>
              <a:rPr lang="en-US" sz="2400" b="1" i="0" u="none" strike="noStrike" cap="none">
                <a:solidFill>
                  <a:srgbClr val="C00000"/>
                </a:solidFill>
                <a:latin typeface="Times New Roman" panose="02020603050405020304"/>
                <a:ea typeface="Times New Roman" panose="02020603050405020304"/>
                <a:cs typeface="Times New Roman" panose="02020603050405020304"/>
                <a:sym typeface="Times New Roman" panose="02020603050405020304"/>
              </a:rPr>
              <a:t>&lt;</a:t>
            </a:r>
            <a:r>
              <a:rPr lang="en-US" sz="15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and </a:t>
            </a:r>
            <a:r>
              <a:rPr lang="en-US" sz="2400" b="1" i="0" u="none" strike="noStrike" cap="none">
                <a:solidFill>
                  <a:srgbClr val="C00000"/>
                </a:solidFill>
                <a:latin typeface="Times New Roman" panose="02020603050405020304"/>
                <a:ea typeface="Times New Roman" panose="02020603050405020304"/>
                <a:cs typeface="Times New Roman" panose="02020603050405020304"/>
                <a:sym typeface="Times New Roman" panose="02020603050405020304"/>
              </a:rPr>
              <a:t>&gt;</a:t>
            </a:r>
            <a:r>
              <a:rPr lang="en-US" sz="15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t>
            </a: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endParaRPr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4425" marR="0" lvl="2" indent="-257175" algn="just" rtl="0">
              <a:spcBef>
                <a:spcPts val="450"/>
              </a:spcBef>
              <a:spcAft>
                <a:spcPts val="0"/>
              </a:spcAft>
              <a:buClr>
                <a:schemeClr val="dk1"/>
              </a:buClr>
              <a:buSzPts val="1500"/>
              <a:buFont typeface="Noto Sans Symbols"/>
              <a:buChar char="▪"/>
            </a:pP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The surrounding characters are called  </a:t>
            </a:r>
            <a:r>
              <a:rPr lang="en-US" sz="15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angle brackets</a:t>
            </a:r>
            <a:r>
              <a:rPr lang="en-US" sz="15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Ex. </a:t>
            </a:r>
            <a:r>
              <a:rPr lang="en-US" sz="1500" b="0"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&lt;html&gt; </a:t>
            </a:r>
            <a:endParaRPr sz="1500" b="0"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just" rtl="0">
              <a:spcBef>
                <a:spcPts val="450"/>
              </a:spcBef>
              <a:spcAft>
                <a:spcPts val="0"/>
              </a:spcAft>
              <a:buClr>
                <a:srgbClr val="002060"/>
              </a:buClr>
              <a:buSzPts val="1500"/>
              <a:buFont typeface="Arial" panose="020B0604020202020204"/>
              <a:buNone/>
            </a:pPr>
            <a:r>
              <a:rPr lang="en-US" sz="1500" b="1">
                <a:solidFill>
                  <a:srgbClr val="002060"/>
                </a:solidFill>
                <a:latin typeface="Times New Roman" panose="02020603050405020304"/>
                <a:ea typeface="Times New Roman" panose="02020603050405020304"/>
                <a:cs typeface="Times New Roman" panose="02020603050405020304"/>
                <a:sym typeface="Times New Roman" panose="02020603050405020304"/>
              </a:rPr>
              <a:t>HTML Element:  </a:t>
            </a:r>
            <a:endParaRPr sz="1500" b="1">
              <a:solidFill>
                <a:srgbClr val="002060"/>
              </a:solidFill>
              <a:latin typeface="Times New Roman" panose="02020603050405020304"/>
              <a:ea typeface="Times New Roman" panose="02020603050405020304"/>
              <a:cs typeface="Times New Roman" panose="02020603050405020304"/>
              <a:sym typeface="Times New Roman" panose="02020603050405020304"/>
            </a:endParaRPr>
          </a:p>
          <a:p>
            <a:pPr marL="221615" marR="0" lvl="1" indent="-214630" algn="just" rtl="0">
              <a:spcBef>
                <a:spcPts val="450"/>
              </a:spcBef>
              <a:spcAft>
                <a:spcPts val="0"/>
              </a:spcAft>
              <a:buClr>
                <a:schemeClr val="dk1"/>
              </a:buClr>
              <a:buSzPts val="1200"/>
              <a:buFont typeface="Noto Sans Symbols"/>
              <a:buChar char="▪"/>
            </a:pP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Come </a:t>
            </a:r>
            <a:r>
              <a:rPr lang="en-US" sz="12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in  pair in which </a:t>
            </a: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first tag is the </a:t>
            </a:r>
            <a:r>
              <a:rPr lang="en-US" sz="12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&lt;start tag&gt;</a:t>
            </a: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the second tag is the </a:t>
            </a:r>
            <a:r>
              <a:rPr lang="en-US" sz="12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&lt;/end tag&gt;.</a:t>
            </a:r>
            <a:endParaRPr sz="12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a:p>
            <a:pPr marL="1114425" marR="0" lvl="2" indent="-257175" algn="just" rtl="0">
              <a:spcBef>
                <a:spcPts val="450"/>
              </a:spcBef>
              <a:spcAft>
                <a:spcPts val="0"/>
              </a:spcAft>
              <a:buClr>
                <a:schemeClr val="dk1"/>
              </a:buClr>
              <a:buSzPts val="1200"/>
              <a:buFont typeface="Noto Sans Symbols"/>
              <a:buChar char="▪"/>
            </a:pP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The </a:t>
            </a:r>
            <a:r>
              <a:rPr lang="en-US" sz="12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text</a:t>
            </a: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between the  start and end tags is the </a:t>
            </a:r>
            <a:r>
              <a:rPr lang="en-US" sz="12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element content</a:t>
            </a:r>
            <a:r>
              <a:rPr lang="en-US" sz="12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t>
            </a:r>
            <a:endParaRPr sz="12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257175" algn="just" rtl="0">
              <a:spcBef>
                <a:spcPts val="450"/>
              </a:spcBef>
              <a:spcAft>
                <a:spcPts val="0"/>
              </a:spcAft>
              <a:buClr>
                <a:schemeClr val="dk1"/>
              </a:buClr>
              <a:buSzPts val="1500"/>
              <a:buFont typeface="Noto Sans Symbols"/>
              <a:buChar char="▪"/>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Attribute</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An attribute in HTML provides extra information about the element, and it is applied within the start tag.</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4425" marR="0" lvl="2" indent="-257175" algn="just" rtl="0">
              <a:spcBef>
                <a:spcPts val="450"/>
              </a:spcBef>
              <a:spcAft>
                <a:spcPts val="0"/>
              </a:spcAft>
              <a:buClr>
                <a:schemeClr val="dk1"/>
              </a:buClr>
              <a:buSzPts val="1350"/>
              <a:buFont typeface="Noto Sans Symbols"/>
              <a:buChar char="▪"/>
            </a:pPr>
            <a:r>
              <a:rPr lang="en-US" sz="135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An HTML attribute contains two fields: </a:t>
            </a:r>
            <a:r>
              <a:rPr lang="en-US" sz="135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name &amp; value</a:t>
            </a:r>
            <a:r>
              <a:rPr lang="en-US" sz="135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endParaRPr sz="135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4425" marR="0" lvl="2" indent="-257175" algn="just" rtl="0">
              <a:spcBef>
                <a:spcPts val="450"/>
              </a:spcBef>
              <a:spcAft>
                <a:spcPts val="0"/>
              </a:spcAft>
              <a:buClr>
                <a:schemeClr val="dk1"/>
              </a:buClr>
              <a:buSzPts val="1350"/>
              <a:buFont typeface="Noto Sans Symbols"/>
              <a:buChar char="▪"/>
            </a:pPr>
            <a:r>
              <a:rPr lang="en-US" sz="135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HTML tags are </a:t>
            </a:r>
            <a:r>
              <a:rPr lang="en-US" sz="135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not case sensitive </a:t>
            </a:r>
            <a:r>
              <a:rPr lang="en-US" sz="135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&lt;B&gt;</a:t>
            </a:r>
            <a:r>
              <a:rPr lang="en-US" sz="135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means the same as  </a:t>
            </a:r>
            <a:r>
              <a:rPr lang="en-US" sz="135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&lt;b&gt;.</a:t>
            </a:r>
            <a:endParaRPr sz="135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161925" algn="just" rtl="0">
              <a:spcBef>
                <a:spcPts val="450"/>
              </a:spcBef>
              <a:spcAft>
                <a:spcPts val="0"/>
              </a:spcAft>
              <a:buClr>
                <a:schemeClr val="dk1"/>
              </a:buClr>
              <a:buSzPts val="1500"/>
              <a:buFont typeface="Noto Sans Symbols"/>
              <a:buNone/>
            </a:pP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165" name="Google Shape;165;p13"/>
          <p:cNvSpPr/>
          <p:nvPr/>
        </p:nvSpPr>
        <p:spPr>
          <a:xfrm>
            <a:off x="2160985" y="2095500"/>
            <a:ext cx="48815" cy="27385"/>
          </a:xfrm>
          <a:prstGeom prst="rect">
            <a:avLst/>
          </a:prstGeom>
          <a:blipFill rotWithShape="1">
            <a:blip r:embed="rId1"/>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66" name="Google Shape;166;p13"/>
          <p:cNvSpPr/>
          <p:nvPr/>
        </p:nvSpPr>
        <p:spPr>
          <a:xfrm>
            <a:off x="1422797" y="1007269"/>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167" name="Google Shape;167;p13"/>
          <p:cNvCxnSpPr/>
          <p:nvPr/>
        </p:nvCxnSpPr>
        <p:spPr>
          <a:xfrm>
            <a:off x="1397794" y="1412081"/>
            <a:ext cx="6397229" cy="1191"/>
          </a:xfrm>
          <a:prstGeom prst="straightConnector1">
            <a:avLst/>
          </a:prstGeom>
          <a:noFill/>
          <a:ln w="9525" cap="flat" cmpd="sng">
            <a:solidFill>
              <a:schemeClr val="dk1"/>
            </a:solidFill>
            <a:prstDash val="solid"/>
            <a:round/>
            <a:headEnd type="none" w="sm" len="sm"/>
            <a:tailEnd type="none" w="sm" len="sm"/>
          </a:ln>
        </p:spPr>
      </p:cxnSp>
      <p:sp>
        <p:nvSpPr>
          <p:cNvPr id="168" name="Google Shape;168;p13" descr="Image result for html element structure"/>
          <p:cNvSpPr/>
          <p:nvPr/>
        </p:nvSpPr>
        <p:spPr>
          <a:xfrm>
            <a:off x="1243012" y="762000"/>
            <a:ext cx="195263" cy="201216"/>
          </a:xfrm>
          <a:prstGeom prst="rect">
            <a:avLst/>
          </a:prstGeom>
          <a:noFill/>
          <a:ln>
            <a:noFill/>
          </a:ln>
        </p:spPr>
        <p:txBody>
          <a:bodyPr spcFirstLastPara="1" wrap="square" lIns="59400" tIns="29700" rIns="59400" bIns="29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69" name="Google Shape;169;p13"/>
          <p:cNvPicPr preferRelativeResize="0"/>
          <p:nvPr/>
        </p:nvPicPr>
        <p:blipFill rotWithShape="1">
          <a:blip r:embed="rId2"/>
          <a:srcRect/>
          <a:stretch>
            <a:fillRect/>
          </a:stretch>
        </p:blipFill>
        <p:spPr>
          <a:xfrm>
            <a:off x="2160985" y="3257550"/>
            <a:ext cx="5506640" cy="1620441"/>
          </a:xfrm>
          <a:prstGeom prst="rect">
            <a:avLst/>
          </a:prstGeom>
          <a:solidFill>
            <a:schemeClr val="accent2"/>
          </a:solidFill>
          <a:ln w="9525" cap="flat" cmpd="sng">
            <a:solidFill>
              <a:srgbClr val="000000"/>
            </a:solidFill>
            <a:prstDash val="solid"/>
            <a:miter lim="800000"/>
            <a:headEnd type="none" w="sm" len="sm"/>
            <a:tailEnd type="none" w="sm" len="sm"/>
          </a:ln>
        </p:spPr>
      </p:pic>
      <p:sp>
        <p:nvSpPr>
          <p:cNvPr id="170" name="Google Shape;170;p13"/>
          <p:cNvSpPr txBox="1"/>
          <p:nvPr/>
        </p:nvSpPr>
        <p:spPr>
          <a:xfrm>
            <a:off x="0" y="971550"/>
            <a:ext cx="9144000" cy="415498"/>
          </a:xfrm>
          <a:prstGeom prst="rect">
            <a:avLst/>
          </a:prstGeom>
          <a:solidFill>
            <a:srgbClr val="CCC0D9"/>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2100"/>
              <a:buFont typeface="Arial" panose="020B0604020202020204"/>
              <a:buNone/>
            </a:pPr>
            <a:r>
              <a:rPr 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rPr>
              <a:t>    Anatomy of an HTML element or HTML Tags/Element structure:-</a:t>
            </a:r>
            <a:endParaRPr sz="2100">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171" name="Google Shape;171;p13"/>
          <p:cNvSpPr txBox="1"/>
          <p:nvPr/>
        </p:nvSpPr>
        <p:spPr>
          <a:xfrm>
            <a:off x="179512" y="191155"/>
            <a:ext cx="499309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Anatomy of an HTML Element</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Google Shape;176;p14" descr="Image result for structure of html"/>
          <p:cNvSpPr/>
          <p:nvPr/>
        </p:nvSpPr>
        <p:spPr>
          <a:xfrm>
            <a:off x="1243012" y="762000"/>
            <a:ext cx="195263" cy="201216"/>
          </a:xfrm>
          <a:prstGeom prst="rect">
            <a:avLst/>
          </a:prstGeom>
          <a:noFill/>
          <a:ln>
            <a:noFill/>
          </a:ln>
        </p:spPr>
        <p:txBody>
          <a:bodyPr spcFirstLastPara="1" wrap="square" lIns="59400" tIns="29700" rIns="59400" bIns="29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77" name="Google Shape;177;p14" descr="Summary of Basic HTML Tags"/>
          <p:cNvPicPr preferRelativeResize="0"/>
          <p:nvPr/>
        </p:nvPicPr>
        <p:blipFill rotWithShape="1">
          <a:blip r:embed="rId1"/>
          <a:srcRect/>
          <a:stretch>
            <a:fillRect/>
          </a:stretch>
        </p:blipFill>
        <p:spPr>
          <a:xfrm>
            <a:off x="7144" y="1493044"/>
            <a:ext cx="4964906" cy="4099322"/>
          </a:xfrm>
          <a:prstGeom prst="rect">
            <a:avLst/>
          </a:prstGeom>
          <a:noFill/>
          <a:ln>
            <a:noFill/>
          </a:ln>
        </p:spPr>
      </p:pic>
      <p:sp>
        <p:nvSpPr>
          <p:cNvPr id="178" name="Google Shape;178;p14"/>
          <p:cNvSpPr/>
          <p:nvPr/>
        </p:nvSpPr>
        <p:spPr>
          <a:xfrm>
            <a:off x="145257" y="1007269"/>
            <a:ext cx="4688681" cy="383150"/>
          </a:xfrm>
          <a:prstGeom prst="rect">
            <a:avLst/>
          </a:prstGeom>
          <a:noFill/>
          <a:ln>
            <a:noFill/>
          </a:ln>
        </p:spPr>
        <p:txBody>
          <a:bodyPr spcFirstLastPara="1" wrap="square" lIns="59400" tIns="29700" rIns="59400" bIns="29700" anchor="t" anchorCtr="0">
            <a:spAutoFit/>
          </a:bodyPr>
          <a:lstStyle/>
          <a:p>
            <a:pPr marL="0" marR="0" lvl="0" indent="0" algn="l" rtl="0">
              <a:spcBef>
                <a:spcPts val="0"/>
              </a:spcBef>
              <a:spcAft>
                <a:spcPts val="0"/>
              </a:spcAft>
              <a:buNone/>
            </a:pPr>
            <a:r>
              <a:rPr 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rPr>
              <a:t>Basic structure of an HTML document</a:t>
            </a:r>
            <a:endParaRPr sz="21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179" name="Google Shape;179;p14"/>
          <p:cNvPicPr preferRelativeResize="0"/>
          <p:nvPr/>
        </p:nvPicPr>
        <p:blipFill rotWithShape="1">
          <a:blip r:embed="rId2"/>
          <a:srcRect/>
          <a:stretch>
            <a:fillRect/>
          </a:stretch>
        </p:blipFill>
        <p:spPr>
          <a:xfrm>
            <a:off x="5493544" y="1657351"/>
            <a:ext cx="3643313" cy="2135981"/>
          </a:xfrm>
          <a:prstGeom prst="rect">
            <a:avLst/>
          </a:prstGeom>
          <a:noFill/>
          <a:ln>
            <a:noFill/>
          </a:ln>
        </p:spPr>
      </p:pic>
      <p:sp>
        <p:nvSpPr>
          <p:cNvPr id="180" name="Google Shape;180;p14"/>
          <p:cNvSpPr txBox="1"/>
          <p:nvPr/>
        </p:nvSpPr>
        <p:spPr>
          <a:xfrm>
            <a:off x="5943600" y="4114800"/>
            <a:ext cx="263405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chemeClr val="dk1"/>
                </a:solidFill>
                <a:latin typeface="Arial" panose="020B0604020202020204"/>
                <a:ea typeface="Arial" panose="020B0604020202020204"/>
                <a:cs typeface="Arial" panose="020B0604020202020204"/>
                <a:sym typeface="Arial" panose="020B0604020202020204"/>
              </a:rPr>
              <a:t>Fig.Tree Structure of HTML Doc</a:t>
            </a:r>
            <a:endParaRPr sz="1350">
              <a:solidFill>
                <a:schemeClr val="dk1"/>
              </a:solidFill>
              <a:latin typeface="Arial" panose="020B0604020202020204"/>
              <a:ea typeface="Arial" panose="020B0604020202020204"/>
              <a:cs typeface="Arial" panose="020B0604020202020204"/>
              <a:sym typeface="Arial" panose="020B0604020202020204"/>
            </a:endParaRPr>
          </a:p>
        </p:txBody>
      </p:sp>
      <p:sp>
        <p:nvSpPr>
          <p:cNvPr id="181" name="Google Shape;181;p14"/>
          <p:cNvSpPr txBox="1"/>
          <p:nvPr/>
        </p:nvSpPr>
        <p:spPr>
          <a:xfrm>
            <a:off x="179512" y="191155"/>
            <a:ext cx="619208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Basic Structure of an HTML document</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Google Shape;176;p14" descr="Image result for structure of html"/>
          <p:cNvSpPr/>
          <p:nvPr/>
        </p:nvSpPr>
        <p:spPr>
          <a:xfrm>
            <a:off x="1243012" y="762000"/>
            <a:ext cx="195263" cy="201216"/>
          </a:xfrm>
          <a:prstGeom prst="rect">
            <a:avLst/>
          </a:prstGeom>
          <a:noFill/>
          <a:ln>
            <a:noFill/>
          </a:ln>
        </p:spPr>
        <p:txBody>
          <a:bodyPr spcFirstLastPara="1" wrap="square" lIns="59400" tIns="29700" rIns="59400" bIns="29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78" name="Google Shape;178;p14"/>
          <p:cNvSpPr/>
          <p:nvPr/>
        </p:nvSpPr>
        <p:spPr>
          <a:xfrm>
            <a:off x="145415" y="1007110"/>
            <a:ext cx="7645400" cy="381000"/>
          </a:xfrm>
          <a:prstGeom prst="rect">
            <a:avLst/>
          </a:prstGeom>
          <a:noFill/>
          <a:ln>
            <a:noFill/>
          </a:ln>
        </p:spPr>
        <p:txBody>
          <a:bodyPr spcFirstLastPara="1" wrap="square" lIns="59400" tIns="29700" rIns="59400" bIns="29700" anchor="t" anchorCtr="0">
            <a:spAutoFit/>
          </a:bodyPr>
          <a:lstStyle/>
          <a:p>
            <a:pPr marL="0" marR="0" lvl="0" indent="0" algn="l" rtl="0">
              <a:spcBef>
                <a:spcPts val="0"/>
              </a:spcBef>
              <a:spcAft>
                <a:spcPts val="0"/>
              </a:spcAft>
              <a:buNone/>
            </a:pPr>
            <a:r>
              <a:rPr lang="en-US" alt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rPr>
              <a:t>Every HTML5 webpage begins with the following structure.</a:t>
            </a:r>
            <a:endParaRPr lang="en-US" alt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181" name="Google Shape;181;p14"/>
          <p:cNvSpPr txBox="1"/>
          <p:nvPr/>
        </p:nvSpPr>
        <p:spPr>
          <a:xfrm>
            <a:off x="179512" y="191155"/>
            <a:ext cx="6192080" cy="52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Basic HTML5 document structure</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 name="Text Box 1"/>
          <p:cNvSpPr txBox="1"/>
          <p:nvPr/>
        </p:nvSpPr>
        <p:spPr>
          <a:xfrm>
            <a:off x="373380" y="1597025"/>
            <a:ext cx="5727700" cy="4129405"/>
          </a:xfrm>
          <a:prstGeom prst="rect">
            <a:avLst/>
          </a:prstGeom>
          <a:noFill/>
        </p:spPr>
        <p:txBody>
          <a:bodyPr wrap="square" rtlCol="0">
            <a:noAutofit/>
          </a:bodyPr>
          <a:p>
            <a:r>
              <a:rPr lang="en-US" altLang="en-US"/>
              <a:t>&lt;!DOCTYPE html&gt;</a:t>
            </a:r>
            <a:endParaRPr lang="en-US" altLang="en-US"/>
          </a:p>
          <a:p>
            <a:r>
              <a:rPr lang="en-US" altLang="en-US"/>
              <a:t>&lt;html lang="en"&gt;</a:t>
            </a:r>
            <a:endParaRPr lang="en-US" altLang="en-US"/>
          </a:p>
          <a:p>
            <a:endParaRPr lang="en-US" altLang="en-US"/>
          </a:p>
          <a:p>
            <a:r>
              <a:rPr lang="en-US" altLang="en-US"/>
              <a:t>&lt;head&gt;</a:t>
            </a:r>
            <a:endParaRPr lang="en-US" altLang="en-US"/>
          </a:p>
          <a:p>
            <a:r>
              <a:rPr lang="en-US" altLang="en-US"/>
              <a:t>    &lt;meta charset="UTF-8"&gt;</a:t>
            </a:r>
            <a:endParaRPr lang="en-US" altLang="en-US"/>
          </a:p>
          <a:p>
            <a:r>
              <a:rPr lang="en-US" altLang="en-US"/>
              <a:t>    &lt;title&gt;My First Webpage&lt;/title&gt;</a:t>
            </a:r>
            <a:endParaRPr lang="en-US" altLang="en-US"/>
          </a:p>
          <a:p>
            <a:r>
              <a:rPr lang="en-US" altLang="en-US"/>
              <a:t>&lt;/head&gt;</a:t>
            </a:r>
            <a:endParaRPr lang="en-US" altLang="en-US"/>
          </a:p>
          <a:p>
            <a:endParaRPr lang="en-US" altLang="en-US"/>
          </a:p>
          <a:p>
            <a:r>
              <a:rPr lang="en-US" altLang="en-US"/>
              <a:t>&lt;body&gt;</a:t>
            </a:r>
            <a:endParaRPr lang="en-US" altLang="en-US"/>
          </a:p>
          <a:p>
            <a:endParaRPr lang="en-US" altLang="en-US"/>
          </a:p>
          <a:p>
            <a:r>
              <a:rPr lang="en-US" altLang="en-US"/>
              <a:t>    &lt;h1&gt;Welcome to HTML5&lt;/h1&gt;</a:t>
            </a:r>
            <a:endParaRPr lang="en-US" altLang="en-US"/>
          </a:p>
          <a:p>
            <a:r>
              <a:rPr lang="en-US" altLang="en-US"/>
              <a:t>    &lt;p&gt;This is my first webpage.&lt;/p&gt;</a:t>
            </a:r>
            <a:endParaRPr lang="en-US" altLang="en-US"/>
          </a:p>
          <a:p>
            <a:endParaRPr lang="en-US" altLang="en-US"/>
          </a:p>
          <a:p>
            <a:r>
              <a:rPr lang="en-US" altLang="en-US"/>
              <a:t>&lt;/body&gt;</a:t>
            </a:r>
            <a:endParaRPr lang="en-US" altLang="en-US"/>
          </a:p>
          <a:p>
            <a:endParaRPr lang="en-US" altLang="en-US"/>
          </a:p>
          <a:p>
            <a:r>
              <a:rPr lang="en-US" altLang="en-US"/>
              <a:t>&lt;/html&gt;</a:t>
            </a:r>
            <a:endParaRPr lang="en-US"/>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Number Placeholder 1"/>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
        <p:nvSpPr>
          <p:cNvPr id="3" name="Text Box 2"/>
          <p:cNvSpPr txBox="1"/>
          <p:nvPr/>
        </p:nvSpPr>
        <p:spPr>
          <a:xfrm>
            <a:off x="353695" y="311150"/>
            <a:ext cx="5727700" cy="407670"/>
          </a:xfrm>
          <a:prstGeom prst="rect">
            <a:avLst/>
          </a:prstGeom>
          <a:noFill/>
        </p:spPr>
        <p:txBody>
          <a:bodyPr wrap="square" rtlCol="0">
            <a:noAutofit/>
          </a:bodyPr>
          <a:p>
            <a:r>
              <a:rPr lang="en-US" altLang="en-US" sz="2000" b="1"/>
              <a:t>DOCTYPE Declaration</a:t>
            </a:r>
            <a:endParaRPr lang="en-US" altLang="en-US" sz="2000" b="1"/>
          </a:p>
        </p:txBody>
      </p:sp>
      <p:sp>
        <p:nvSpPr>
          <p:cNvPr id="4" name="Text Box 3"/>
          <p:cNvSpPr txBox="1"/>
          <p:nvPr/>
        </p:nvSpPr>
        <p:spPr>
          <a:xfrm>
            <a:off x="353695" y="1068070"/>
            <a:ext cx="5153025" cy="1401445"/>
          </a:xfrm>
          <a:prstGeom prst="rect">
            <a:avLst/>
          </a:prstGeom>
          <a:noFill/>
        </p:spPr>
        <p:txBody>
          <a:bodyPr wrap="square" rtlCol="0">
            <a:noAutofit/>
          </a:bodyPr>
          <a:p>
            <a:r>
              <a:rPr lang="en-US" altLang="en-US" sz="1800">
                <a:latin typeface="Times New Roman" panose="02020603050405020304" charset="0"/>
                <a:cs typeface="Times New Roman" panose="02020603050405020304" charset="0"/>
              </a:rPr>
              <a:t>&lt;!DOCTYPE html&gt;</a:t>
            </a:r>
            <a:endParaRPr lang="en-US" altLang="en-US" sz="1800">
              <a:latin typeface="Times New Roman" panose="02020603050405020304" charset="0"/>
              <a:cs typeface="Times New Roman" panose="02020603050405020304" charset="0"/>
            </a:endParaRPr>
          </a:p>
          <a:p>
            <a:endParaRPr lang="en-US" altLang="en-US" sz="1800">
              <a:latin typeface="Times New Roman" panose="02020603050405020304" charset="0"/>
              <a:cs typeface="Times New Roman" panose="02020603050405020304" charset="0"/>
            </a:endParaRPr>
          </a:p>
          <a:p>
            <a:r>
              <a:rPr lang="en-US" altLang="en-US" sz="1800" b="1">
                <a:latin typeface="Times New Roman" panose="02020603050405020304" charset="0"/>
                <a:cs typeface="Times New Roman" panose="02020603050405020304" charset="0"/>
              </a:rPr>
              <a:t>Purpose</a:t>
            </a:r>
            <a:endParaRPr lang="en-US" altLang="en-US" sz="1800" b="1">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Declares the document as an HTML5 document.</a:t>
            </a:r>
            <a:endParaRPr lang="en-US" altLang="en-US" sz="1800">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Tells the browser which HTML version is being used.</a:t>
            </a:r>
            <a:endParaRPr lang="en-US" altLang="en-US" sz="1800">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Ensures standards mode rendering.</a:t>
            </a:r>
            <a:endParaRPr lang="en-US" altLang="en-US" sz="1800">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Prevents browsers from entering Quirks Mode.</a:t>
            </a:r>
            <a:endParaRPr lang="en-US" altLang="en-US" sz="1800">
              <a:latin typeface="Times New Roman" panose="02020603050405020304" charset="0"/>
              <a:cs typeface="Times New Roman" panose="02020603050405020304" charset="0"/>
            </a:endParaRPr>
          </a:p>
          <a:p>
            <a:endParaRPr lang="en-US" altLang="en-US" sz="1800">
              <a:latin typeface="Times New Roman" panose="02020603050405020304" charset="0"/>
              <a:cs typeface="Times New Roman" panose="02020603050405020304" charset="0"/>
            </a:endParaRPr>
          </a:p>
          <a:p>
            <a:endParaRPr lang="en-US" altLang="en-US" sz="1800">
              <a:latin typeface="Times New Roman" panose="02020603050405020304" charset="0"/>
              <a:cs typeface="Times New Roman" panose="02020603050405020304" charset="0"/>
            </a:endParaRPr>
          </a:p>
          <a:p>
            <a:r>
              <a:rPr lang="en-US" altLang="en-US" sz="1800" b="1">
                <a:latin typeface="Times New Roman" panose="02020603050405020304" charset="0"/>
                <a:cs typeface="Times New Roman" panose="02020603050405020304" charset="0"/>
              </a:rPr>
              <a:t>Notes</a:t>
            </a:r>
            <a:endParaRPr lang="en-US" altLang="en-US" sz="1800" b="1">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It is not an HTML tag.</a:t>
            </a:r>
            <a:endParaRPr lang="en-US" altLang="en-US" sz="1800">
              <a:latin typeface="Times New Roman" panose="02020603050405020304" charset="0"/>
              <a:cs typeface="Times New Roman" panose="02020603050405020304" charset="0"/>
            </a:endParaRPr>
          </a:p>
          <a:p>
            <a:r>
              <a:rPr lang="en-US" altLang="en-US" sz="1800">
                <a:latin typeface="Times New Roman" panose="02020603050405020304" charset="0"/>
                <a:cs typeface="Times New Roman" panose="02020603050405020304" charset="0"/>
              </a:rPr>
              <a:t>It must always be the first line of an HTML document.</a:t>
            </a:r>
            <a:endParaRPr lang="en-US" altLang="en-US" sz="1800">
              <a:latin typeface="Times New Roman" panose="02020603050405020304" charset="0"/>
              <a:cs typeface="Times New Roman" panose="02020603050405020304"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85" name="Shape 185"/>
        <p:cNvGrpSpPr/>
        <p:nvPr/>
      </p:nvGrpSpPr>
      <p:grpSpPr>
        <a:xfrm>
          <a:off x="0" y="0"/>
          <a:ext cx="0" cy="0"/>
          <a:chOff x="0" y="0"/>
          <a:chExt cx="0" cy="0"/>
        </a:xfrm>
      </p:grpSpPr>
      <p:sp>
        <p:nvSpPr>
          <p:cNvPr id="186" name="Google Shape;186;p15"/>
          <p:cNvSpPr txBox="1"/>
          <p:nvPr/>
        </p:nvSpPr>
        <p:spPr>
          <a:xfrm>
            <a:off x="0" y="865585"/>
            <a:ext cx="9144000" cy="415498"/>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HTML </a:t>
            </a:r>
            <a:r>
              <a:rPr lang="en-US" sz="2100" b="1">
                <a:solidFill>
                  <a:srgbClr val="C00000"/>
                </a:solidFill>
                <a:latin typeface="Quattrocento Sans" panose="020B0502050000020003"/>
                <a:ea typeface="Quattrocento Sans" panose="020B0502050000020003"/>
                <a:cs typeface="Quattrocento Sans" panose="020B0502050000020003"/>
                <a:sym typeface="Quattrocento Sans" panose="020B0502050000020003"/>
              </a:rPr>
              <a:t>&lt;html&gt; </a:t>
            </a:r>
            <a:r>
              <a:rPr lang="en-US"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Tag</a:t>
            </a:r>
            <a:endParaRPr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p:txBody>
      </p:sp>
      <p:sp>
        <p:nvSpPr>
          <p:cNvPr id="187" name="Google Shape;187;p15"/>
          <p:cNvSpPr txBox="1"/>
          <p:nvPr/>
        </p:nvSpPr>
        <p:spPr>
          <a:xfrm>
            <a:off x="57150" y="1428749"/>
            <a:ext cx="8915400" cy="493776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The </a:t>
            </a:r>
            <a:r>
              <a:rPr lang="en-US" sz="1500">
                <a:solidFill>
                  <a:srgbClr val="C00000"/>
                </a:solidFill>
                <a:latin typeface="Arial" panose="020B0604020202020204"/>
                <a:ea typeface="Arial" panose="020B0604020202020204"/>
                <a:cs typeface="Arial" panose="020B0604020202020204"/>
                <a:sym typeface="Arial" panose="020B0604020202020204"/>
              </a:rPr>
              <a:t>&lt;html&gt; </a:t>
            </a:r>
            <a:r>
              <a:rPr lang="en-US" sz="1500">
                <a:solidFill>
                  <a:schemeClr val="dk1"/>
                </a:solidFill>
                <a:latin typeface="Arial" panose="020B0604020202020204"/>
                <a:ea typeface="Arial" panose="020B0604020202020204"/>
                <a:cs typeface="Arial" panose="020B0604020202020204"/>
                <a:sym typeface="Arial" panose="020B0604020202020204"/>
              </a:rPr>
              <a:t>tag represents the </a:t>
            </a:r>
            <a:r>
              <a:rPr lang="en-US" sz="1500">
                <a:solidFill>
                  <a:schemeClr val="dk1"/>
                </a:solidFill>
                <a:highlight>
                  <a:srgbClr val="FFFF00"/>
                </a:highlight>
                <a:latin typeface="Arial" panose="020B0604020202020204"/>
                <a:ea typeface="Arial" panose="020B0604020202020204"/>
                <a:cs typeface="Arial" panose="020B0604020202020204"/>
                <a:sym typeface="Arial" panose="020B0604020202020204"/>
              </a:rPr>
              <a:t>root of an HTML document.</a:t>
            </a:r>
            <a:endParaRPr sz="1500">
              <a:solidFill>
                <a:schemeClr val="dk1"/>
              </a:solidFill>
              <a:highlight>
                <a:srgbClr val="FFFF00"/>
              </a:highlight>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The </a:t>
            </a:r>
            <a:r>
              <a:rPr lang="en-US" sz="1500">
                <a:solidFill>
                  <a:srgbClr val="C00000"/>
                </a:solidFill>
                <a:latin typeface="Arial" panose="020B0604020202020204"/>
                <a:ea typeface="Arial" panose="020B0604020202020204"/>
                <a:cs typeface="Arial" panose="020B0604020202020204"/>
                <a:sym typeface="Arial" panose="020B0604020202020204"/>
              </a:rPr>
              <a:t>&lt;html&gt; </a:t>
            </a:r>
            <a:r>
              <a:rPr lang="en-US" sz="1500">
                <a:solidFill>
                  <a:schemeClr val="dk1"/>
                </a:solidFill>
                <a:latin typeface="Arial" panose="020B0604020202020204"/>
                <a:ea typeface="Arial" panose="020B0604020202020204"/>
                <a:cs typeface="Arial" panose="020B0604020202020204"/>
                <a:sym typeface="Arial" panose="020B0604020202020204"/>
              </a:rPr>
              <a:t>tag is the </a:t>
            </a:r>
            <a:r>
              <a:rPr lang="en-US" sz="1500">
                <a:solidFill>
                  <a:schemeClr val="dk1"/>
                </a:solidFill>
                <a:highlight>
                  <a:srgbClr val="FFFF00"/>
                </a:highlight>
                <a:latin typeface="Arial" panose="020B0604020202020204"/>
                <a:ea typeface="Arial" panose="020B0604020202020204"/>
                <a:cs typeface="Arial" panose="020B0604020202020204"/>
                <a:sym typeface="Arial" panose="020B0604020202020204"/>
              </a:rPr>
              <a:t>container for all other HTML elements </a:t>
            </a:r>
            <a:r>
              <a:rPr lang="en-US" sz="1500">
                <a:solidFill>
                  <a:schemeClr val="dk1"/>
                </a:solidFill>
                <a:latin typeface="Arial" panose="020B0604020202020204"/>
                <a:ea typeface="Arial" panose="020B0604020202020204"/>
                <a:cs typeface="Arial" panose="020B0604020202020204"/>
                <a:sym typeface="Arial" panose="020B0604020202020204"/>
              </a:rPr>
              <a:t>(except for the &lt;!DOCTYPE&gt; tag).</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An HTML tag is a piece of markup language used to indicate the beginning and end of an HTML element in an HTML document. </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As part of an HTML element, HTML tags help web browsers convert HTML documents into web pages.</a:t>
            </a:r>
            <a:endParaRPr lang="en-US"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endParaRPr lang="en-US"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endParaRPr 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endParaRPr 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r>
              <a:rPr lang="en-US" altLang="en-US" sz="1500" b="1">
                <a:solidFill>
                  <a:schemeClr val="dk1"/>
                </a:solidFill>
                <a:latin typeface="Arial" panose="020B0604020202020204"/>
                <a:ea typeface="Arial" panose="020B0604020202020204"/>
                <a:cs typeface="Arial" panose="020B0604020202020204"/>
                <a:sym typeface="Arial" panose="020B0604020202020204"/>
              </a:rPr>
              <a:t>&lt;html lang="en"&gt;</a:t>
            </a:r>
            <a:r>
              <a:rPr lang="en-US" altLang="en-US" sz="1500">
                <a:solidFill>
                  <a:schemeClr val="dk1"/>
                </a:solidFill>
                <a:latin typeface="Arial" panose="020B0604020202020204"/>
                <a:ea typeface="Arial" panose="020B0604020202020204"/>
                <a:cs typeface="Arial" panose="020B0604020202020204"/>
                <a:sym typeface="Arial" panose="020B0604020202020204"/>
              </a:rPr>
              <a:t>.</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altLang="en-US" sz="1500">
                <a:solidFill>
                  <a:schemeClr val="dk1"/>
                </a:solidFill>
                <a:latin typeface="Arial" panose="020B0604020202020204"/>
                <a:ea typeface="Arial" panose="020B0604020202020204"/>
                <a:cs typeface="Arial" panose="020B0604020202020204"/>
                <a:sym typeface="Arial" panose="020B0604020202020204"/>
              </a:rPr>
              <a:t>lang Attribute</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altLang="en-US" sz="1500">
                <a:solidFill>
                  <a:schemeClr val="dk1"/>
                </a:solidFill>
                <a:latin typeface="Arial" panose="020B0604020202020204"/>
                <a:ea typeface="Arial" panose="020B0604020202020204"/>
                <a:cs typeface="Arial" panose="020B0604020202020204"/>
                <a:sym typeface="Arial" panose="020B0604020202020204"/>
              </a:rPr>
              <a:t>Specifies the language of the webpage.</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r>
              <a:rPr lang="en-US" altLang="en-US" sz="1500">
                <a:solidFill>
                  <a:schemeClr val="dk1"/>
                </a:solidFill>
                <a:latin typeface="Arial" panose="020B0604020202020204"/>
                <a:ea typeface="Arial" panose="020B0604020202020204"/>
                <a:cs typeface="Arial" panose="020B0604020202020204"/>
                <a:sym typeface="Arial" panose="020B0604020202020204"/>
              </a:rPr>
              <a:t>&lt;html lang="fr"&gt;</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r>
              <a:rPr lang="en-US" altLang="en-US" sz="1500">
                <a:solidFill>
                  <a:schemeClr val="dk1"/>
                </a:solidFill>
                <a:latin typeface="Arial" panose="020B0604020202020204"/>
                <a:ea typeface="Arial" panose="020B0604020202020204"/>
                <a:cs typeface="Arial" panose="020B0604020202020204"/>
                <a:sym typeface="Arial" panose="020B0604020202020204"/>
              </a:rPr>
              <a:t>French</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r>
              <a:rPr lang="en-US" altLang="en-US" sz="1500">
                <a:solidFill>
                  <a:schemeClr val="dk1"/>
                </a:solidFill>
                <a:latin typeface="Arial" panose="020B0604020202020204"/>
                <a:ea typeface="Arial" panose="020B0604020202020204"/>
                <a:cs typeface="Arial" panose="020B0604020202020204"/>
                <a:sym typeface="Arial" panose="020B0604020202020204"/>
              </a:rPr>
              <a:t>&lt;html lang="hi"&gt;</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Noto Sans Symbols"/>
              <a:buNone/>
            </a:pPr>
            <a:r>
              <a:rPr lang="en-US" altLang="en-US" sz="1500">
                <a:solidFill>
                  <a:schemeClr val="dk1"/>
                </a:solidFill>
                <a:latin typeface="Arial" panose="020B0604020202020204"/>
                <a:ea typeface="Arial" panose="020B0604020202020204"/>
                <a:cs typeface="Arial" panose="020B0604020202020204"/>
                <a:sym typeface="Arial" panose="020B0604020202020204"/>
              </a:rPr>
              <a:t>Hindi</a:t>
            </a:r>
            <a:endParaRPr lang="en-US" altLang="en-US" sz="1500">
              <a:solidFill>
                <a:schemeClr val="dk1"/>
              </a:solidFill>
              <a:latin typeface="Arial" panose="020B0604020202020204"/>
              <a:ea typeface="Arial" panose="020B0604020202020204"/>
              <a:cs typeface="Arial" panose="020B0604020202020204"/>
              <a:sym typeface="Arial" panose="020B0604020202020204"/>
            </a:endParaRPr>
          </a:p>
        </p:txBody>
      </p:sp>
      <p:sp>
        <p:nvSpPr>
          <p:cNvPr id="188" name="Google Shape;188;p15"/>
          <p:cNvSpPr txBox="1"/>
          <p:nvPr/>
        </p:nvSpPr>
        <p:spPr>
          <a:xfrm>
            <a:off x="1085850" y="3533140"/>
            <a:ext cx="457319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73239"/>
              </a:buClr>
              <a:buSzPts val="1800"/>
              <a:buFont typeface="Arial" panose="020B0604020202020204"/>
              <a:buNone/>
            </a:pPr>
            <a:r>
              <a:rPr lang="en-US" sz="1800">
                <a:solidFill>
                  <a:srgbClr val="273239"/>
                </a:solidFill>
                <a:highlight>
                  <a:srgbClr val="00FFFF"/>
                </a:highlight>
                <a:latin typeface="Consolas" panose="020B0609020204030204"/>
                <a:ea typeface="Consolas" panose="020B0609020204030204"/>
                <a:cs typeface="Consolas" panose="020B0609020204030204"/>
                <a:sym typeface="Consolas" panose="020B0609020204030204"/>
              </a:rPr>
              <a:t>&lt;html&gt; HTML Contents... &lt;/html&gt;</a:t>
            </a:r>
            <a:r>
              <a:rPr lang="en-US" sz="1500">
                <a:solidFill>
                  <a:schemeClr val="dk1"/>
                </a:solidFill>
                <a:highlight>
                  <a:srgbClr val="00FFFF"/>
                </a:highlight>
                <a:latin typeface="Arial" panose="020B0604020202020204"/>
                <a:ea typeface="Arial" panose="020B0604020202020204"/>
                <a:cs typeface="Arial" panose="020B0604020202020204"/>
                <a:sym typeface="Arial" panose="020B0604020202020204"/>
              </a:rPr>
              <a:t> </a:t>
            </a:r>
            <a:endParaRPr sz="2700">
              <a:solidFill>
                <a:schemeClr val="dk1"/>
              </a:solidFill>
              <a:highlight>
                <a:srgbClr val="00FFFF"/>
              </a:highlight>
              <a:latin typeface="Arial" panose="020B0604020202020204"/>
              <a:ea typeface="Arial" panose="020B0604020202020204"/>
              <a:cs typeface="Arial" panose="020B0604020202020204"/>
              <a:sym typeface="Arial" panose="020B0604020202020204"/>
            </a:endParaRPr>
          </a:p>
        </p:txBody>
      </p:sp>
      <p:sp>
        <p:nvSpPr>
          <p:cNvPr id="189" name="Google Shape;189;p15"/>
          <p:cNvSpPr txBox="1"/>
          <p:nvPr/>
        </p:nvSpPr>
        <p:spPr>
          <a:xfrm>
            <a:off x="179705" y="191135"/>
            <a:ext cx="6070600" cy="67437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 HTML tag</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93" name="Shape 193"/>
        <p:cNvGrpSpPr/>
        <p:nvPr/>
      </p:nvGrpSpPr>
      <p:grpSpPr>
        <a:xfrm>
          <a:off x="0" y="0"/>
          <a:ext cx="0" cy="0"/>
          <a:chOff x="0" y="0"/>
          <a:chExt cx="0" cy="0"/>
        </a:xfrm>
      </p:grpSpPr>
      <p:sp>
        <p:nvSpPr>
          <p:cNvPr id="194" name="Google Shape;194;p16"/>
          <p:cNvSpPr txBox="1"/>
          <p:nvPr/>
        </p:nvSpPr>
        <p:spPr>
          <a:xfrm>
            <a:off x="285750" y="1543051"/>
            <a:ext cx="4573191" cy="23520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&lt;html&gt;</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&lt;head&gt;</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&lt;/head&gt;</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&lt;body &gt;</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        welcome to web world</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&lt;/body&gt; </a:t>
            </a:r>
            <a:endParaRPr sz="21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2100">
                <a:solidFill>
                  <a:schemeClr val="dk1"/>
                </a:solidFill>
                <a:latin typeface="Arial" panose="020B0604020202020204"/>
                <a:ea typeface="Arial" panose="020B0604020202020204"/>
                <a:cs typeface="Arial" panose="020B0604020202020204"/>
                <a:sym typeface="Arial" panose="020B0604020202020204"/>
              </a:rPr>
              <a:t>&lt;/html&gt;</a:t>
            </a:r>
            <a:endParaRPr sz="2100">
              <a:solidFill>
                <a:schemeClr val="dk1"/>
              </a:solidFill>
              <a:latin typeface="Arial" panose="020B0604020202020204"/>
              <a:ea typeface="Arial" panose="020B0604020202020204"/>
              <a:cs typeface="Arial" panose="020B0604020202020204"/>
              <a:sym typeface="Arial" panose="020B0604020202020204"/>
            </a:endParaRPr>
          </a:p>
        </p:txBody>
      </p:sp>
      <p:sp>
        <p:nvSpPr>
          <p:cNvPr id="195" name="Google Shape;195;p16"/>
          <p:cNvSpPr txBox="1"/>
          <p:nvPr/>
        </p:nvSpPr>
        <p:spPr>
          <a:xfrm>
            <a:off x="0" y="865585"/>
            <a:ext cx="9144000" cy="412750"/>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p:txBody>
      </p:sp>
      <p:sp>
        <p:nvSpPr>
          <p:cNvPr id="196" name="Google Shape;196;p16"/>
          <p:cNvSpPr txBox="1"/>
          <p:nvPr/>
        </p:nvSpPr>
        <p:spPr>
          <a:xfrm>
            <a:off x="179705" y="191135"/>
            <a:ext cx="6489700" cy="9518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latin typeface="Quattrocento Sans" panose="020B0502050000020003"/>
                <a:ea typeface="Quattrocento Sans" panose="020B0502050000020003"/>
                <a:cs typeface="Quattrocento Sans" panose="020B0502050000020003"/>
                <a:sym typeface="Quattrocento Sans" panose="020B0502050000020003"/>
              </a:rPr>
              <a:t>Program for Displaying Welcome</a:t>
            </a:r>
            <a:endParaRPr sz="28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l" rtl="0">
              <a:spcBef>
                <a:spcPts val="0"/>
              </a:spcBef>
              <a:spcAft>
                <a:spcPts val="0"/>
              </a:spcAft>
              <a:buNone/>
            </a:pP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01" name="Shape 201"/>
        <p:cNvGrpSpPr/>
        <p:nvPr/>
      </p:nvGrpSpPr>
      <p:grpSpPr>
        <a:xfrm>
          <a:off x="0" y="0"/>
          <a:ext cx="0" cy="0"/>
          <a:chOff x="0" y="0"/>
          <a:chExt cx="0" cy="0"/>
        </a:xfrm>
      </p:grpSpPr>
      <p:sp>
        <p:nvSpPr>
          <p:cNvPr id="202" name="Google Shape;202;p17"/>
          <p:cNvSpPr txBox="1"/>
          <p:nvPr/>
        </p:nvSpPr>
        <p:spPr>
          <a:xfrm>
            <a:off x="0" y="865585"/>
            <a:ext cx="9144000" cy="415498"/>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C00000"/>
                </a:solidFill>
                <a:latin typeface="Quattrocento Sans" panose="020B0502050000020003"/>
                <a:ea typeface="Quattrocento Sans" panose="020B0502050000020003"/>
                <a:cs typeface="Quattrocento Sans" panose="020B0502050000020003"/>
                <a:sym typeface="Quattrocento Sans" panose="020B0502050000020003"/>
              </a:rPr>
              <a:t>&lt;head&gt; </a:t>
            </a:r>
            <a:r>
              <a:rPr lang="en-US"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Tag</a:t>
            </a:r>
            <a:endParaRPr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p:txBody>
      </p:sp>
      <p:sp>
        <p:nvSpPr>
          <p:cNvPr id="203" name="Google Shape;203;p17"/>
          <p:cNvSpPr txBox="1"/>
          <p:nvPr/>
        </p:nvSpPr>
        <p:spPr>
          <a:xfrm>
            <a:off x="57149" y="1428750"/>
            <a:ext cx="8915400" cy="170816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The </a:t>
            </a:r>
            <a:r>
              <a:rPr lang="en-US" sz="1500">
                <a:solidFill>
                  <a:srgbClr val="FF0000"/>
                </a:solidFill>
                <a:latin typeface="Arial" panose="020B0604020202020204"/>
                <a:ea typeface="Arial" panose="020B0604020202020204"/>
                <a:cs typeface="Arial" panose="020B0604020202020204"/>
                <a:sym typeface="Arial" panose="020B0604020202020204"/>
              </a:rPr>
              <a:t>&lt;head&gt; </a:t>
            </a:r>
            <a:r>
              <a:rPr lang="en-US" sz="1500">
                <a:solidFill>
                  <a:schemeClr val="dk1"/>
                </a:solidFill>
                <a:latin typeface="Arial" panose="020B0604020202020204"/>
                <a:ea typeface="Arial" panose="020B0604020202020204"/>
                <a:cs typeface="Arial" panose="020B0604020202020204"/>
                <a:sym typeface="Arial" panose="020B0604020202020204"/>
              </a:rPr>
              <a:t>element is a container for metadata (data about data) and is placed between the &lt;html&gt; tag and the &lt;body&gt; tag.</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Metadata is data about the HTML document. Metadata is not displayed.</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Metadata typically define the </a:t>
            </a:r>
            <a:r>
              <a:rPr lang="en-US" sz="1500">
                <a:solidFill>
                  <a:schemeClr val="dk1"/>
                </a:solidFill>
                <a:highlight>
                  <a:srgbClr val="FFFF00"/>
                </a:highlight>
                <a:latin typeface="Arial" panose="020B0604020202020204"/>
                <a:ea typeface="Arial" panose="020B0604020202020204"/>
                <a:cs typeface="Arial" panose="020B0604020202020204"/>
                <a:sym typeface="Arial" panose="020B0604020202020204"/>
              </a:rPr>
              <a:t>document title</a:t>
            </a:r>
            <a:r>
              <a:rPr lang="en-US" sz="1500">
                <a:solidFill>
                  <a:schemeClr val="dk1"/>
                </a:solidFill>
                <a:latin typeface="Arial" panose="020B0604020202020204"/>
                <a:ea typeface="Arial" panose="020B0604020202020204"/>
                <a:cs typeface="Arial" panose="020B0604020202020204"/>
                <a:sym typeface="Arial" panose="020B0604020202020204"/>
              </a:rPr>
              <a:t>, character set, styles, scripts, and other meta information.</a:t>
            </a:r>
            <a:endParaRPr sz="1500">
              <a:solidFill>
                <a:schemeClr val="dk1"/>
              </a:solidFill>
              <a:latin typeface="Arial" panose="020B0604020202020204"/>
              <a:ea typeface="Arial" panose="020B0604020202020204"/>
              <a:cs typeface="Arial" panose="020B0604020202020204"/>
              <a:sym typeface="Arial" panose="020B0604020202020204"/>
            </a:endParaRPr>
          </a:p>
        </p:txBody>
      </p:sp>
      <p:sp>
        <p:nvSpPr>
          <p:cNvPr id="204" name="Google Shape;204;p17"/>
          <p:cNvSpPr txBox="1"/>
          <p:nvPr/>
        </p:nvSpPr>
        <p:spPr>
          <a:xfrm>
            <a:off x="342900" y="3200400"/>
            <a:ext cx="5086350" cy="923330"/>
          </a:xfrm>
          <a:prstGeom prst="rect">
            <a:avLst/>
          </a:prstGeom>
          <a:no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CD"/>
                </a:solidFill>
                <a:latin typeface="Consolas" panose="020B0609020204030204"/>
                <a:ea typeface="Consolas" panose="020B0609020204030204"/>
                <a:cs typeface="Consolas" panose="020B0609020204030204"/>
                <a:sym typeface="Consolas" panose="020B0609020204030204"/>
              </a:rPr>
              <a:t>&lt;</a:t>
            </a:r>
            <a:r>
              <a:rPr lang="en-US" sz="1800">
                <a:solidFill>
                  <a:srgbClr val="A52A2A"/>
                </a:solidFill>
                <a:latin typeface="Consolas" panose="020B0609020204030204"/>
                <a:ea typeface="Consolas" panose="020B0609020204030204"/>
                <a:cs typeface="Consolas" panose="020B0609020204030204"/>
                <a:sym typeface="Consolas" panose="020B0609020204030204"/>
              </a:rPr>
              <a:t>head</a:t>
            </a:r>
            <a:r>
              <a:rPr lang="en-US" sz="1800">
                <a:solidFill>
                  <a:srgbClr val="0000CD"/>
                </a:solidFill>
                <a:latin typeface="Consolas" panose="020B0609020204030204"/>
                <a:ea typeface="Consolas" panose="020B0609020204030204"/>
                <a:cs typeface="Consolas" panose="020B0609020204030204"/>
                <a:sym typeface="Consolas" panose="020B0609020204030204"/>
              </a:rPr>
              <a:t>&gt;</a:t>
            </a:r>
            <a:br>
              <a:rPr lang="en-US" sz="1800">
                <a:solidFill>
                  <a:schemeClr val="dk1"/>
                </a:solidFill>
                <a:latin typeface="Arial" panose="020B0604020202020204"/>
                <a:ea typeface="Arial" panose="020B0604020202020204"/>
                <a:cs typeface="Arial" panose="020B0604020202020204"/>
                <a:sym typeface="Arial" panose="020B0604020202020204"/>
              </a:rPr>
            </a:br>
            <a:r>
              <a:rPr lang="en-US" sz="1800">
                <a:solidFill>
                  <a:srgbClr val="000000"/>
                </a:solidFill>
                <a:latin typeface="Consolas" panose="020B0609020204030204"/>
                <a:ea typeface="Consolas" panose="020B0609020204030204"/>
                <a:cs typeface="Consolas" panose="020B0609020204030204"/>
                <a:sym typeface="Consolas" panose="020B0609020204030204"/>
              </a:rPr>
              <a:t>  </a:t>
            </a:r>
            <a:r>
              <a:rPr lang="en-US" sz="1800">
                <a:solidFill>
                  <a:srgbClr val="0000CD"/>
                </a:solidFill>
                <a:latin typeface="Consolas" panose="020B0609020204030204"/>
                <a:ea typeface="Consolas" panose="020B0609020204030204"/>
                <a:cs typeface="Consolas" panose="020B0609020204030204"/>
                <a:sym typeface="Consolas" panose="020B0609020204030204"/>
              </a:rPr>
              <a:t>&lt;</a:t>
            </a:r>
            <a:r>
              <a:rPr lang="en-US" sz="1800">
                <a:solidFill>
                  <a:srgbClr val="A52A2A"/>
                </a:solidFill>
                <a:latin typeface="Consolas" panose="020B0609020204030204"/>
                <a:ea typeface="Consolas" panose="020B0609020204030204"/>
                <a:cs typeface="Consolas" panose="020B0609020204030204"/>
                <a:sym typeface="Consolas" panose="020B0609020204030204"/>
              </a:rPr>
              <a:t>title</a:t>
            </a:r>
            <a:r>
              <a:rPr lang="en-US" sz="1800">
                <a:solidFill>
                  <a:srgbClr val="0000CD"/>
                </a:solidFill>
                <a:latin typeface="Consolas" panose="020B0609020204030204"/>
                <a:ea typeface="Consolas" panose="020B0609020204030204"/>
                <a:cs typeface="Consolas" panose="020B0609020204030204"/>
                <a:sym typeface="Consolas" panose="020B0609020204030204"/>
              </a:rPr>
              <a:t>&gt;</a:t>
            </a:r>
            <a:r>
              <a:rPr lang="en-US" sz="1800">
                <a:solidFill>
                  <a:srgbClr val="000000"/>
                </a:solidFill>
                <a:latin typeface="Consolas" panose="020B0609020204030204"/>
                <a:ea typeface="Consolas" panose="020B0609020204030204"/>
                <a:cs typeface="Consolas" panose="020B0609020204030204"/>
                <a:sym typeface="Consolas" panose="020B0609020204030204"/>
              </a:rPr>
              <a:t>Title of the document</a:t>
            </a:r>
            <a:r>
              <a:rPr lang="en-US" sz="1800">
                <a:solidFill>
                  <a:srgbClr val="0000CD"/>
                </a:solidFill>
                <a:latin typeface="Consolas" panose="020B0609020204030204"/>
                <a:ea typeface="Consolas" panose="020B0609020204030204"/>
                <a:cs typeface="Consolas" panose="020B0609020204030204"/>
                <a:sym typeface="Consolas" panose="020B0609020204030204"/>
              </a:rPr>
              <a:t>&lt;</a:t>
            </a:r>
            <a:r>
              <a:rPr lang="en-US" sz="1800">
                <a:solidFill>
                  <a:srgbClr val="A52A2A"/>
                </a:solidFill>
                <a:latin typeface="Consolas" panose="020B0609020204030204"/>
                <a:ea typeface="Consolas" panose="020B0609020204030204"/>
                <a:cs typeface="Consolas" panose="020B0609020204030204"/>
                <a:sym typeface="Consolas" panose="020B0609020204030204"/>
              </a:rPr>
              <a:t>/title</a:t>
            </a:r>
            <a:r>
              <a:rPr lang="en-US" sz="1800">
                <a:solidFill>
                  <a:srgbClr val="0000CD"/>
                </a:solidFill>
                <a:latin typeface="Consolas" panose="020B0609020204030204"/>
                <a:ea typeface="Consolas" panose="020B0609020204030204"/>
                <a:cs typeface="Consolas" panose="020B0609020204030204"/>
                <a:sym typeface="Consolas" panose="020B0609020204030204"/>
              </a:rPr>
              <a:t>&gt;</a:t>
            </a:r>
            <a:br>
              <a:rPr lang="en-US" sz="1800">
                <a:solidFill>
                  <a:schemeClr val="dk1"/>
                </a:solidFill>
                <a:latin typeface="Arial" panose="020B0604020202020204"/>
                <a:ea typeface="Arial" panose="020B0604020202020204"/>
                <a:cs typeface="Arial" panose="020B0604020202020204"/>
                <a:sym typeface="Arial" panose="020B0604020202020204"/>
              </a:rPr>
            </a:br>
            <a:r>
              <a:rPr lang="en-US" sz="1800">
                <a:solidFill>
                  <a:srgbClr val="0000CD"/>
                </a:solidFill>
                <a:latin typeface="Consolas" panose="020B0609020204030204"/>
                <a:ea typeface="Consolas" panose="020B0609020204030204"/>
                <a:cs typeface="Consolas" panose="020B0609020204030204"/>
                <a:sym typeface="Consolas" panose="020B0609020204030204"/>
              </a:rPr>
              <a:t>&lt;</a:t>
            </a:r>
            <a:r>
              <a:rPr lang="en-US" sz="1800">
                <a:solidFill>
                  <a:srgbClr val="A52A2A"/>
                </a:solidFill>
                <a:latin typeface="Consolas" panose="020B0609020204030204"/>
                <a:ea typeface="Consolas" panose="020B0609020204030204"/>
                <a:cs typeface="Consolas" panose="020B0609020204030204"/>
                <a:sym typeface="Consolas" panose="020B0609020204030204"/>
              </a:rPr>
              <a:t>/head</a:t>
            </a:r>
            <a:r>
              <a:rPr lang="en-US" sz="1800">
                <a:solidFill>
                  <a:srgbClr val="0000CD"/>
                </a:solidFill>
                <a:latin typeface="Consolas" panose="020B0609020204030204"/>
                <a:ea typeface="Consolas" panose="020B0609020204030204"/>
                <a:cs typeface="Consolas" panose="020B0609020204030204"/>
                <a:sym typeface="Consolas" panose="020B0609020204030204"/>
              </a:rPr>
              <a:t>&gt;</a:t>
            </a:r>
            <a:endParaRPr sz="2700">
              <a:solidFill>
                <a:schemeClr val="dk1"/>
              </a:solidFill>
              <a:latin typeface="Arial" panose="020B0604020202020204"/>
              <a:ea typeface="Arial" panose="020B0604020202020204"/>
              <a:cs typeface="Arial" panose="020B0604020202020204"/>
              <a:sym typeface="Arial" panose="020B0604020202020204"/>
            </a:endParaRPr>
          </a:p>
        </p:txBody>
      </p:sp>
      <p:sp>
        <p:nvSpPr>
          <p:cNvPr id="205" name="Google Shape;205;p17"/>
          <p:cNvSpPr txBox="1"/>
          <p:nvPr/>
        </p:nvSpPr>
        <p:spPr>
          <a:xfrm>
            <a:off x="348853" y="4286250"/>
            <a:ext cx="5080397" cy="1477328"/>
          </a:xfrm>
          <a:prstGeom prst="rect">
            <a:avLst/>
          </a:prstGeom>
          <a:no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head</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00"/>
                </a:solidFill>
                <a:latin typeface="Consolas" panose="020B0609020204030204"/>
                <a:ea typeface="Consolas" panose="020B0609020204030204"/>
                <a:cs typeface="Consolas" panose="020B0609020204030204"/>
                <a:sym typeface="Consolas" panose="020B0609020204030204"/>
              </a:rPr>
              <a:t>  </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style</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rgbClr val="A52A2A"/>
                </a:solidFill>
                <a:latin typeface="Consolas" panose="020B0609020204030204"/>
                <a:ea typeface="Consolas" panose="020B0609020204030204"/>
                <a:cs typeface="Consolas" panose="020B0609020204030204"/>
                <a:sym typeface="Consolas" panose="020B0609020204030204"/>
              </a:rPr>
            </a:br>
            <a:r>
              <a:rPr lang="en-US" sz="1500">
                <a:solidFill>
                  <a:srgbClr val="A52A2A"/>
                </a:solidFill>
                <a:latin typeface="Consolas" panose="020B0609020204030204"/>
                <a:ea typeface="Consolas" panose="020B0609020204030204"/>
                <a:cs typeface="Consolas" panose="020B0609020204030204"/>
                <a:sym typeface="Consolas" panose="020B0609020204030204"/>
              </a:rPr>
              <a:t>    h1 </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r>
              <a:rPr lang="en-US" sz="1500">
                <a:solidFill>
                  <a:srgbClr val="FF0000"/>
                </a:solidFill>
                <a:latin typeface="Consolas" panose="020B0609020204030204"/>
                <a:ea typeface="Consolas" panose="020B0609020204030204"/>
                <a:cs typeface="Consolas" panose="020B0609020204030204"/>
                <a:sym typeface="Consolas" panose="020B0609020204030204"/>
              </a:rPr>
              <a:t>color</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r>
              <a:rPr lang="en-US" sz="1500">
                <a:solidFill>
                  <a:srgbClr val="0000CD"/>
                </a:solidFill>
                <a:latin typeface="Consolas" panose="020B0609020204030204"/>
                <a:ea typeface="Consolas" panose="020B0609020204030204"/>
                <a:cs typeface="Consolas" panose="020B0609020204030204"/>
                <a:sym typeface="Consolas" panose="020B0609020204030204"/>
              </a:rPr>
              <a:t>red</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br>
              <a:rPr lang="en-US" sz="1500">
                <a:solidFill>
                  <a:srgbClr val="A52A2A"/>
                </a:solidFill>
                <a:latin typeface="Consolas" panose="020B0609020204030204"/>
                <a:ea typeface="Consolas" panose="020B0609020204030204"/>
                <a:cs typeface="Consolas" panose="020B0609020204030204"/>
                <a:sym typeface="Consolas" panose="020B0609020204030204"/>
              </a:rPr>
            </a:br>
            <a:r>
              <a:rPr lang="en-US" sz="1500">
                <a:solidFill>
                  <a:srgbClr val="A52A2A"/>
                </a:solidFill>
                <a:latin typeface="Consolas" panose="020B0609020204030204"/>
                <a:ea typeface="Consolas" panose="020B0609020204030204"/>
                <a:cs typeface="Consolas" panose="020B0609020204030204"/>
                <a:sym typeface="Consolas" panose="020B0609020204030204"/>
              </a:rPr>
              <a:t>    p </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r>
              <a:rPr lang="en-US" sz="1500">
                <a:solidFill>
                  <a:srgbClr val="FF0000"/>
                </a:solidFill>
                <a:latin typeface="Consolas" panose="020B0609020204030204"/>
                <a:ea typeface="Consolas" panose="020B0609020204030204"/>
                <a:cs typeface="Consolas" panose="020B0609020204030204"/>
                <a:sym typeface="Consolas" panose="020B0609020204030204"/>
              </a:rPr>
              <a:t>color</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r>
              <a:rPr lang="en-US" sz="1500">
                <a:solidFill>
                  <a:srgbClr val="0000CD"/>
                </a:solidFill>
                <a:latin typeface="Consolas" panose="020B0609020204030204"/>
                <a:ea typeface="Consolas" panose="020B0609020204030204"/>
                <a:cs typeface="Consolas" panose="020B0609020204030204"/>
                <a:sym typeface="Consolas" panose="020B0609020204030204"/>
              </a:rPr>
              <a:t>blue</a:t>
            </a:r>
            <a:r>
              <a:rPr lang="en-US" sz="1500">
                <a:solidFill>
                  <a:srgbClr val="000000"/>
                </a:solidFill>
                <a:latin typeface="Consolas" panose="020B0609020204030204"/>
                <a:ea typeface="Consolas" panose="020B0609020204030204"/>
                <a:cs typeface="Consolas" panose="020B0609020204030204"/>
                <a:sym typeface="Consolas" panose="020B0609020204030204"/>
              </a:rPr>
              <a:t>;}</a:t>
            </a:r>
            <a:br>
              <a:rPr lang="en-US" sz="1500">
                <a:solidFill>
                  <a:srgbClr val="A52A2A"/>
                </a:solidFill>
                <a:latin typeface="Consolas" panose="020B0609020204030204"/>
                <a:ea typeface="Consolas" panose="020B0609020204030204"/>
                <a:cs typeface="Consolas" panose="020B0609020204030204"/>
                <a:sym typeface="Consolas" panose="020B0609020204030204"/>
              </a:rPr>
            </a:br>
            <a:r>
              <a:rPr lang="en-US" sz="1500">
                <a:solidFill>
                  <a:srgbClr val="A52A2A"/>
                </a:solidFill>
                <a:latin typeface="Consolas" panose="020B0609020204030204"/>
                <a:ea typeface="Consolas" panose="020B0609020204030204"/>
                <a:cs typeface="Consolas" panose="020B0609020204030204"/>
                <a:sym typeface="Consolas" panose="020B0609020204030204"/>
              </a:rPr>
              <a:t>  </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/style</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/head</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endParaRPr sz="1500">
              <a:solidFill>
                <a:schemeClr val="dk1"/>
              </a:solidFill>
              <a:latin typeface="Arial" panose="020B0604020202020204"/>
              <a:ea typeface="Arial" panose="020B0604020202020204"/>
              <a:cs typeface="Arial" panose="020B0604020202020204"/>
              <a:sym typeface="Arial" panose="020B0604020202020204"/>
            </a:endParaRPr>
          </a:p>
        </p:txBody>
      </p:sp>
      <p:sp>
        <p:nvSpPr>
          <p:cNvPr id="206" name="Google Shape;206;p17"/>
          <p:cNvSpPr txBox="1"/>
          <p:nvPr/>
        </p:nvSpPr>
        <p:spPr>
          <a:xfrm>
            <a:off x="179512" y="191155"/>
            <a:ext cx="4189095" cy="52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Head tag</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10" name="Shape 210"/>
        <p:cNvGrpSpPr/>
        <p:nvPr/>
      </p:nvGrpSpPr>
      <p:grpSpPr>
        <a:xfrm>
          <a:off x="0" y="0"/>
          <a:ext cx="0" cy="0"/>
          <a:chOff x="0" y="0"/>
          <a:chExt cx="0" cy="0"/>
        </a:xfrm>
      </p:grpSpPr>
      <p:sp>
        <p:nvSpPr>
          <p:cNvPr id="211" name="Google Shape;211;p18"/>
          <p:cNvSpPr txBox="1"/>
          <p:nvPr/>
        </p:nvSpPr>
        <p:spPr>
          <a:xfrm>
            <a:off x="0" y="865585"/>
            <a:ext cx="9144000" cy="415498"/>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HTML &lt;body&gt; Tag</a:t>
            </a:r>
            <a:endParaRPr sz="21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p:txBody>
      </p:sp>
      <p:sp>
        <p:nvSpPr>
          <p:cNvPr id="212" name="Google Shape;212;p18"/>
          <p:cNvSpPr txBox="1"/>
          <p:nvPr/>
        </p:nvSpPr>
        <p:spPr>
          <a:xfrm>
            <a:off x="57150" y="1428751"/>
            <a:ext cx="8915400" cy="1475105"/>
          </a:xfrm>
          <a:prstGeom prst="rect">
            <a:avLst/>
          </a:prstGeom>
          <a:noFill/>
          <a:ln>
            <a:noFill/>
          </a:ln>
        </p:spPr>
        <p:txBody>
          <a:bodyPr spcFirstLastPara="1" wrap="square" lIns="91425" tIns="45700" rIns="91425" bIns="45700" anchor="t" anchorCtr="0">
            <a:spAutoFit/>
          </a:bodyPr>
          <a:lstStyle/>
          <a:p>
            <a:pPr marL="214630" marR="0" lvl="0" indent="-214630" algn="l" rtl="0">
              <a:spcBef>
                <a:spcPts val="0"/>
              </a:spcBef>
              <a:spcAft>
                <a:spcPts val="0"/>
              </a:spcAft>
              <a:buClr>
                <a:schemeClr val="dk1"/>
              </a:buClr>
              <a:buSzPts val="1500"/>
              <a:buFont typeface="Noto Sans Symbols"/>
              <a:buChar char="▪"/>
            </a:pPr>
            <a:r>
              <a:rPr lang="en-US" sz="1500">
                <a:solidFill>
                  <a:schemeClr val="dk1"/>
                </a:solidFill>
                <a:latin typeface="Calibri" panose="020F0502020204030204"/>
                <a:ea typeface="Calibri" panose="020F0502020204030204"/>
                <a:cs typeface="Calibri" panose="020F0502020204030204"/>
                <a:sym typeface="Calibri" panose="020F0502020204030204"/>
              </a:rPr>
              <a:t>The </a:t>
            </a:r>
            <a:r>
              <a:rPr lang="en-US" sz="1500" b="1">
                <a:solidFill>
                  <a:srgbClr val="FF0000"/>
                </a:solidFill>
                <a:latin typeface="Calibri" panose="020F0502020204030204"/>
                <a:ea typeface="Calibri" panose="020F0502020204030204"/>
                <a:cs typeface="Calibri" panose="020F0502020204030204"/>
                <a:sym typeface="Calibri" panose="020F0502020204030204"/>
              </a:rPr>
              <a:t>&lt;body&gt; </a:t>
            </a:r>
            <a:r>
              <a:rPr lang="en-US" sz="1500">
                <a:solidFill>
                  <a:schemeClr val="dk1"/>
                </a:solidFill>
                <a:latin typeface="Calibri" panose="020F0502020204030204"/>
                <a:ea typeface="Calibri" panose="020F0502020204030204"/>
                <a:cs typeface="Calibri" panose="020F0502020204030204"/>
                <a:sym typeface="Calibri" panose="020F0502020204030204"/>
              </a:rPr>
              <a:t>tag defines the document's body.</a:t>
            </a:r>
            <a:endParaRPr lang="en-US" sz="1500">
              <a:solidFill>
                <a:schemeClr val="dk1"/>
              </a:solidFill>
              <a:latin typeface="Calibri" panose="020F0502020204030204"/>
              <a:ea typeface="Calibri" panose="020F0502020204030204"/>
              <a:cs typeface="Calibri" panose="020F0502020204030204"/>
              <a:sym typeface="Calibri" panose="020F0502020204030204"/>
            </a:endParaRPr>
          </a:p>
          <a:p>
            <a:pPr marL="214630" marR="0" lvl="0" indent="-214630" algn="l" rtl="0">
              <a:spcBef>
                <a:spcPts val="0"/>
              </a:spcBef>
              <a:spcAft>
                <a:spcPts val="0"/>
              </a:spcAft>
              <a:buClr>
                <a:schemeClr val="dk1"/>
              </a:buClr>
              <a:buSzPts val="1500"/>
              <a:buFont typeface="Noto Sans Symbols"/>
              <a:buChar char="▪"/>
            </a:pPr>
            <a:r>
              <a:rPr lang="en-US" altLang="en-US" sz="1500">
                <a:solidFill>
                  <a:schemeClr val="dk1"/>
                </a:solidFill>
                <a:latin typeface="Calibri" panose="020F0502020204030204"/>
                <a:ea typeface="Calibri" panose="020F0502020204030204"/>
                <a:cs typeface="Calibri" panose="020F0502020204030204"/>
                <a:sym typeface="Calibri" panose="020F0502020204030204"/>
              </a:rPr>
              <a:t>Everything visible on a webpage is placed inside the body.</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214630" marR="0" lvl="0" indent="-214630" algn="l" rtl="0">
              <a:spcBef>
                <a:spcPts val="0"/>
              </a:spcBef>
              <a:spcAft>
                <a:spcPts val="0"/>
              </a:spcAft>
              <a:buClr>
                <a:schemeClr val="dk1"/>
              </a:buClr>
              <a:buSzPts val="1500"/>
              <a:buFont typeface="Noto Sans Symbols"/>
              <a:buChar char="▪"/>
            </a:pPr>
            <a:r>
              <a:rPr lang="en-US" sz="1500">
                <a:solidFill>
                  <a:schemeClr val="dk1"/>
                </a:solidFill>
                <a:latin typeface="Calibri" panose="020F0502020204030204"/>
                <a:ea typeface="Calibri" panose="020F0502020204030204"/>
                <a:cs typeface="Calibri" panose="020F0502020204030204"/>
                <a:sym typeface="Calibri" panose="020F0502020204030204"/>
              </a:rPr>
              <a:t>The </a:t>
            </a:r>
            <a:r>
              <a:rPr lang="en-US" sz="1500">
                <a:solidFill>
                  <a:srgbClr val="FF0000"/>
                </a:solidFill>
                <a:latin typeface="Calibri" panose="020F0502020204030204"/>
                <a:ea typeface="Calibri" panose="020F0502020204030204"/>
                <a:cs typeface="Calibri" panose="020F0502020204030204"/>
                <a:sym typeface="Calibri" panose="020F0502020204030204"/>
              </a:rPr>
              <a:t>&lt;body&gt; </a:t>
            </a:r>
            <a:r>
              <a:rPr lang="en-US" sz="1500">
                <a:solidFill>
                  <a:schemeClr val="dk1"/>
                </a:solidFill>
                <a:latin typeface="Calibri" panose="020F0502020204030204"/>
                <a:ea typeface="Calibri" panose="020F0502020204030204"/>
                <a:cs typeface="Calibri" panose="020F0502020204030204"/>
                <a:sym typeface="Calibri" panose="020F0502020204030204"/>
              </a:rPr>
              <a:t>element contains all the contents of an HTML document, such as </a:t>
            </a:r>
            <a:r>
              <a:rPr lang="en-US" sz="1500" b="1">
                <a:solidFill>
                  <a:schemeClr val="dk1"/>
                </a:solidFill>
                <a:latin typeface="Calibri" panose="020F0502020204030204"/>
                <a:ea typeface="Calibri" panose="020F0502020204030204"/>
                <a:cs typeface="Calibri" panose="020F0502020204030204"/>
                <a:sym typeface="Calibri" panose="020F0502020204030204"/>
              </a:rPr>
              <a:t>headings, paragraphs, images, hyperlinks, tables, lists, videos, buttons etc.</a:t>
            </a:r>
            <a:endParaRPr sz="1500" b="1">
              <a:solidFill>
                <a:schemeClr val="dk1"/>
              </a:solidFill>
              <a:latin typeface="Calibri" panose="020F0502020204030204"/>
              <a:ea typeface="Calibri" panose="020F0502020204030204"/>
              <a:cs typeface="Calibri" panose="020F0502020204030204"/>
              <a:sym typeface="Calibri" panose="020F0502020204030204"/>
            </a:endParaRPr>
          </a:p>
          <a:p>
            <a:pPr marL="214630" marR="0" lvl="0" indent="-119380" algn="l" rtl="0">
              <a:spcBef>
                <a:spcPts val="0"/>
              </a:spcBef>
              <a:spcAft>
                <a:spcPts val="0"/>
              </a:spcAft>
              <a:buClr>
                <a:schemeClr val="dk1"/>
              </a:buClr>
              <a:buSzPts val="1500"/>
              <a:buFont typeface="Noto Sans Symbols"/>
              <a:buNone/>
            </a:pP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There can only be one </a:t>
            </a:r>
            <a:r>
              <a:rPr lang="en-US" sz="1500" b="1">
                <a:solidFill>
                  <a:schemeClr val="dk1"/>
                </a:solidFill>
                <a:latin typeface="Calibri" panose="020F0502020204030204"/>
                <a:ea typeface="Calibri" panose="020F0502020204030204"/>
                <a:cs typeface="Calibri" panose="020F0502020204030204"/>
                <a:sym typeface="Calibri" panose="020F0502020204030204"/>
              </a:rPr>
              <a:t>&lt;body&gt; </a:t>
            </a:r>
            <a:r>
              <a:rPr lang="en-US" sz="1500">
                <a:solidFill>
                  <a:schemeClr val="dk1"/>
                </a:solidFill>
                <a:latin typeface="Calibri" panose="020F0502020204030204"/>
                <a:ea typeface="Calibri" panose="020F0502020204030204"/>
                <a:cs typeface="Calibri" panose="020F0502020204030204"/>
                <a:sym typeface="Calibri" panose="020F0502020204030204"/>
              </a:rPr>
              <a:t>element in an HTML document.</a:t>
            </a:r>
            <a:endParaRPr sz="15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13" name="Google Shape;213;p18"/>
          <p:cNvSpPr txBox="1"/>
          <p:nvPr/>
        </p:nvSpPr>
        <p:spPr>
          <a:xfrm>
            <a:off x="342901" y="3052762"/>
            <a:ext cx="5080397" cy="2631490"/>
          </a:xfrm>
          <a:prstGeom prst="rect">
            <a:avLst/>
          </a:prstGeom>
          <a:no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html</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head</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00"/>
                </a:solidFill>
                <a:latin typeface="Consolas" panose="020B0609020204030204"/>
                <a:ea typeface="Consolas" panose="020B0609020204030204"/>
                <a:cs typeface="Consolas" panose="020B0609020204030204"/>
                <a:sym typeface="Consolas" panose="020B0609020204030204"/>
              </a:rPr>
              <a:t>  </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title</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r>
              <a:rPr lang="en-US" sz="1500">
                <a:solidFill>
                  <a:srgbClr val="000000"/>
                </a:solidFill>
                <a:latin typeface="Consolas" panose="020B0609020204030204"/>
                <a:ea typeface="Consolas" panose="020B0609020204030204"/>
                <a:cs typeface="Consolas" panose="020B0609020204030204"/>
                <a:sym typeface="Consolas" panose="020B0609020204030204"/>
              </a:rPr>
              <a:t>Title of the document</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/title</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/head</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body</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00"/>
                </a:solidFill>
                <a:latin typeface="Consolas" panose="020B0609020204030204"/>
                <a:ea typeface="Consolas" panose="020B0609020204030204"/>
                <a:cs typeface="Consolas" panose="020B0609020204030204"/>
                <a:sym typeface="Consolas" panose="020B0609020204030204"/>
              </a:rPr>
              <a:t>  </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h1</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r>
              <a:rPr lang="en-US" sz="1500">
                <a:solidFill>
                  <a:srgbClr val="000000"/>
                </a:solidFill>
                <a:latin typeface="Consolas" panose="020B0609020204030204"/>
                <a:ea typeface="Consolas" panose="020B0609020204030204"/>
                <a:cs typeface="Consolas" panose="020B0609020204030204"/>
                <a:sym typeface="Consolas" panose="020B0609020204030204"/>
              </a:rPr>
              <a:t>This is a heading</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/h1</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00"/>
                </a:solidFill>
                <a:latin typeface="Consolas" panose="020B0609020204030204"/>
                <a:ea typeface="Consolas" panose="020B0609020204030204"/>
                <a:cs typeface="Consolas" panose="020B0609020204030204"/>
                <a:sym typeface="Consolas" panose="020B0609020204030204"/>
              </a:rPr>
              <a:t>  </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p</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r>
              <a:rPr lang="en-US" sz="1500">
                <a:solidFill>
                  <a:srgbClr val="000000"/>
                </a:solidFill>
                <a:latin typeface="Consolas" panose="020B0609020204030204"/>
                <a:ea typeface="Consolas" panose="020B0609020204030204"/>
                <a:cs typeface="Consolas" panose="020B0609020204030204"/>
                <a:sym typeface="Consolas" panose="020B0609020204030204"/>
              </a:rPr>
              <a:t>This is a paragraph.</a:t>
            </a: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/p</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/body</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br>
              <a:rPr lang="en-US" sz="1500">
                <a:solidFill>
                  <a:schemeClr val="dk1"/>
                </a:solidFill>
                <a:latin typeface="Arial" panose="020B0604020202020204"/>
                <a:ea typeface="Arial" panose="020B0604020202020204"/>
                <a:cs typeface="Arial" panose="020B0604020202020204"/>
                <a:sym typeface="Arial" panose="020B0604020202020204"/>
              </a:rPr>
            </a:br>
            <a:br>
              <a:rPr lang="en-US" sz="1500">
                <a:solidFill>
                  <a:schemeClr val="dk1"/>
                </a:solidFill>
                <a:latin typeface="Arial" panose="020B0604020202020204"/>
                <a:ea typeface="Arial" panose="020B0604020202020204"/>
                <a:cs typeface="Arial" panose="020B0604020202020204"/>
                <a:sym typeface="Arial" panose="020B0604020202020204"/>
              </a:rPr>
            </a:br>
            <a:r>
              <a:rPr lang="en-US" sz="1500">
                <a:solidFill>
                  <a:srgbClr val="0000CD"/>
                </a:solidFill>
                <a:latin typeface="Consolas" panose="020B0609020204030204"/>
                <a:ea typeface="Consolas" panose="020B0609020204030204"/>
                <a:cs typeface="Consolas" panose="020B0609020204030204"/>
                <a:sym typeface="Consolas" panose="020B0609020204030204"/>
              </a:rPr>
              <a:t>&lt;</a:t>
            </a:r>
            <a:r>
              <a:rPr lang="en-US" sz="1500">
                <a:solidFill>
                  <a:srgbClr val="A52A2A"/>
                </a:solidFill>
                <a:latin typeface="Consolas" panose="020B0609020204030204"/>
                <a:ea typeface="Consolas" panose="020B0609020204030204"/>
                <a:cs typeface="Consolas" panose="020B0609020204030204"/>
                <a:sym typeface="Consolas" panose="020B0609020204030204"/>
              </a:rPr>
              <a:t>/html</a:t>
            </a:r>
            <a:r>
              <a:rPr lang="en-US" sz="1500">
                <a:solidFill>
                  <a:srgbClr val="0000CD"/>
                </a:solidFill>
                <a:latin typeface="Consolas" panose="020B0609020204030204"/>
                <a:ea typeface="Consolas" panose="020B0609020204030204"/>
                <a:cs typeface="Consolas" panose="020B0609020204030204"/>
                <a:sym typeface="Consolas" panose="020B0609020204030204"/>
              </a:rPr>
              <a:t>&gt;</a:t>
            </a:r>
            <a:endParaRPr sz="1500">
              <a:solidFill>
                <a:schemeClr val="dk1"/>
              </a:solidFill>
              <a:latin typeface="Arial" panose="020B0604020202020204"/>
              <a:ea typeface="Arial" panose="020B0604020202020204"/>
              <a:cs typeface="Arial" panose="020B0604020202020204"/>
              <a:sym typeface="Arial" panose="020B0604020202020204"/>
            </a:endParaRPr>
          </a:p>
        </p:txBody>
      </p:sp>
      <p:sp>
        <p:nvSpPr>
          <p:cNvPr id="214" name="Google Shape;214;p18"/>
          <p:cNvSpPr txBox="1"/>
          <p:nvPr/>
        </p:nvSpPr>
        <p:spPr>
          <a:xfrm>
            <a:off x="179512" y="191155"/>
            <a:ext cx="4169859" cy="52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Body tag</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Number Placeholder 1"/>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
        <p:nvSpPr>
          <p:cNvPr id="3" name="Text Box 2"/>
          <p:cNvSpPr txBox="1"/>
          <p:nvPr/>
        </p:nvSpPr>
        <p:spPr>
          <a:xfrm>
            <a:off x="497205" y="400685"/>
            <a:ext cx="6120765" cy="294005"/>
          </a:xfrm>
          <a:prstGeom prst="rect">
            <a:avLst/>
          </a:prstGeom>
          <a:noFill/>
        </p:spPr>
        <p:txBody>
          <a:bodyPr wrap="square" rtlCol="0">
            <a:noAutofit/>
          </a:bodyPr>
          <a:p>
            <a:r>
              <a:rPr lang="en-US" altLang="en-US" sz="2500" b="1"/>
              <a:t>HTML  Elements</a:t>
            </a:r>
            <a:endParaRPr lang="en-US" altLang="en-US" sz="2500" b="1"/>
          </a:p>
        </p:txBody>
      </p:sp>
      <p:sp>
        <p:nvSpPr>
          <p:cNvPr id="4" name="Text Box 3"/>
          <p:cNvSpPr txBox="1"/>
          <p:nvPr/>
        </p:nvSpPr>
        <p:spPr>
          <a:xfrm>
            <a:off x="497205" y="4430713"/>
            <a:ext cx="5080000" cy="2061210"/>
          </a:xfrm>
          <a:prstGeom prst="rect">
            <a:avLst/>
          </a:prstGeom>
        </p:spPr>
        <p:txBody>
          <a:bodyPr>
            <a:spAutoFit/>
          </a:bodyPr>
          <a:p>
            <a:r>
              <a:rPr lang="en-US" altLang="zh-CN" sz="1600" b="1"/>
              <a:t>EMPTY ELEMENTS</a:t>
            </a:r>
            <a:endParaRPr lang="en-US" altLang="zh-CN" sz="1600" b="1"/>
          </a:p>
          <a:p>
            <a:endParaRPr lang="en-US" altLang="zh-CN" sz="1600"/>
          </a:p>
          <a:p>
            <a:r>
              <a:rPr lang="en-US" altLang="zh-CN" sz="1600"/>
              <a:t>Some HTML elements do not have closing tags.</a:t>
            </a:r>
            <a:endParaRPr lang="en-US" altLang="zh-CN" sz="1600"/>
          </a:p>
          <a:p>
            <a:r>
              <a:rPr lang="en-US" altLang="zh-CN" sz="1600"/>
              <a:t>Example:</a:t>
            </a:r>
            <a:endParaRPr lang="en-US" altLang="zh-CN" sz="1600"/>
          </a:p>
          <a:p>
            <a:r>
              <a:rPr lang="en-US" altLang="en-US" sz="1600"/>
              <a:t>&lt;br&gt;</a:t>
            </a:r>
            <a:endParaRPr lang="en-US" altLang="en-US" sz="1600"/>
          </a:p>
          <a:p>
            <a:r>
              <a:rPr lang="en-US" altLang="en-US" sz="1600"/>
              <a:t>&lt;hr&gt;</a:t>
            </a:r>
            <a:endParaRPr lang="en-US" altLang="en-US" sz="1600"/>
          </a:p>
          <a:p>
            <a:r>
              <a:rPr lang="en-US" altLang="en-US" sz="1600"/>
              <a:t>&lt;img&gt;</a:t>
            </a:r>
            <a:endParaRPr lang="en-US" altLang="en-US" sz="1600"/>
          </a:p>
          <a:p>
            <a:r>
              <a:rPr lang="en-US" altLang="en-US" sz="1600"/>
              <a:t>&lt;input&gt;</a:t>
            </a:r>
            <a:endParaRPr lang="en-US" altLang="en-US" sz="1600"/>
          </a:p>
        </p:txBody>
      </p:sp>
      <p:sp>
        <p:nvSpPr>
          <p:cNvPr id="5" name="Text Box 4"/>
          <p:cNvSpPr txBox="1"/>
          <p:nvPr/>
        </p:nvSpPr>
        <p:spPr>
          <a:xfrm>
            <a:off x="396875" y="1034415"/>
            <a:ext cx="5967730" cy="2891790"/>
          </a:xfrm>
          <a:prstGeom prst="rect">
            <a:avLst/>
          </a:prstGeom>
          <a:noFill/>
        </p:spPr>
        <p:txBody>
          <a:bodyPr wrap="square" rtlCol="0">
            <a:spAutoFit/>
          </a:bodyPr>
          <a:p>
            <a:r>
              <a:rPr lang="en-US" altLang="en-US" b="1"/>
              <a:t>HTML Elements</a:t>
            </a:r>
            <a:endParaRPr lang="en-US" altLang="en-US" b="1"/>
          </a:p>
          <a:p>
            <a:endParaRPr lang="en-US" altLang="en-US"/>
          </a:p>
          <a:p>
            <a:r>
              <a:rPr lang="en-US" altLang="en-US"/>
              <a:t>An HTML element consists of</a:t>
            </a:r>
            <a:br>
              <a:rPr lang="en-US" altLang="en-US"/>
            </a:br>
            <a:endParaRPr lang="en-US" altLang="en-US"/>
          </a:p>
          <a:p>
            <a:r>
              <a:rPr lang="en-US" altLang="en-US"/>
              <a:t>Opening Tag</a:t>
            </a:r>
            <a:endParaRPr lang="en-US" altLang="en-US"/>
          </a:p>
          <a:p>
            <a:endParaRPr lang="en-US" altLang="en-US"/>
          </a:p>
          <a:p>
            <a:r>
              <a:rPr lang="en-US" altLang="en-US"/>
              <a:t>     ↓</a:t>
            </a:r>
            <a:endParaRPr lang="en-US" altLang="en-US"/>
          </a:p>
          <a:p>
            <a:endParaRPr lang="en-US" altLang="en-US"/>
          </a:p>
          <a:p>
            <a:r>
              <a:rPr lang="en-US" altLang="en-US"/>
              <a:t>Content</a:t>
            </a:r>
            <a:endParaRPr lang="en-US" altLang="en-US"/>
          </a:p>
          <a:p>
            <a:endParaRPr lang="en-US" altLang="en-US"/>
          </a:p>
          <a:p>
            <a:r>
              <a:rPr lang="en-US" altLang="en-US"/>
              <a:t>      ↓</a:t>
            </a:r>
            <a:endParaRPr lang="en-US" altLang="en-US"/>
          </a:p>
          <a:p>
            <a:endParaRPr lang="en-US" altLang="en-US"/>
          </a:p>
          <a:p>
            <a:r>
              <a:rPr lang="en-US" altLang="en-US"/>
              <a:t>Closing Tag</a:t>
            </a:r>
            <a:endParaRPr lang="en-US" altLang="en-US"/>
          </a:p>
        </p:txBody>
      </p:sp>
      <p:sp>
        <p:nvSpPr>
          <p:cNvPr id="6" name="Text Box 5"/>
          <p:cNvSpPr txBox="1"/>
          <p:nvPr/>
        </p:nvSpPr>
        <p:spPr>
          <a:xfrm>
            <a:off x="3836670" y="2622550"/>
            <a:ext cx="3048000" cy="306705"/>
          </a:xfrm>
          <a:prstGeom prst="rect">
            <a:avLst/>
          </a:prstGeom>
          <a:noFill/>
        </p:spPr>
        <p:txBody>
          <a:bodyPr wrap="square" rtlCol="0">
            <a:spAutoFit/>
          </a:bodyPr>
          <a:p>
            <a:r>
              <a:rPr lang="en-US" altLang="en-US" b="1"/>
              <a:t>&lt;p&gt;Hello Students&lt;/p&gt;</a:t>
            </a:r>
            <a:endParaRPr lang="en-US" altLang="en-US" b="1"/>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Number Placeholder 1"/>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
        <p:nvSpPr>
          <p:cNvPr id="3" name="Text Box 2"/>
          <p:cNvSpPr txBox="1"/>
          <p:nvPr/>
        </p:nvSpPr>
        <p:spPr>
          <a:xfrm>
            <a:off x="321945" y="149225"/>
            <a:ext cx="6193790" cy="634365"/>
          </a:xfrm>
          <a:prstGeom prst="rect">
            <a:avLst/>
          </a:prstGeom>
          <a:noFill/>
        </p:spPr>
        <p:txBody>
          <a:bodyPr wrap="square" rtlCol="0">
            <a:noAutofit/>
          </a:bodyPr>
          <a:p>
            <a:r>
              <a:rPr lang="en-US" altLang="en-US" sz="2500" b="1"/>
              <a:t>HTML Comments</a:t>
            </a:r>
            <a:endParaRPr lang="en-US" sz="2500" b="1"/>
          </a:p>
        </p:txBody>
      </p:sp>
      <p:sp>
        <p:nvSpPr>
          <p:cNvPr id="4" name="Text Box 3"/>
          <p:cNvSpPr txBox="1"/>
          <p:nvPr/>
        </p:nvSpPr>
        <p:spPr>
          <a:xfrm>
            <a:off x="508635" y="1128395"/>
            <a:ext cx="4155440" cy="4184650"/>
          </a:xfrm>
          <a:prstGeom prst="rect">
            <a:avLst/>
          </a:prstGeom>
          <a:noFill/>
        </p:spPr>
        <p:txBody>
          <a:bodyPr wrap="square" rtlCol="0">
            <a:spAutoFit/>
          </a:bodyPr>
          <a:p>
            <a:r>
              <a:rPr lang="en-US" altLang="en-US"/>
              <a:t>Comments are ignored by browsers.</a:t>
            </a:r>
            <a:endParaRPr lang="en-US" altLang="en-US"/>
          </a:p>
          <a:p>
            <a:endParaRPr lang="en-US" altLang="en-US"/>
          </a:p>
          <a:p>
            <a:r>
              <a:rPr lang="en-US" altLang="en-US"/>
              <a:t>Used for documentation.</a:t>
            </a:r>
            <a:endParaRPr lang="en-US" altLang="en-US"/>
          </a:p>
          <a:p>
            <a:endParaRPr lang="en-US" altLang="en-US"/>
          </a:p>
          <a:p>
            <a:r>
              <a:rPr lang="en-US" altLang="en-US"/>
              <a:t>Syntax</a:t>
            </a:r>
            <a:endParaRPr lang="en-US" altLang="en-US"/>
          </a:p>
          <a:p>
            <a:endParaRPr lang="en-US" altLang="en-US"/>
          </a:p>
          <a:p>
            <a:r>
              <a:rPr lang="en-US" altLang="en-US"/>
              <a:t>&lt;!-- This is a comment --&gt;</a:t>
            </a:r>
            <a:endParaRPr lang="en-US" altLang="en-US"/>
          </a:p>
          <a:p>
            <a:endParaRPr lang="en-US" altLang="en-US"/>
          </a:p>
          <a:p>
            <a:r>
              <a:rPr lang="en-US" altLang="en-US"/>
              <a:t>Example</a:t>
            </a:r>
            <a:endParaRPr lang="en-US" altLang="en-US"/>
          </a:p>
          <a:p>
            <a:endParaRPr lang="en-US" altLang="en-US"/>
          </a:p>
          <a:p>
            <a:r>
              <a:rPr lang="en-US" altLang="en-US"/>
              <a:t>&lt;!-- Header Section --&gt;</a:t>
            </a:r>
            <a:endParaRPr lang="en-US" altLang="en-US"/>
          </a:p>
          <a:p>
            <a:endParaRPr lang="en-US" altLang="en-US"/>
          </a:p>
          <a:p>
            <a:r>
              <a:rPr lang="en-US" altLang="en-US"/>
              <a:t>&lt;h1&gt;College Website&lt;/h1&gt;</a:t>
            </a:r>
            <a:endParaRPr lang="en-US" altLang="en-US"/>
          </a:p>
          <a:p>
            <a:endParaRPr lang="en-US" altLang="en-US"/>
          </a:p>
          <a:p>
            <a:r>
              <a:rPr lang="en-US" altLang="en-US"/>
              <a:t>&lt;!-- Footer Starts --&gt;</a:t>
            </a:r>
            <a:endParaRPr lang="en-US" altLang="en-US"/>
          </a:p>
          <a:p>
            <a:endParaRPr lang="en-US" altLang="en-US"/>
          </a:p>
          <a:p>
            <a:r>
              <a:rPr lang="en-US" altLang="en-US" b="1"/>
              <a:t>Shortcut in VS Code</a:t>
            </a:r>
            <a:endParaRPr lang="en-US" altLang="en-US" b="1"/>
          </a:p>
          <a:p>
            <a:endParaRPr lang="en-US" altLang="en-US" b="1"/>
          </a:p>
          <a:p>
            <a:r>
              <a:rPr lang="en-US" altLang="en-US" b="1"/>
              <a:t>Ctrl + /</a:t>
            </a:r>
            <a:endParaRPr lang="en-US" altLang="en-US" b="1"/>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Number Placeholder 1"/>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
        <p:nvSpPr>
          <p:cNvPr id="3" name="Text Box 2"/>
          <p:cNvSpPr txBox="1"/>
          <p:nvPr/>
        </p:nvSpPr>
        <p:spPr>
          <a:xfrm>
            <a:off x="269875" y="252095"/>
            <a:ext cx="5198745" cy="861695"/>
          </a:xfrm>
          <a:prstGeom prst="rect">
            <a:avLst/>
          </a:prstGeom>
          <a:noFill/>
        </p:spPr>
        <p:txBody>
          <a:bodyPr wrap="square" rtlCol="0">
            <a:noAutofit/>
          </a:bodyPr>
          <a:p>
            <a:r>
              <a:rPr lang="en-US" sz="2100" b="1">
                <a:sym typeface="+mn-ea"/>
              </a:rPr>
              <a:t>HTML Semantic Elements/Tags</a:t>
            </a:r>
            <a:endParaRPr kumimoji="0" lang="en-US" sz="2100" b="1" kern="1200" cap="none" spc="-4" normalizeH="0" baseline="0" noProof="0" dirty="0">
              <a:solidFill>
                <a:srgbClr val="C00000"/>
              </a:solidFill>
              <a:latin typeface="Times New Roman" panose="02020603050405020304"/>
              <a:ea typeface="+mn-ea"/>
              <a:cs typeface="Times New Roman" panose="02020603050405020304"/>
            </a:endParaRPr>
          </a:p>
          <a:p>
            <a:endParaRPr lang="en-US" sz="2100"/>
          </a:p>
        </p:txBody>
      </p:sp>
      <p:sp>
        <p:nvSpPr>
          <p:cNvPr id="4" name="Text Box 3"/>
          <p:cNvSpPr txBox="1"/>
          <p:nvPr/>
        </p:nvSpPr>
        <p:spPr>
          <a:xfrm>
            <a:off x="269875" y="1113155"/>
            <a:ext cx="8416925" cy="5142865"/>
          </a:xfrm>
          <a:prstGeom prst="rect">
            <a:avLst/>
          </a:prstGeom>
          <a:noFill/>
        </p:spPr>
        <p:txBody>
          <a:bodyPr wrap="square" rtlCol="0">
            <a:noAutofit/>
          </a:bodyPr>
          <a:p>
            <a:pPr marL="342900" lvl="0" indent="-342900" algn="l" rtl="0">
              <a:spcBef>
                <a:spcPts val="0"/>
              </a:spcBef>
              <a:spcAft>
                <a:spcPts val="0"/>
              </a:spcAft>
              <a:buClr>
                <a:schemeClr val="dk1"/>
              </a:buClr>
              <a:buSzPts val="2200"/>
              <a:buChar char="•"/>
            </a:pPr>
            <a:r>
              <a:rPr lang="en-US" sz="1600">
                <a:latin typeface="Times New Roman" panose="02020603050405020304" charset="0"/>
                <a:cs typeface="Times New Roman" panose="02020603050405020304" charset="0"/>
                <a:sym typeface="+mn-ea"/>
              </a:rPr>
              <a:t>What are Semantic Elements?</a:t>
            </a:r>
            <a:endParaRPr 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Semantic HTML refers to using HTML elements that clearly describe the meaning and purpose of the content they contain.</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A </a:t>
            </a:r>
            <a:r>
              <a:rPr lang="en-US" altLang="en-US" sz="1600" b="1">
                <a:latin typeface="Times New Roman" panose="02020603050405020304" charset="0"/>
                <a:cs typeface="Times New Roman" panose="02020603050405020304" charset="0"/>
              </a:rPr>
              <a:t>semantic element</a:t>
            </a:r>
            <a:r>
              <a:rPr lang="en-US" altLang="en-US" sz="1600">
                <a:latin typeface="Times New Roman" panose="02020603050405020304" charset="0"/>
                <a:cs typeface="Times New Roman" panose="02020603050405020304" charset="0"/>
              </a:rPr>
              <a:t> tells both the browser and the developer what kind of content it represents.</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Instead of only defining how content looks, semantic elements define what the content actually is.</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For example:</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&lt;header&gt; represents the header section.</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&lt;nav&gt; represents navigation links.</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&lt;article&gt; represents an independent article.</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r>
              <a:rPr lang="en-US" altLang="en-US" sz="1600">
                <a:latin typeface="Times New Roman" panose="02020603050405020304" charset="0"/>
                <a:cs typeface="Times New Roman" panose="02020603050405020304" charset="0"/>
              </a:rPr>
              <a:t>&lt;footer&gt; represents the footer.</a:t>
            </a:r>
            <a:endParaRPr lang="en-US" altLang="en-US" sz="1600">
              <a:latin typeface="Times New Roman" panose="02020603050405020304" charset="0"/>
              <a:cs typeface="Times New Roman" panose="02020603050405020304" charset="0"/>
            </a:endParaRPr>
          </a:p>
          <a:p>
            <a:pPr marL="342900" lvl="0" indent="-342900" algn="l" rtl="0">
              <a:spcBef>
                <a:spcPts val="440"/>
              </a:spcBef>
              <a:spcAft>
                <a:spcPts val="0"/>
              </a:spcAft>
              <a:buClr>
                <a:schemeClr val="dk1"/>
              </a:buClr>
              <a:buSzPts val="2200"/>
              <a:buChar char="•"/>
            </a:pPr>
            <a:endParaRPr lang="en-US" altLang="en-US" sz="1600">
              <a:latin typeface="Times New Roman" panose="02020603050405020304" charset="0"/>
              <a:cs typeface="Times New Roman" panose="02020603050405020304" charset="0"/>
              <a:sym typeface="+mn-ea"/>
            </a:endParaRPr>
          </a:p>
          <a:p>
            <a:pPr marL="342900" lvl="0" indent="-342900" algn="l" rtl="0">
              <a:spcBef>
                <a:spcPts val="440"/>
              </a:spcBef>
              <a:spcAft>
                <a:spcPts val="0"/>
              </a:spcAft>
              <a:buClr>
                <a:schemeClr val="dk1"/>
              </a:buClr>
              <a:buSzPts val="2200"/>
              <a:buChar char="•"/>
            </a:pPr>
            <a:r>
              <a:rPr lang="en-US" sz="1600">
                <a:latin typeface="Times New Roman" panose="02020603050405020304" charset="0"/>
                <a:cs typeface="Times New Roman" panose="02020603050405020304" charset="0"/>
                <a:sym typeface="+mn-ea"/>
              </a:rPr>
              <a:t>Examples of </a:t>
            </a:r>
            <a:r>
              <a:rPr lang="en-US" sz="1600" b="1">
                <a:latin typeface="Times New Roman" panose="02020603050405020304" charset="0"/>
                <a:cs typeface="Times New Roman" panose="02020603050405020304" charset="0"/>
                <a:sym typeface="+mn-ea"/>
              </a:rPr>
              <a:t>non-semantic elements</a:t>
            </a:r>
            <a:r>
              <a:rPr lang="en-US" sz="1600">
                <a:latin typeface="Times New Roman" panose="02020603050405020304" charset="0"/>
                <a:cs typeface="Times New Roman" panose="02020603050405020304" charset="0"/>
                <a:sym typeface="+mn-ea"/>
              </a:rPr>
              <a:t>: &lt;div&gt; and &lt;span&gt; - Tells nothing about its content.</a:t>
            </a:r>
            <a:endParaRPr lang="en-US" sz="1600">
              <a:latin typeface="Times New Roman" panose="02020603050405020304" charset="0"/>
              <a:cs typeface="Times New Roman" panose="02020603050405020304" charset="0"/>
            </a:endParaRPr>
          </a:p>
          <a:p>
            <a:pPr marL="342900" lvl="0" indent="-203200" algn="l" rtl="0">
              <a:spcBef>
                <a:spcPts val="440"/>
              </a:spcBef>
              <a:spcAft>
                <a:spcPts val="0"/>
              </a:spcAft>
              <a:buClr>
                <a:schemeClr val="dk1"/>
              </a:buClr>
              <a:buSzPts val="2200"/>
              <a:buNone/>
            </a:pPr>
            <a:endParaRPr kumimoji="0" lang="en-US" altLang="en-US" sz="1600" kern="1200" cap="none" spc="0" normalizeH="0" baseline="0" noProof="0" dirty="0">
              <a:latin typeface="Times New Roman" panose="02020603050405020304" charset="0"/>
              <a:ea typeface="+mn-ea"/>
              <a:cs typeface="Times New Roman" panose="02020603050405020304" charset="0"/>
            </a:endParaRPr>
          </a:p>
          <a:p>
            <a:pPr marL="342900" lvl="0" indent="-342900" algn="l" rtl="0">
              <a:spcBef>
                <a:spcPts val="440"/>
              </a:spcBef>
              <a:spcAft>
                <a:spcPts val="0"/>
              </a:spcAft>
              <a:buClr>
                <a:schemeClr val="dk1"/>
              </a:buClr>
              <a:buSzPts val="2200"/>
              <a:buChar char="•"/>
            </a:pPr>
            <a:r>
              <a:rPr lang="en-US" sz="1600">
                <a:latin typeface="Times New Roman" panose="02020603050405020304" charset="0"/>
                <a:cs typeface="Times New Roman" panose="02020603050405020304" charset="0"/>
                <a:sym typeface="+mn-ea"/>
              </a:rPr>
              <a:t>Examples of </a:t>
            </a:r>
            <a:r>
              <a:rPr lang="en-US" sz="1600" b="1">
                <a:latin typeface="Times New Roman" panose="02020603050405020304" charset="0"/>
                <a:cs typeface="Times New Roman" panose="02020603050405020304" charset="0"/>
                <a:sym typeface="+mn-ea"/>
              </a:rPr>
              <a:t>semantic elements:</a:t>
            </a:r>
            <a:r>
              <a:rPr lang="en-US" sz="1600">
                <a:latin typeface="Times New Roman" panose="02020603050405020304" charset="0"/>
                <a:cs typeface="Times New Roman" panose="02020603050405020304" charset="0"/>
                <a:sym typeface="+mn-ea"/>
              </a:rPr>
              <a:t> &lt;form&gt;, &lt;table&gt;, and &lt;article&gt; - Clearly defines its content.</a:t>
            </a:r>
            <a:endParaRPr lang="en-US" sz="1600">
              <a:latin typeface="Times New Roman" panose="02020603050405020304" charset="0"/>
              <a:cs typeface="Times New Roman" panose="0202060305040502030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&lt;div&gt; Tag:</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Block-level element:</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By default, a &lt;div&gt; element starts on a new line and takes up the full available width of its parent container. It creates a "block" of content.</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Purpose:</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Primarily used for grouping larger sections of content, creating logical divisions within a webpage, and structuring the overall layout. It's common to use &lt;div&gt; elements for sections like headers, footers, sidebars, or main content areas.</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Layout Impact:</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Because it's a block-level element, a &lt;div&gt; significantly impacts the page layout by forcing line breaks before and after its content.</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endParaRPr kumimoji="0" lang="en-US" sz="1800" kern="1200" cap="none" spc="0" normalizeH="0" baseline="0" noProof="0" dirty="0">
              <a:latin typeface="Arial" panose="020B0604020202020204" pitchFamily="34" charset="0"/>
              <a:ea typeface="+mn-ea"/>
              <a:cs typeface="Arial" panose="020B0604020202020204" pitchFamily="34" charset="0"/>
            </a:endParaRPr>
          </a:p>
          <a:p>
            <a:pPr marL="342900" lvl="0" indent="-342900" algn="l" rtl="0">
              <a:spcBef>
                <a:spcPts val="440"/>
              </a:spcBef>
              <a:spcAft>
                <a:spcPts val="0"/>
              </a:spcAft>
              <a:buClr>
                <a:schemeClr val="dk1"/>
              </a:buClr>
              <a:buSzPts val="2200"/>
              <a:buChar char="•"/>
            </a:pPr>
            <a:r>
              <a:rPr lang="en-US" sz="1800" b="1">
                <a:sym typeface="+mn-ea"/>
              </a:rPr>
              <a:t>Two commonly used block elements are: &lt;p&gt; and &lt;div&gt;.</a:t>
            </a:r>
            <a:endParaRPr lang="en-US" sz="1800" b="1"/>
          </a:p>
          <a:p>
            <a:pPr marL="342900" lvl="0" indent="-203200" algn="l" rtl="0">
              <a:spcBef>
                <a:spcPts val="440"/>
              </a:spcBef>
              <a:spcAft>
                <a:spcPts val="0"/>
              </a:spcAft>
              <a:buClr>
                <a:schemeClr val="dk1"/>
              </a:buClr>
              <a:buSzPts val="2200"/>
              <a:buNone/>
            </a:pPr>
            <a:r>
              <a:rPr lang="en-US" sz="1800">
                <a:sym typeface="+mn-ea"/>
              </a:rPr>
              <a:t>The &lt;p&gt; element defines a paragraph in an HTML document.</a:t>
            </a:r>
            <a:endParaRPr lang="en-US" sz="1800"/>
          </a:p>
          <a:p>
            <a:pPr marL="342900" lvl="0" indent="-203200" algn="l" rtl="0">
              <a:spcBef>
                <a:spcPts val="440"/>
              </a:spcBef>
              <a:spcAft>
                <a:spcPts val="0"/>
              </a:spcAft>
              <a:buClr>
                <a:schemeClr val="dk1"/>
              </a:buClr>
              <a:buSzPts val="2200"/>
              <a:buNone/>
            </a:pPr>
            <a:r>
              <a:rPr lang="en-US" sz="1800">
                <a:sym typeface="+mn-ea"/>
              </a:rPr>
              <a:t>The &lt;div&gt; element defines a division or a section in an HTML document.</a:t>
            </a:r>
            <a:endParaRPr lang="en-US" sz="1800"/>
          </a:p>
          <a:p>
            <a:pPr marR="0" defTabSz="914400" eaLnBrk="0" hangingPunct="0">
              <a:buClrTx/>
              <a:buSzTx/>
              <a:buFontTx/>
              <a:buNone/>
              <a:defRPr/>
            </a:pPr>
            <a:endParaRPr kumimoji="0" 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10795" marR="0" algn="ctr" defTabSz="914400" fontAlgn="auto">
              <a:spcBef>
                <a:spcPts val="785"/>
              </a:spcBef>
              <a:spcAft>
                <a:spcPts val="0"/>
              </a:spcAft>
              <a:buClrTx/>
              <a:buSzTx/>
              <a:buFontTx/>
              <a:buNone/>
              <a:tabLst>
                <a:tab pos="3639185" algn="l"/>
              </a:tabLst>
              <a:defRPr/>
            </a:pPr>
            <a:r>
              <a:rPr kumimoji="0" lang="en-US" sz="1800" b="1" kern="1200" cap="none" spc="-4" normalizeH="0" baseline="0" noProof="0" dirty="0">
                <a:solidFill>
                  <a:srgbClr val="C00000"/>
                </a:solidFill>
                <a:latin typeface="Times New Roman" panose="02020603050405020304"/>
                <a:ea typeface="+mn-ea"/>
                <a:cs typeface="Times New Roman" panose="02020603050405020304"/>
              </a:rPr>
              <a:t>DIV tag </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&lt;span&gt; Tag:</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Inline element:</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By default, a &lt;span&gt; element does not start on a new line and only occupies as much width as its content requires. It flows within the existing line of text.</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Purpose:</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Primarily used for applying styles or targeting specific, smaller portions of text or inline elements within a larger block of content. This could be to change the color of a word, apply a different font style to a phrase, or add a specific class for JavaScript manipulation.</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b="1" kern="1200" cap="none" spc="0" normalizeH="0" baseline="0" noProof="0" dirty="0">
                <a:latin typeface="Arial" panose="020B0604020202020204" pitchFamily="34" charset="0"/>
                <a:ea typeface="+mn-ea"/>
                <a:cs typeface="Arial" panose="020B0604020202020204" pitchFamily="34" charset="0"/>
              </a:rPr>
              <a:t>Layout Impact:</a:t>
            </a:r>
            <a:endParaRPr kumimoji="0" lang="en-US" altLang="en-US" sz="1800" b="1" kern="1200" cap="none" spc="0" normalizeH="0" baseline="0" noProof="0" dirty="0">
              <a:latin typeface="Arial" panose="020B0604020202020204" pitchFamily="34" charset="0"/>
              <a:ea typeface="+mn-ea"/>
              <a:cs typeface="Arial" panose="020B0604020202020204" pitchFamily="34" charset="0"/>
            </a:endParaRPr>
          </a:p>
          <a:p>
            <a:pPr marR="0" defTabSz="914400" eaLnBrk="0" hangingPunct="0">
              <a:buClrTx/>
              <a:buSzTx/>
              <a:buFontTx/>
              <a:buNone/>
              <a:defRPr/>
            </a:pPr>
            <a:r>
              <a:rPr kumimoji="0" lang="en-US" altLang="en-US" sz="1800" kern="1200" cap="none" spc="0" normalizeH="0" baseline="0" noProof="0" dirty="0">
                <a:latin typeface="Arial" panose="020B0604020202020204" pitchFamily="34" charset="0"/>
                <a:ea typeface="+mn-ea"/>
                <a:cs typeface="Arial" panose="020B0604020202020204" pitchFamily="34" charset="0"/>
              </a:rPr>
              <a:t>Being an inline element, a &lt;span&gt; does not inherently affect the page's layout in terms of line breaks or block-level spacing. </a:t>
            </a: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10795" marR="0" algn="ctr" defTabSz="914400" fontAlgn="auto">
              <a:spcBef>
                <a:spcPts val="785"/>
              </a:spcBef>
              <a:spcAft>
                <a:spcPts val="0"/>
              </a:spcAft>
              <a:buClrTx/>
              <a:buSzTx/>
              <a:buFontTx/>
              <a:buNone/>
              <a:tabLst>
                <a:tab pos="3639185" algn="l"/>
              </a:tabLst>
              <a:defRPr/>
            </a:pPr>
            <a:r>
              <a:rPr kumimoji="0" lang="en-US" sz="1800" b="1" kern="1200" cap="none" spc="-4" normalizeH="0" baseline="0" noProof="0" dirty="0">
                <a:solidFill>
                  <a:srgbClr val="C00000"/>
                </a:solidFill>
                <a:latin typeface="Times New Roman" panose="02020603050405020304"/>
                <a:ea typeface="+mn-ea"/>
                <a:cs typeface="Times New Roman" panose="02020603050405020304"/>
              </a:rPr>
              <a:t>SPAN tag </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8" name="Shape 58"/>
        <p:cNvGrpSpPr/>
        <p:nvPr/>
      </p:nvGrpSpPr>
      <p:grpSpPr>
        <a:xfrm>
          <a:off x="0" y="0"/>
          <a:ext cx="0" cy="0"/>
          <a:chOff x="0" y="0"/>
          <a:chExt cx="0" cy="0"/>
        </a:xfrm>
      </p:grpSpPr>
      <p:sp>
        <p:nvSpPr>
          <p:cNvPr id="59" name="Google Shape;59;p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The &lt;div&gt; tag</a:t>
            </a:r>
            <a:endParaRPr lang="en-US"/>
          </a:p>
        </p:txBody>
      </p:sp>
      <p:sp>
        <p:nvSpPr>
          <p:cNvPr id="60" name="Google Shape;60;p2"/>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200"/>
              <a:buChar char="•"/>
            </a:pPr>
            <a:r>
              <a:rPr lang="en-US"/>
              <a:t>The &lt;div&gt; tag defines a division or a section in an HTML document.</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The &lt;div&gt; tag is used as a container for HTML elements - which is then styled with CSS or manipulated with JavaScript.</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The &lt;div&gt; tag is easily styled by using the class or id attribute.</a:t>
            </a:r>
            <a:endParaRPr lang="en-US"/>
          </a:p>
        </p:txBody>
      </p:sp>
      <p:sp>
        <p:nvSpPr>
          <p:cNvPr id="61" name="Google Shape;61;p2"/>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5" name="Shape 65"/>
        <p:cNvGrpSpPr/>
        <p:nvPr/>
      </p:nvGrpSpPr>
      <p:grpSpPr>
        <a:xfrm>
          <a:off x="0" y="0"/>
          <a:ext cx="0" cy="0"/>
          <a:chOff x="0" y="0"/>
          <a:chExt cx="0" cy="0"/>
        </a:xfrm>
      </p:grpSpPr>
      <p:sp>
        <p:nvSpPr>
          <p:cNvPr id="66" name="Google Shape;66;p3"/>
          <p:cNvSpPr txBox="1"/>
          <p:nvPr>
            <p:ph type="body" idx="1"/>
          </p:nvPr>
        </p:nvSpPr>
        <p:spPr>
          <a:xfrm>
            <a:off x="95250" y="114300"/>
            <a:ext cx="8801100" cy="61102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None/>
            </a:pPr>
            <a:r>
              <a:rPr lang="en-US" sz="1400" b="1"/>
              <a:t>&lt;!DOCTYPE html&gt;</a:t>
            </a:r>
            <a:endParaRPr lang="en-US" sz="1400" b="1"/>
          </a:p>
          <a:p>
            <a:pPr marL="0" lvl="0" indent="0" algn="l" rtl="0">
              <a:spcBef>
                <a:spcPts val="280"/>
              </a:spcBef>
              <a:spcAft>
                <a:spcPts val="0"/>
              </a:spcAft>
              <a:buClr>
                <a:schemeClr val="dk1"/>
              </a:buClr>
              <a:buSzPts val="1400"/>
              <a:buNone/>
            </a:pPr>
            <a:r>
              <a:rPr lang="en-US" sz="1400" b="1"/>
              <a:t>&lt;html&gt;</a:t>
            </a:r>
            <a:endParaRPr lang="en-US" sz="1400" b="1"/>
          </a:p>
          <a:p>
            <a:pPr marL="0" lvl="0" indent="0" algn="l" rtl="0">
              <a:spcBef>
                <a:spcPts val="280"/>
              </a:spcBef>
              <a:spcAft>
                <a:spcPts val="0"/>
              </a:spcAft>
              <a:buClr>
                <a:schemeClr val="dk1"/>
              </a:buClr>
              <a:buSzPts val="1400"/>
              <a:buNone/>
            </a:pPr>
            <a:r>
              <a:rPr lang="en-US" sz="1400" b="1"/>
              <a:t>&lt;head&gt;</a:t>
            </a:r>
            <a:endParaRPr lang="en-US" sz="1400" b="1"/>
          </a:p>
          <a:p>
            <a:pPr marL="0" lvl="0" indent="0" algn="l" rtl="0">
              <a:spcBef>
                <a:spcPts val="280"/>
              </a:spcBef>
              <a:spcAft>
                <a:spcPts val="0"/>
              </a:spcAft>
              <a:buClr>
                <a:schemeClr val="dk1"/>
              </a:buClr>
              <a:buSzPts val="1400"/>
              <a:buNone/>
            </a:pPr>
            <a:r>
              <a:rPr lang="en-US" sz="1400" b="1"/>
              <a:t>&lt;style&gt;</a:t>
            </a:r>
            <a:endParaRPr lang="en-US" sz="1400" b="1"/>
          </a:p>
          <a:p>
            <a:pPr marL="0" lvl="0" indent="0" algn="l" rtl="0">
              <a:spcBef>
                <a:spcPts val="280"/>
              </a:spcBef>
              <a:spcAft>
                <a:spcPts val="0"/>
              </a:spcAft>
              <a:buClr>
                <a:schemeClr val="dk1"/>
              </a:buClr>
              <a:buSzPts val="1400"/>
              <a:buNone/>
            </a:pPr>
            <a:r>
              <a:rPr lang="en-US" sz="1400" b="1"/>
              <a:t>.myDiv {</a:t>
            </a:r>
            <a:endParaRPr lang="en-US" sz="1400" b="1"/>
          </a:p>
          <a:p>
            <a:pPr marL="0" lvl="0" indent="0" algn="l" rtl="0">
              <a:spcBef>
                <a:spcPts val="280"/>
              </a:spcBef>
              <a:spcAft>
                <a:spcPts val="0"/>
              </a:spcAft>
              <a:buClr>
                <a:schemeClr val="dk1"/>
              </a:buClr>
              <a:buSzPts val="1400"/>
              <a:buNone/>
            </a:pPr>
            <a:r>
              <a:rPr lang="en-US" sz="1400" b="1"/>
              <a:t>  border: 5px outset black;</a:t>
            </a:r>
            <a:endParaRPr lang="en-US" sz="1400" b="1"/>
          </a:p>
          <a:p>
            <a:pPr marL="0" lvl="0" indent="0" algn="l" rtl="0">
              <a:spcBef>
                <a:spcPts val="280"/>
              </a:spcBef>
              <a:spcAft>
                <a:spcPts val="0"/>
              </a:spcAft>
              <a:buClr>
                <a:schemeClr val="dk1"/>
              </a:buClr>
              <a:buSzPts val="1400"/>
              <a:buNone/>
            </a:pPr>
            <a:r>
              <a:rPr lang="en-US" sz="1400" b="1"/>
              <a:t>  background-color: lightgreen;    </a:t>
            </a:r>
            <a:endParaRPr lang="en-US" sz="1400" b="1"/>
          </a:p>
          <a:p>
            <a:pPr marL="0" lvl="0" indent="0" algn="l" rtl="0">
              <a:spcBef>
                <a:spcPts val="280"/>
              </a:spcBef>
              <a:spcAft>
                <a:spcPts val="0"/>
              </a:spcAft>
              <a:buClr>
                <a:schemeClr val="dk1"/>
              </a:buClr>
              <a:buSzPts val="1400"/>
              <a:buNone/>
            </a:pPr>
            <a:r>
              <a:rPr lang="en-US" sz="1400" b="1"/>
              <a:t>  text-align: center;</a:t>
            </a:r>
            <a:endParaRPr lang="en-US" sz="1400" b="1"/>
          </a:p>
          <a:p>
            <a:pPr marL="0" lvl="0" indent="0" algn="l" rtl="0">
              <a:spcBef>
                <a:spcPts val="280"/>
              </a:spcBef>
              <a:spcAft>
                <a:spcPts val="0"/>
              </a:spcAft>
              <a:buClr>
                <a:schemeClr val="dk1"/>
              </a:buClr>
              <a:buSzPts val="1400"/>
              <a:buNone/>
            </a:pPr>
            <a:r>
              <a:rPr lang="en-US" sz="1400" b="1"/>
              <a:t>}</a:t>
            </a:r>
            <a:endParaRPr lang="en-US" sz="1400" b="1"/>
          </a:p>
          <a:p>
            <a:pPr marL="0" lvl="0" indent="0" algn="l" rtl="0">
              <a:spcBef>
                <a:spcPts val="280"/>
              </a:spcBef>
              <a:spcAft>
                <a:spcPts val="0"/>
              </a:spcAft>
              <a:buClr>
                <a:schemeClr val="dk1"/>
              </a:buClr>
              <a:buSzPts val="1400"/>
              <a:buNone/>
            </a:pPr>
            <a:r>
              <a:rPr lang="en-US" sz="1400" b="1"/>
              <a:t>&lt;/style&gt;</a:t>
            </a:r>
            <a:endParaRPr lang="en-US" sz="1400" b="1"/>
          </a:p>
          <a:p>
            <a:pPr marL="0" lvl="0" indent="0" algn="l" rtl="0">
              <a:spcBef>
                <a:spcPts val="280"/>
              </a:spcBef>
              <a:spcAft>
                <a:spcPts val="0"/>
              </a:spcAft>
              <a:buClr>
                <a:schemeClr val="dk1"/>
              </a:buClr>
              <a:buSzPts val="1400"/>
              <a:buNone/>
            </a:pPr>
            <a:r>
              <a:rPr lang="en-US" sz="1400" b="1"/>
              <a:t>&lt;/head&gt;</a:t>
            </a:r>
            <a:endParaRPr lang="en-US" sz="1400" b="1"/>
          </a:p>
          <a:p>
            <a:pPr marL="0" lvl="0" indent="0" algn="l" rtl="0">
              <a:spcBef>
                <a:spcPts val="280"/>
              </a:spcBef>
              <a:spcAft>
                <a:spcPts val="0"/>
              </a:spcAft>
              <a:buClr>
                <a:schemeClr val="dk1"/>
              </a:buClr>
              <a:buSzPts val="1400"/>
              <a:buNone/>
            </a:pPr>
            <a:r>
              <a:rPr lang="en-US" sz="1400" b="1"/>
              <a:t>&lt;body&gt;</a:t>
            </a:r>
            <a:endParaRPr lang="en-US" sz="1400" b="1"/>
          </a:p>
          <a:p>
            <a:pPr marL="0" lvl="0" indent="0" algn="l" rtl="0">
              <a:spcBef>
                <a:spcPts val="280"/>
              </a:spcBef>
              <a:spcAft>
                <a:spcPts val="0"/>
              </a:spcAft>
              <a:buClr>
                <a:schemeClr val="dk1"/>
              </a:buClr>
              <a:buSzPts val="1400"/>
              <a:buNone/>
            </a:pPr>
            <a:endParaRPr sz="1400" b="1"/>
          </a:p>
          <a:p>
            <a:pPr marL="0" lvl="0" indent="0" algn="l" rtl="0">
              <a:spcBef>
                <a:spcPts val="280"/>
              </a:spcBef>
              <a:spcAft>
                <a:spcPts val="0"/>
              </a:spcAft>
              <a:buClr>
                <a:schemeClr val="dk1"/>
              </a:buClr>
              <a:buSzPts val="1400"/>
              <a:buNone/>
            </a:pPr>
            <a:r>
              <a:rPr lang="en-US" sz="1400" b="1"/>
              <a:t>&lt;h1&gt;The div element&lt;/h1&gt;</a:t>
            </a:r>
            <a:endParaRPr lang="en-US" sz="1400" b="1"/>
          </a:p>
          <a:p>
            <a:pPr marL="0" lvl="0" indent="0" algn="l" rtl="0">
              <a:spcBef>
                <a:spcPts val="280"/>
              </a:spcBef>
              <a:spcAft>
                <a:spcPts val="0"/>
              </a:spcAft>
              <a:buClr>
                <a:schemeClr val="dk1"/>
              </a:buClr>
              <a:buSzPts val="1400"/>
              <a:buNone/>
            </a:pPr>
            <a:endParaRPr sz="1400" b="1"/>
          </a:p>
          <a:p>
            <a:pPr marL="0" lvl="0" indent="0" algn="l" rtl="0">
              <a:spcBef>
                <a:spcPts val="280"/>
              </a:spcBef>
              <a:spcAft>
                <a:spcPts val="0"/>
              </a:spcAft>
              <a:buClr>
                <a:schemeClr val="dk1"/>
              </a:buClr>
              <a:buSzPts val="1400"/>
              <a:buNone/>
            </a:pPr>
            <a:r>
              <a:rPr lang="en-US" sz="1400" b="1"/>
              <a:t>&lt;div class="myDiv"&gt;</a:t>
            </a:r>
            <a:endParaRPr lang="en-US" sz="1400" b="1"/>
          </a:p>
          <a:p>
            <a:pPr marL="0" lvl="0" indent="0" algn="l" rtl="0">
              <a:spcBef>
                <a:spcPts val="280"/>
              </a:spcBef>
              <a:spcAft>
                <a:spcPts val="0"/>
              </a:spcAft>
              <a:buClr>
                <a:schemeClr val="dk1"/>
              </a:buClr>
              <a:buSzPts val="1400"/>
              <a:buNone/>
            </a:pPr>
            <a:r>
              <a:rPr lang="en-US" sz="1400" b="1"/>
              <a:t>  &lt;h2&gt;This is a heading in a div element&lt;/h2&gt;</a:t>
            </a:r>
            <a:endParaRPr lang="en-US" sz="1400" b="1"/>
          </a:p>
          <a:p>
            <a:pPr marL="0" lvl="0" indent="0" algn="l" rtl="0">
              <a:spcBef>
                <a:spcPts val="280"/>
              </a:spcBef>
              <a:spcAft>
                <a:spcPts val="0"/>
              </a:spcAft>
              <a:buClr>
                <a:schemeClr val="dk1"/>
              </a:buClr>
              <a:buSzPts val="1400"/>
              <a:buNone/>
            </a:pPr>
            <a:r>
              <a:rPr lang="en-US" sz="1400" b="1"/>
              <a:t>  &lt;p&gt;This is some text present  in a div element.&lt;/p&gt;</a:t>
            </a:r>
            <a:endParaRPr lang="en-US" sz="1400" b="1"/>
          </a:p>
          <a:p>
            <a:pPr marL="0" lvl="0" indent="0" algn="l" rtl="0">
              <a:spcBef>
                <a:spcPts val="280"/>
              </a:spcBef>
              <a:spcAft>
                <a:spcPts val="0"/>
              </a:spcAft>
              <a:buClr>
                <a:schemeClr val="dk1"/>
              </a:buClr>
              <a:buSzPts val="1400"/>
              <a:buNone/>
            </a:pPr>
            <a:r>
              <a:rPr lang="en-US" sz="1400" b="1"/>
              <a:t>&lt;/div&gt;</a:t>
            </a:r>
            <a:endParaRPr lang="en-US" sz="1400" b="1"/>
          </a:p>
          <a:p>
            <a:pPr marL="0" lvl="0" indent="0" algn="l" rtl="0">
              <a:spcBef>
                <a:spcPts val="280"/>
              </a:spcBef>
              <a:spcAft>
                <a:spcPts val="0"/>
              </a:spcAft>
              <a:buClr>
                <a:schemeClr val="dk1"/>
              </a:buClr>
              <a:buSzPts val="1400"/>
              <a:buNone/>
            </a:pPr>
            <a:endParaRPr sz="1400" b="1"/>
          </a:p>
          <a:p>
            <a:pPr marL="0" lvl="0" indent="0" algn="l" rtl="0">
              <a:spcBef>
                <a:spcPts val="280"/>
              </a:spcBef>
              <a:spcAft>
                <a:spcPts val="0"/>
              </a:spcAft>
              <a:buClr>
                <a:schemeClr val="dk1"/>
              </a:buClr>
              <a:buSzPts val="1400"/>
              <a:buNone/>
            </a:pPr>
            <a:r>
              <a:rPr lang="en-US" sz="1400" b="1"/>
              <a:t>&lt;p&gt;This is text outside the div element.&lt;/p&gt;</a:t>
            </a:r>
            <a:endParaRPr lang="en-US" sz="1400" b="1"/>
          </a:p>
          <a:p>
            <a:pPr marL="0" lvl="0" indent="0" algn="l" rtl="0">
              <a:spcBef>
                <a:spcPts val="280"/>
              </a:spcBef>
              <a:spcAft>
                <a:spcPts val="0"/>
              </a:spcAft>
              <a:buClr>
                <a:schemeClr val="dk1"/>
              </a:buClr>
              <a:buSzPts val="1400"/>
              <a:buNone/>
            </a:pPr>
            <a:endParaRPr sz="1400" b="1"/>
          </a:p>
          <a:p>
            <a:pPr marL="0" lvl="0" indent="0" algn="l" rtl="0">
              <a:spcBef>
                <a:spcPts val="280"/>
              </a:spcBef>
              <a:spcAft>
                <a:spcPts val="0"/>
              </a:spcAft>
              <a:buClr>
                <a:schemeClr val="dk1"/>
              </a:buClr>
              <a:buSzPts val="1400"/>
              <a:buNone/>
            </a:pPr>
            <a:r>
              <a:rPr lang="en-US" sz="1400" b="1"/>
              <a:t>&lt;/body&gt;</a:t>
            </a:r>
            <a:endParaRPr lang="en-US" sz="1400" b="1"/>
          </a:p>
          <a:p>
            <a:pPr marL="0" lvl="0" indent="0" algn="l" rtl="0">
              <a:spcBef>
                <a:spcPts val="280"/>
              </a:spcBef>
              <a:spcAft>
                <a:spcPts val="0"/>
              </a:spcAft>
              <a:buClr>
                <a:schemeClr val="dk1"/>
              </a:buClr>
              <a:buSzPts val="1400"/>
              <a:buNone/>
            </a:pPr>
            <a:r>
              <a:rPr lang="en-US" sz="1400" b="1"/>
              <a:t>&lt;/html&gt;</a:t>
            </a:r>
            <a:endParaRPr lang="en-US" sz="1400" b="1"/>
          </a:p>
          <a:p>
            <a:pPr marL="0" lvl="0" indent="0" algn="l" rtl="0">
              <a:spcBef>
                <a:spcPts val="440"/>
              </a:spcBef>
              <a:spcAft>
                <a:spcPts val="0"/>
              </a:spcAft>
              <a:buClr>
                <a:schemeClr val="dk1"/>
              </a:buClr>
              <a:buSzPts val="2200"/>
              <a:buFont typeface="Arial" panose="020B0604020202020204"/>
              <a:buNone/>
            </a:pPr>
            <a:r>
              <a:rPr lang="en-US"/>
              <a:t>                    A &lt;div&gt; section in a document that is styled with CSS:</a:t>
            </a:r>
            <a:endParaRPr sz="1000" b="1"/>
          </a:p>
        </p:txBody>
      </p:sp>
      <p:sp>
        <p:nvSpPr>
          <p:cNvPr id="67" name="Google Shape;67;p3"/>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1" name="Shape 71"/>
        <p:cNvGrpSpPr/>
        <p:nvPr/>
      </p:nvGrpSpPr>
      <p:grpSpPr>
        <a:xfrm>
          <a:off x="0" y="0"/>
          <a:ext cx="0" cy="0"/>
          <a:chOff x="0" y="0"/>
          <a:chExt cx="0" cy="0"/>
        </a:xfrm>
      </p:grpSpPr>
      <p:sp>
        <p:nvSpPr>
          <p:cNvPr id="72" name="Google Shape;72;p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p>
        </p:txBody>
      </p:sp>
      <p:pic>
        <p:nvPicPr>
          <p:cNvPr id="73" name="Google Shape;73;p4"/>
          <p:cNvPicPr preferRelativeResize="0"/>
          <p:nvPr>
            <p:ph type="body" idx="1"/>
          </p:nvPr>
        </p:nvPicPr>
        <p:blipFill rotWithShape="1">
          <a:blip r:embed="rId1"/>
          <a:srcRect l="49884" t="26427" b="33982"/>
          <a:stretch>
            <a:fillRect/>
          </a:stretch>
        </p:blipFill>
        <p:spPr>
          <a:xfrm>
            <a:off x="609600" y="1295400"/>
            <a:ext cx="8059430" cy="3581400"/>
          </a:xfrm>
          <a:prstGeom prst="rect">
            <a:avLst/>
          </a:prstGeom>
          <a:noFill/>
          <a:ln>
            <a:noFill/>
          </a:ln>
        </p:spPr>
      </p:pic>
      <p:sp>
        <p:nvSpPr>
          <p:cNvPr id="74" name="Google Shape;74;p4"/>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8" name="Shape 78"/>
        <p:cNvGrpSpPr/>
        <p:nvPr/>
      </p:nvGrpSpPr>
      <p:grpSpPr>
        <a:xfrm>
          <a:off x="0" y="0"/>
          <a:ext cx="0" cy="0"/>
          <a:chOff x="0" y="0"/>
          <a:chExt cx="0" cy="0"/>
        </a:xfrm>
      </p:grpSpPr>
      <p:sp>
        <p:nvSpPr>
          <p:cNvPr id="79" name="Google Shape;79;p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Block-level Elements</a:t>
            </a:r>
            <a:br>
              <a:rPr lang="en-US"/>
            </a:br>
            <a:endParaRPr lang="en-US"/>
          </a:p>
        </p:txBody>
      </p:sp>
      <p:sp>
        <p:nvSpPr>
          <p:cNvPr id="80" name="Google Shape;80;p5"/>
          <p:cNvSpPr txBox="1"/>
          <p:nvPr>
            <p:ph type="body" idx="1"/>
          </p:nvPr>
        </p:nvSpPr>
        <p:spPr>
          <a:xfrm>
            <a:off x="190500" y="1143000"/>
            <a:ext cx="8953500" cy="475297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200"/>
              <a:buChar char="•"/>
            </a:pPr>
            <a:r>
              <a:rPr lang="en-US"/>
              <a:t>A block-level element always starts on a new line, and the browsers automatically add some space (a margin) before and after the element.</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A block-level element always takes up the full width available (stretches out to the left and right as far as it can).</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Two commonly used block elements are: &lt;p&gt; and &lt;div&gt;.</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The &lt;p&gt; element defines a paragraph in an HTML document.</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The &lt;div&gt; element defines a division or a section in an HTML document.</a:t>
            </a:r>
            <a:endParaRPr lang="en-US"/>
          </a:p>
        </p:txBody>
      </p:sp>
      <p:sp>
        <p:nvSpPr>
          <p:cNvPr id="81" name="Google Shape;81;p5"/>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85" name="Shape 85"/>
        <p:cNvGrpSpPr/>
        <p:nvPr/>
      </p:nvGrpSpPr>
      <p:grpSpPr>
        <a:xfrm>
          <a:off x="0" y="0"/>
          <a:ext cx="0" cy="0"/>
          <a:chOff x="0" y="0"/>
          <a:chExt cx="0" cy="0"/>
        </a:xfrm>
      </p:grpSpPr>
      <p:sp>
        <p:nvSpPr>
          <p:cNvPr id="86" name="Google Shape;86;p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p>
        </p:txBody>
      </p:sp>
      <p:sp>
        <p:nvSpPr>
          <p:cNvPr id="87" name="Google Shape;87;p6"/>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
        <p:nvSpPr>
          <p:cNvPr id="88" name="Google Shape;88;p6"/>
          <p:cNvSpPr/>
          <p:nvPr/>
        </p:nvSpPr>
        <p:spPr>
          <a:xfrm>
            <a:off x="341313" y="1247775"/>
            <a:ext cx="6581775" cy="31400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&lt;!DOCTYPE html&gt;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&lt;html&gt;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&lt;body&gt;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&lt;p style="border: 1px solid black"&gt;Hello G27&lt;/p&gt;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&lt;div style="border: 1px solid black"&gt;Hello G27&lt;/div&gt;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&lt;/body&gt;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&lt;/html&gt;</a:t>
            </a:r>
            <a:endParaRPr lang="en-US" sz="1800">
              <a:solidFill>
                <a:schemeClr val="dk1"/>
              </a:solidFill>
              <a:latin typeface="Arial" panose="020B0604020202020204"/>
              <a:ea typeface="Arial" panose="020B0604020202020204"/>
              <a:cs typeface="Arial" panose="020B0604020202020204"/>
              <a:sym typeface="Arial" panose="020B0604020202020204"/>
            </a:endParaRPr>
          </a:p>
        </p:txBody>
      </p:sp>
      <p:pic>
        <p:nvPicPr>
          <p:cNvPr id="89" name="Google Shape;89;p6"/>
          <p:cNvPicPr preferRelativeResize="0"/>
          <p:nvPr/>
        </p:nvPicPr>
        <p:blipFill rotWithShape="1">
          <a:blip r:embed="rId1"/>
          <a:srcRect l="50536" t="25594" r="2115" b="52554"/>
          <a:stretch>
            <a:fillRect/>
          </a:stretch>
        </p:blipFill>
        <p:spPr>
          <a:xfrm>
            <a:off x="2429575" y="4387850"/>
            <a:ext cx="5990525" cy="1968500"/>
          </a:xfrm>
          <a:prstGeom prst="rect">
            <a:avLst/>
          </a:prstGeom>
          <a:noFill/>
          <a:ln>
            <a:noFill/>
          </a:ln>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3" name="Shape 93"/>
        <p:cNvGrpSpPr/>
        <p:nvPr/>
      </p:nvGrpSpPr>
      <p:grpSpPr>
        <a:xfrm>
          <a:off x="0" y="0"/>
          <a:ext cx="0" cy="0"/>
          <a:chOff x="0" y="0"/>
          <a:chExt cx="0" cy="0"/>
        </a:xfrm>
      </p:grpSpPr>
      <p:sp>
        <p:nvSpPr>
          <p:cNvPr id="94" name="Google Shape;94;p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Inline Elements</a:t>
            </a:r>
            <a:br>
              <a:rPr lang="en-US"/>
            </a:br>
            <a:endParaRPr lang="en-US"/>
          </a:p>
        </p:txBody>
      </p:sp>
      <p:sp>
        <p:nvSpPr>
          <p:cNvPr id="95" name="Google Shape;95;p7"/>
          <p:cNvSpPr txBox="1"/>
          <p:nvPr>
            <p:ph type="body" idx="1"/>
          </p:nvPr>
        </p:nvSpPr>
        <p:spPr>
          <a:xfrm>
            <a:off x="152400" y="990600"/>
            <a:ext cx="8534400" cy="4906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200"/>
              <a:buChar char="•"/>
            </a:pPr>
            <a:r>
              <a:rPr lang="en-US"/>
              <a:t>An inline element does not start on a new line.</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An inline element only takes up as much width as necessary</a:t>
            </a:r>
            <a:endParaRPr lang="en-US"/>
          </a:p>
        </p:txBody>
      </p:sp>
      <p:sp>
        <p:nvSpPr>
          <p:cNvPr id="96" name="Google Shape;96;p7"/>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
        <p:nvSpPr>
          <p:cNvPr id="97" name="Google Shape;97;p7"/>
          <p:cNvSpPr/>
          <p:nvPr/>
        </p:nvSpPr>
        <p:spPr>
          <a:xfrm>
            <a:off x="495300" y="2701925"/>
            <a:ext cx="4572000" cy="34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&lt;!DOCTYPE html&gt;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&lt;html&gt;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&lt;body&gt;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&lt;p&gt;This is an inline span &lt;span style="border: 1px solid black"&gt;Hello World&lt;/span&gt; element inside a paragraph.&lt;/p&gt;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&lt;/body&gt;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&lt;/html&gt;</a:t>
            </a:r>
            <a:endParaRPr lang="en-US"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98" name="Google Shape;98;p7"/>
          <p:cNvSpPr/>
          <p:nvPr/>
        </p:nvSpPr>
        <p:spPr>
          <a:xfrm>
            <a:off x="4152900" y="4933950"/>
            <a:ext cx="4572000" cy="9239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Output</a:t>
            </a:r>
            <a:endParaRPr lang="en-US" sz="18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en-US" sz="1800">
                <a:solidFill>
                  <a:schemeClr val="dk1"/>
                </a:solidFill>
                <a:latin typeface="Arial" panose="020B0604020202020204"/>
                <a:ea typeface="Arial" panose="020B0604020202020204"/>
                <a:cs typeface="Arial" panose="020B0604020202020204"/>
                <a:sym typeface="Arial" panose="020B0604020202020204"/>
              </a:rPr>
              <a:t>This is an inline span Hello World element inside a paragraph.</a:t>
            </a:r>
            <a:endParaRPr sz="1800">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2" name="Shape 102"/>
        <p:cNvGrpSpPr/>
        <p:nvPr/>
      </p:nvGrpSpPr>
      <p:grpSpPr>
        <a:xfrm>
          <a:off x="0" y="0"/>
          <a:ext cx="0" cy="0"/>
          <a:chOff x="0" y="0"/>
          <a:chExt cx="0" cy="0"/>
        </a:xfrm>
      </p:grpSpPr>
      <p:sp>
        <p:nvSpPr>
          <p:cNvPr id="103" name="Google Shape;103;p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p>
        </p:txBody>
      </p:sp>
      <p:sp>
        <p:nvSpPr>
          <p:cNvPr id="104" name="Google Shape;104;p8"/>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pic>
        <p:nvPicPr>
          <p:cNvPr id="105" name="Google Shape;105;p8"/>
          <p:cNvPicPr preferRelativeResize="0"/>
          <p:nvPr/>
        </p:nvPicPr>
        <p:blipFill rotWithShape="1">
          <a:blip r:embed="rId1"/>
          <a:srcRect t="24603" b="39443"/>
          <a:stretch>
            <a:fillRect/>
          </a:stretch>
        </p:blipFill>
        <p:spPr>
          <a:xfrm>
            <a:off x="0" y="990600"/>
            <a:ext cx="9144000" cy="5443855"/>
          </a:xfrm>
          <a:prstGeom prst="rect">
            <a:avLst/>
          </a:prstGeom>
          <a:noFill/>
          <a:ln>
            <a:noFill/>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0" lvl="0" indent="0" algn="ctr" rtl="0">
              <a:spcBef>
                <a:spcPts val="0"/>
              </a:spcBef>
              <a:spcAft>
                <a:spcPts val="0"/>
              </a:spcAft>
              <a:buNone/>
            </a:pPr>
            <a:r>
              <a:rPr lang="en-US" sz="1800" b="1">
                <a:sym typeface="+mn-ea"/>
              </a:rPr>
              <a:t>HTML Quotation and Citation Elements</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graphicFrame>
        <p:nvGraphicFramePr>
          <p:cNvPr id="133" name="Google Shape;133;p12"/>
          <p:cNvGraphicFramePr/>
          <p:nvPr>
            <p:custDataLst>
              <p:tags r:id="rId1"/>
            </p:custDataLst>
          </p:nvPr>
        </p:nvGraphicFramePr>
        <p:xfrm>
          <a:off x="1771650" y="1333500"/>
          <a:ext cx="5892165" cy="2097405"/>
        </p:xfrm>
        <a:graphic>
          <a:graphicData uri="http://schemas.openxmlformats.org/drawingml/2006/table">
            <a:tbl>
              <a:tblPr>
                <a:noFill/>
                <a:tableStyleId>{9BFA88A0-500D-43FF-AB7B-9B9E46E50E5A}</a:tableStyleId>
              </a:tblPr>
              <a:tblGrid>
                <a:gridCol w="1177290"/>
                <a:gridCol w="4714875"/>
              </a:tblGrid>
              <a:tr h="262890">
                <a:tc>
                  <a:txBody>
                    <a:bodyPr/>
                    <a:p>
                      <a:pPr marL="0" marR="0" lvl="0" indent="0" algn="l" rtl="0">
                        <a:spcBef>
                          <a:spcPts val="0"/>
                        </a:spcBef>
                        <a:spcAft>
                          <a:spcPts val="0"/>
                        </a:spcAft>
                        <a:buNone/>
                      </a:pPr>
                      <a:r>
                        <a:rPr lang="en-US" sz="1200" u="none" strike="noStrike" cap="none">
                          <a:solidFill>
                            <a:schemeClr val="dk1"/>
                          </a:solidFill>
                        </a:rPr>
                        <a:t>Tag</a:t>
                      </a:r>
                      <a:endParaRPr lang="en-US"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p>
                      <a:pPr marL="0" marR="0" lvl="0" indent="0" algn="l" rtl="0">
                        <a:spcBef>
                          <a:spcPts val="0"/>
                        </a:spcBef>
                        <a:spcAft>
                          <a:spcPts val="0"/>
                        </a:spcAft>
                        <a:buNone/>
                      </a:pPr>
                      <a:r>
                        <a:rPr lang="en-US" sz="1200" u="none" strike="noStrike" cap="none">
                          <a:solidFill>
                            <a:schemeClr val="dk1"/>
                          </a:solidFill>
                        </a:rPr>
                        <a:t>Description</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06070">
                <a:tc>
                  <a:txBody>
                    <a:bodyPr/>
                    <a:p>
                      <a:pPr marL="0" marR="0" lvl="0" indent="0" algn="l" rtl="0">
                        <a:spcBef>
                          <a:spcPts val="0"/>
                        </a:spcBef>
                        <a:spcAft>
                          <a:spcPts val="0"/>
                        </a:spcAft>
                        <a:buNone/>
                      </a:pPr>
                      <a:r>
                        <a:rPr lang="en-US" sz="1200" u="sng" strike="noStrike" cap="none">
                          <a:solidFill>
                            <a:schemeClr val="dk1"/>
                          </a:solidFill>
                          <a:hlinkClick r:id="rId2"/>
                        </a:rPr>
                        <a:t>&lt;abbr&gt;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p>
                      <a:pPr marL="0" marR="0" lvl="0" indent="0" algn="l" rtl="0">
                        <a:spcBef>
                          <a:spcPts val="0"/>
                        </a:spcBef>
                        <a:spcAft>
                          <a:spcPts val="0"/>
                        </a:spcAft>
                        <a:buNone/>
                      </a:pPr>
                      <a:r>
                        <a:rPr lang="en-US" sz="1200" u="none" strike="noStrike" cap="none">
                          <a:solidFill>
                            <a:schemeClr val="dk1"/>
                          </a:solidFill>
                        </a:rPr>
                        <a:t>Defines an abbreviation or acronym</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05435">
                <a:tc>
                  <a:txBody>
                    <a:bodyPr/>
                    <a:p>
                      <a:pPr marL="0" marR="0" lvl="0" indent="0" algn="l" rtl="0">
                        <a:spcBef>
                          <a:spcPts val="0"/>
                        </a:spcBef>
                        <a:spcAft>
                          <a:spcPts val="0"/>
                        </a:spcAft>
                        <a:buNone/>
                      </a:pPr>
                      <a:r>
                        <a:rPr lang="en-US" sz="1200" u="sng" strike="noStrike" cap="none">
                          <a:solidFill>
                            <a:schemeClr val="dk1"/>
                          </a:solidFill>
                          <a:hlinkClick r:id="rId3"/>
                        </a:rPr>
                        <a:t>&lt;address&gt;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p>
                      <a:pPr marL="0" marR="0" lvl="0" indent="0" algn="l" rtl="0">
                        <a:spcBef>
                          <a:spcPts val="0"/>
                        </a:spcBef>
                        <a:spcAft>
                          <a:spcPts val="0"/>
                        </a:spcAft>
                        <a:buNone/>
                      </a:pPr>
                      <a:r>
                        <a:rPr lang="en-US" sz="1200" u="none" strike="noStrike" cap="none">
                          <a:solidFill>
                            <a:schemeClr val="dk1"/>
                          </a:solidFill>
                        </a:rPr>
                        <a:t>Defines contact information for the author/owner of a document</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06070">
                <a:tc>
                  <a:txBody>
                    <a:bodyPr/>
                    <a:p>
                      <a:pPr marL="0" marR="0" lvl="0" indent="0" algn="l" rtl="0">
                        <a:spcBef>
                          <a:spcPts val="0"/>
                        </a:spcBef>
                        <a:spcAft>
                          <a:spcPts val="0"/>
                        </a:spcAft>
                        <a:buNone/>
                      </a:pPr>
                      <a:r>
                        <a:rPr lang="en-US" sz="1200" u="sng" strike="noStrike" cap="none">
                          <a:solidFill>
                            <a:schemeClr val="dk1"/>
                          </a:solidFill>
                          <a:hlinkClick r:id="rId4"/>
                        </a:rPr>
                        <a:t>&lt;bdo&gt;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p>
                      <a:pPr marL="0" marR="0" lvl="0" indent="0" algn="l" rtl="0">
                        <a:spcBef>
                          <a:spcPts val="0"/>
                        </a:spcBef>
                        <a:spcAft>
                          <a:spcPts val="0"/>
                        </a:spcAft>
                        <a:buNone/>
                      </a:pPr>
                      <a:r>
                        <a:rPr lang="en-US" sz="1200" u="none" strike="noStrike" cap="none">
                          <a:solidFill>
                            <a:schemeClr val="dk1"/>
                          </a:solidFill>
                        </a:rPr>
                        <a:t>Defines the text direction</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05435">
                <a:tc>
                  <a:txBody>
                    <a:bodyPr/>
                    <a:p>
                      <a:pPr marL="0" marR="0" lvl="0" indent="0" algn="l" rtl="0">
                        <a:spcBef>
                          <a:spcPts val="0"/>
                        </a:spcBef>
                        <a:spcAft>
                          <a:spcPts val="0"/>
                        </a:spcAft>
                        <a:buNone/>
                      </a:pPr>
                      <a:r>
                        <a:rPr lang="en-US" sz="1200" u="sng" strike="noStrike" cap="none">
                          <a:solidFill>
                            <a:schemeClr val="dk1"/>
                          </a:solidFill>
                          <a:hlinkClick r:id="rId5"/>
                        </a:rPr>
                        <a:t>&lt;blockquote&gt;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p>
                      <a:pPr marL="0" marR="0" lvl="0" indent="0" algn="l" rtl="0">
                        <a:spcBef>
                          <a:spcPts val="0"/>
                        </a:spcBef>
                        <a:spcAft>
                          <a:spcPts val="0"/>
                        </a:spcAft>
                        <a:buNone/>
                      </a:pPr>
                      <a:r>
                        <a:rPr lang="en-US" sz="1200" u="none" strike="noStrike" cap="none">
                          <a:solidFill>
                            <a:schemeClr val="dk1"/>
                          </a:solidFill>
                        </a:rPr>
                        <a:t>Defines a section that is quoted from another source</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06070">
                <a:tc>
                  <a:txBody>
                    <a:bodyPr/>
                    <a:p>
                      <a:pPr marL="0" marR="0" lvl="0" indent="0" algn="l" rtl="0">
                        <a:spcBef>
                          <a:spcPts val="0"/>
                        </a:spcBef>
                        <a:spcAft>
                          <a:spcPts val="0"/>
                        </a:spcAft>
                        <a:buNone/>
                      </a:pPr>
                      <a:r>
                        <a:rPr lang="en-US" sz="1200" u="sng" strike="noStrike" cap="none">
                          <a:solidFill>
                            <a:schemeClr val="dk1"/>
                          </a:solidFill>
                          <a:hlinkClick r:id="rId6"/>
                        </a:rPr>
                        <a:t>&lt;cite&gt;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p>
                      <a:pPr marL="0" marR="0" lvl="0" indent="0" algn="l" rtl="0">
                        <a:spcBef>
                          <a:spcPts val="0"/>
                        </a:spcBef>
                        <a:spcAft>
                          <a:spcPts val="0"/>
                        </a:spcAft>
                        <a:buNone/>
                      </a:pPr>
                      <a:r>
                        <a:rPr lang="en-US" sz="1200" u="none" strike="noStrike" cap="none">
                          <a:solidFill>
                            <a:schemeClr val="dk1"/>
                          </a:solidFill>
                        </a:rPr>
                        <a:t>Defines the title of a work</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05435">
                <a:tc>
                  <a:txBody>
                    <a:bodyPr/>
                    <a:p>
                      <a:pPr marL="0" marR="0" lvl="0" indent="0" algn="l" rtl="0">
                        <a:spcBef>
                          <a:spcPts val="0"/>
                        </a:spcBef>
                        <a:spcAft>
                          <a:spcPts val="0"/>
                        </a:spcAft>
                        <a:buNone/>
                      </a:pPr>
                      <a:r>
                        <a:rPr lang="en-US" sz="1200" u="sng" strike="noStrike" cap="none">
                          <a:solidFill>
                            <a:schemeClr val="dk1"/>
                          </a:solidFill>
                          <a:hlinkClick r:id="rId7"/>
                        </a:rPr>
                        <a:t>&lt;q&gt;</a:t>
                      </a:r>
                      <a:endParaRPr sz="1200" u="none" strike="noStrike" cap="none">
                        <a:solidFill>
                          <a:schemeClr val="dk1"/>
                        </a:solidFill>
                      </a:endParaRPr>
                    </a:p>
                  </a:txBody>
                  <a:tcPr marL="79781"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p>
                      <a:pPr marL="0" marR="0" lvl="0" indent="0" algn="l" rtl="0">
                        <a:spcBef>
                          <a:spcPts val="0"/>
                        </a:spcBef>
                        <a:spcAft>
                          <a:spcPts val="0"/>
                        </a:spcAft>
                        <a:buNone/>
                      </a:pPr>
                      <a:r>
                        <a:rPr lang="en-US" sz="1200" u="none" strike="noStrike" cap="none">
                          <a:solidFill>
                            <a:schemeClr val="dk1"/>
                          </a:solidFill>
                        </a:rPr>
                        <a:t>Defines a short inline quotation</a:t>
                      </a:r>
                      <a:endParaRPr lang="en-US" sz="1200" u="none" strike="noStrike" cap="none">
                        <a:solidFill>
                          <a:schemeClr val="dk1"/>
                        </a:solidFill>
                      </a:endParaRPr>
                    </a:p>
                  </a:txBody>
                  <a:tcPr marL="39900" marR="39900" marT="39900" marB="399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r>
            </a:tbl>
          </a:graphicData>
        </a:graphic>
      </p:graphicFrame>
      <p:sp>
        <p:nvSpPr>
          <p:cNvPr id="2" name="Text Box 1"/>
          <p:cNvSpPr txBox="1"/>
          <p:nvPr/>
        </p:nvSpPr>
        <p:spPr>
          <a:xfrm>
            <a:off x="457200" y="3543300"/>
            <a:ext cx="8370094" cy="3004820"/>
          </a:xfrm>
          <a:prstGeom prst="rect">
            <a:avLst/>
          </a:prstGeom>
          <a:noFill/>
        </p:spPr>
        <p:txBody>
          <a:bodyPr wrap="square" rtlCol="0" anchor="t">
            <a:spAutoFit/>
          </a:bodyPr>
          <a:p>
            <a:pPr marL="285750" lvl="0" indent="-285750" algn="l" rtl="0">
              <a:spcBef>
                <a:spcPts val="440"/>
              </a:spcBef>
              <a:spcAft>
                <a:spcPts val="0"/>
              </a:spcAft>
              <a:buClr>
                <a:schemeClr val="dk1"/>
              </a:buClr>
              <a:buSzPts val="2200"/>
              <a:buFont typeface="Arial" panose="020B0604020202020204" pitchFamily="34" charset="0"/>
              <a:buChar char="•"/>
            </a:pPr>
            <a:r>
              <a:rPr lang="en-US" sz="1600">
                <a:sym typeface="+mn-ea"/>
              </a:rPr>
              <a:t>&lt;p&gt;The &lt;abbr title="World Health Organization"&gt;WHO&lt;/abbr&gt; was founded in 1948.&lt;/p&gt;</a:t>
            </a:r>
            <a:endParaRPr lang="en-US" sz="1600">
              <a:solidFill>
                <a:schemeClr val="dk1"/>
              </a:solidFill>
              <a:latin typeface="Arial" panose="020B0604020202020204"/>
              <a:ea typeface="Arial" panose="020B0604020202020204"/>
              <a:cs typeface="Arial" panose="020B0604020202020204"/>
              <a:sym typeface="Arial" panose="020B0604020202020204"/>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600">
                <a:sym typeface="+mn-ea"/>
              </a:rPr>
              <a:t>&lt;address&gt;Example.com&lt;br&gt;  Box 564, Disneyland&lt;br&gt; USA &lt;/address&gt;</a:t>
            </a:r>
            <a:endParaRPr lang="en-US" altLang="en-US" sz="1600">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600">
                <a:sym typeface="+mn-ea"/>
              </a:rPr>
              <a:t>&lt;bdo dir="rtl"&gt; This text will go right-to-left. &lt;/bdo&gt;</a:t>
            </a:r>
            <a:endParaRPr lang="en-US" altLang="en-US" sz="1600">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600">
                <a:sym typeface="+mn-ea"/>
              </a:rPr>
              <a:t>&lt;blockquote cite="http://www.worldwildlife.org/who/index.html"&gt;</a:t>
            </a:r>
            <a:endParaRPr lang="en-US" altLang="en-US" sz="1600">
              <a:sym typeface="+mn-ea"/>
            </a:endParaRPr>
          </a:p>
          <a:p>
            <a:pPr marL="0" lvl="0" indent="0" algn="l" rtl="0">
              <a:spcBef>
                <a:spcPts val="440"/>
              </a:spcBef>
              <a:spcAft>
                <a:spcPts val="0"/>
              </a:spcAft>
              <a:buClr>
                <a:schemeClr val="dk1"/>
              </a:buClr>
              <a:buSzPts val="2200"/>
              <a:buNone/>
            </a:pPr>
            <a:r>
              <a:rPr lang="en-US" altLang="en-US" sz="1600">
                <a:sym typeface="+mn-ea"/>
              </a:rPr>
              <a:t>For 50 years, WWF has been protecting the future of nature. </a:t>
            </a:r>
            <a:endParaRPr lang="en-US" altLang="en-US" sz="1600">
              <a:sym typeface="+mn-ea"/>
            </a:endParaRPr>
          </a:p>
          <a:p>
            <a:pPr marL="0" lvl="0" indent="0" algn="l" rtl="0">
              <a:spcBef>
                <a:spcPts val="440"/>
              </a:spcBef>
              <a:spcAft>
                <a:spcPts val="0"/>
              </a:spcAft>
              <a:buClr>
                <a:schemeClr val="dk1"/>
              </a:buClr>
              <a:buSzPts val="2200"/>
              <a:buNone/>
            </a:pPr>
            <a:r>
              <a:rPr lang="en-US" altLang="en-US" sz="1600">
                <a:sym typeface="+mn-ea"/>
              </a:rPr>
              <a:t>&lt;/blockquote&gt;</a:t>
            </a:r>
            <a:endParaRPr lang="en-US" altLang="en-US" sz="1600">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600">
                <a:sym typeface="+mn-ea"/>
              </a:rPr>
              <a:t>&lt;p&gt;&lt;cite&gt;The Scream&lt;/cite&gt; by Edward Munch. Painted in 1893.&lt;/p&gt;</a:t>
            </a:r>
            <a:endParaRPr lang="en-US" altLang="en-US" sz="1600">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600">
                <a:sym typeface="+mn-ea"/>
              </a:rPr>
              <a:t>&lt;q&gt;Build a future where people live in harmony with nature.&lt;/q&gt;</a:t>
            </a:r>
            <a:endParaRPr lang="en-US" altLang="en-US" sz="1600">
              <a:sym typeface="+mn-ea"/>
            </a:endParaRPr>
          </a:p>
          <a:p>
            <a:pPr marL="0" lvl="0" indent="0" algn="l" rtl="0">
              <a:spcBef>
                <a:spcPts val="440"/>
              </a:spcBef>
              <a:spcAft>
                <a:spcPts val="0"/>
              </a:spcAft>
              <a:buClr>
                <a:schemeClr val="dk1"/>
              </a:buClr>
              <a:buSzPts val="2200"/>
              <a:buNone/>
            </a:pPr>
            <a:endParaRPr lang="en-US" altLang="en-US" sz="1600">
              <a:sym typeface="+mn-ea"/>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lang="en-IN" b="1"/>
          </a:p>
        </p:txBody>
      </p:sp>
      <p:sp>
        <p:nvSpPr>
          <p:cNvPr id="164" name="Google Shape;164;p18"/>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1600" b="1"/>
              <a:t>&lt;article&gt;:</a:t>
            </a:r>
            <a:r>
              <a:rPr lang="en-IN" sz="1600"/>
              <a:t> The </a:t>
            </a:r>
            <a:r>
              <a:rPr lang="en-IN" sz="1600" u="sng">
                <a:solidFill>
                  <a:schemeClr val="hlink"/>
                </a:solidFill>
                <a:hlinkClick r:id="rId1"/>
              </a:rPr>
              <a:t>&lt;article&gt;</a:t>
            </a:r>
            <a:r>
              <a:rPr lang="en-IN" sz="1600"/>
              <a:t> tag represents independent, self-contained content like articles or posts.</a:t>
            </a:r>
            <a:endParaRPr lang="en-IN" sz="1600"/>
          </a:p>
          <a:p>
            <a:pPr marL="457200" lvl="0" indent="-368300" algn="l" rtl="0">
              <a:lnSpc>
                <a:spcPct val="100000"/>
              </a:lnSpc>
              <a:spcBef>
                <a:spcPts val="440"/>
              </a:spcBef>
              <a:spcAft>
                <a:spcPts val="0"/>
              </a:spcAft>
              <a:buSzPts val="2200"/>
              <a:buChar char="•"/>
            </a:pPr>
            <a:r>
              <a:rPr lang="en-IN" sz="1600" b="1"/>
              <a:t>&lt;aside&gt;:</a:t>
            </a:r>
            <a:r>
              <a:rPr lang="en-IN" sz="1600"/>
              <a:t> The </a:t>
            </a:r>
            <a:r>
              <a:rPr lang="en-IN" sz="1600" u="sng">
                <a:solidFill>
                  <a:schemeClr val="hlink"/>
                </a:solidFill>
                <a:hlinkClick r:id="rId2"/>
              </a:rPr>
              <a:t>&lt;aside&gt; </a:t>
            </a:r>
            <a:r>
              <a:rPr lang="en-IN" sz="1600"/>
              <a:t>tag holds secondary or related information supporting the main content.</a:t>
            </a:r>
            <a:endParaRPr lang="en-IN" sz="1600"/>
          </a:p>
          <a:p>
            <a:pPr marL="457200" lvl="0" indent="-368300" algn="l" rtl="0">
              <a:lnSpc>
                <a:spcPct val="100000"/>
              </a:lnSpc>
              <a:spcBef>
                <a:spcPts val="440"/>
              </a:spcBef>
              <a:spcAft>
                <a:spcPts val="0"/>
              </a:spcAft>
              <a:buSzPts val="2200"/>
              <a:buChar char="•"/>
            </a:pPr>
            <a:r>
              <a:rPr lang="en-IN" sz="1600" b="1"/>
              <a:t>&lt;figcaption&gt;:</a:t>
            </a:r>
            <a:r>
              <a:rPr lang="en-IN" sz="1600"/>
              <a:t> The </a:t>
            </a:r>
            <a:r>
              <a:rPr lang="en-IN" sz="1600" u="sng">
                <a:solidFill>
                  <a:schemeClr val="hlink"/>
                </a:solidFill>
                <a:hlinkClick r:id="rId3"/>
              </a:rPr>
              <a:t>&lt;figcaption&gt;</a:t>
            </a:r>
            <a:r>
              <a:rPr lang="en-IN" sz="1600"/>
              <a:t> tag provides a caption or description for a &lt;figure&gt; element.</a:t>
            </a:r>
            <a:endParaRPr lang="en-IN" sz="1600"/>
          </a:p>
          <a:p>
            <a:pPr marL="457200" lvl="0" indent="-368300" algn="l" rtl="0">
              <a:lnSpc>
                <a:spcPct val="100000"/>
              </a:lnSpc>
              <a:spcBef>
                <a:spcPts val="440"/>
              </a:spcBef>
              <a:spcAft>
                <a:spcPts val="0"/>
              </a:spcAft>
              <a:buSzPts val="2200"/>
              <a:buChar char="•"/>
            </a:pPr>
            <a:r>
              <a:rPr lang="en-IN" sz="1600" b="1"/>
              <a:t>&lt;figure&gt;:</a:t>
            </a:r>
            <a:r>
              <a:rPr lang="en-IN" sz="1600"/>
              <a:t> The </a:t>
            </a:r>
            <a:r>
              <a:rPr lang="en-IN" sz="1600" u="sng">
                <a:solidFill>
                  <a:schemeClr val="hlink"/>
                </a:solidFill>
                <a:hlinkClick r:id="rId4"/>
              </a:rPr>
              <a:t>&lt;figure&gt;</a:t>
            </a:r>
            <a:r>
              <a:rPr lang="en-IN" sz="1600"/>
              <a:t> tag groups self-contained media such as images, diagrams, or code.</a:t>
            </a:r>
            <a:endParaRPr lang="en-IN" sz="1600"/>
          </a:p>
          <a:p>
            <a:pPr marL="457200" lvl="0" indent="-368300" algn="l" rtl="0">
              <a:lnSpc>
                <a:spcPct val="100000"/>
              </a:lnSpc>
              <a:spcBef>
                <a:spcPts val="440"/>
              </a:spcBef>
              <a:spcAft>
                <a:spcPts val="0"/>
              </a:spcAft>
              <a:buSzPts val="2200"/>
              <a:buChar char="•"/>
            </a:pPr>
            <a:r>
              <a:rPr lang="en-IN" sz="1600" b="1"/>
              <a:t>&lt;header&gt;:</a:t>
            </a:r>
            <a:r>
              <a:rPr lang="en-IN" sz="1600"/>
              <a:t> The </a:t>
            </a:r>
            <a:r>
              <a:rPr lang="en-IN" sz="1600" u="sng">
                <a:solidFill>
                  <a:schemeClr val="hlink"/>
                </a:solidFill>
                <a:hlinkClick r:id="rId5"/>
              </a:rPr>
              <a:t>&lt;header&gt;</a:t>
            </a:r>
            <a:r>
              <a:rPr lang="en-IN" sz="1600"/>
              <a:t> tag contains introductory content like headings or navigation links.</a:t>
            </a:r>
            <a:endParaRPr lang="en-IN" sz="1600"/>
          </a:p>
          <a:p>
            <a:pPr marL="457200" lvl="0" indent="-368300" algn="l" rtl="0">
              <a:lnSpc>
                <a:spcPct val="100000"/>
              </a:lnSpc>
              <a:spcBef>
                <a:spcPts val="440"/>
              </a:spcBef>
              <a:spcAft>
                <a:spcPts val="0"/>
              </a:spcAft>
              <a:buSzPts val="2200"/>
              <a:buChar char="•"/>
            </a:pPr>
            <a:r>
              <a:rPr lang="en-IN" sz="1600" b="1"/>
              <a:t>&lt;footer&gt;:</a:t>
            </a:r>
            <a:r>
              <a:rPr lang="en-IN" sz="1600"/>
              <a:t> The </a:t>
            </a:r>
            <a:r>
              <a:rPr lang="en-IN" sz="1600" u="sng">
                <a:solidFill>
                  <a:schemeClr val="hlink"/>
                </a:solidFill>
                <a:hlinkClick r:id="rId6"/>
              </a:rPr>
              <a:t>&lt;footer&gt;</a:t>
            </a:r>
            <a:r>
              <a:rPr lang="en-IN" sz="1600"/>
              <a:t> tag includes closing content such as author info or copyright notes.</a:t>
            </a:r>
            <a:endParaRPr lang="en-IN" sz="1600"/>
          </a:p>
          <a:p>
            <a:pPr marL="457200" lvl="0" indent="-368300" algn="l" rtl="0">
              <a:lnSpc>
                <a:spcPct val="100000"/>
              </a:lnSpc>
              <a:spcBef>
                <a:spcPts val="440"/>
              </a:spcBef>
              <a:spcAft>
                <a:spcPts val="0"/>
              </a:spcAft>
              <a:buSzPts val="2200"/>
              <a:buChar char="•"/>
            </a:pPr>
            <a:r>
              <a:rPr lang="en-IN" sz="1600" b="1"/>
              <a:t>&lt;main&gt;:</a:t>
            </a:r>
            <a:r>
              <a:rPr lang="en-IN" sz="1600"/>
              <a:t> The </a:t>
            </a:r>
            <a:r>
              <a:rPr lang="en-IN" sz="1600" u="sng">
                <a:solidFill>
                  <a:schemeClr val="hlink"/>
                </a:solidFill>
                <a:hlinkClick r:id="rId7"/>
              </a:rPr>
              <a:t>&lt;main&gt;</a:t>
            </a:r>
            <a:r>
              <a:rPr lang="en-IN" sz="1600"/>
              <a:t> tag defines the central, most important content of the webpage.</a:t>
            </a:r>
            <a:endParaRPr lang="en-IN" sz="1600"/>
          </a:p>
          <a:p>
            <a:pPr marL="457200" lvl="0" indent="-368300" algn="l" rtl="0">
              <a:lnSpc>
                <a:spcPct val="100000"/>
              </a:lnSpc>
              <a:spcBef>
                <a:spcPts val="440"/>
              </a:spcBef>
              <a:spcAft>
                <a:spcPts val="0"/>
              </a:spcAft>
              <a:buSzPts val="2200"/>
              <a:buChar char="•"/>
            </a:pPr>
            <a:r>
              <a:rPr lang="en-IN" sz="1600" b="1"/>
              <a:t>&lt;mark&gt;:</a:t>
            </a:r>
            <a:r>
              <a:rPr lang="en-IN" sz="1600"/>
              <a:t> The </a:t>
            </a:r>
            <a:r>
              <a:rPr lang="en-IN" sz="1600" u="sng">
                <a:solidFill>
                  <a:schemeClr val="hlink"/>
                </a:solidFill>
                <a:hlinkClick r:id="rId8"/>
              </a:rPr>
              <a:t>&lt;mark&gt;</a:t>
            </a:r>
            <a:r>
              <a:rPr lang="en-IN" sz="1600"/>
              <a:t> tag highlights or emphasizes specific text.</a:t>
            </a:r>
            <a:endParaRPr lang="en-IN" sz="1600"/>
          </a:p>
          <a:p>
            <a:pPr marL="457200" lvl="0" indent="-368300" algn="l" rtl="0">
              <a:lnSpc>
                <a:spcPct val="100000"/>
              </a:lnSpc>
              <a:spcBef>
                <a:spcPts val="440"/>
              </a:spcBef>
              <a:spcAft>
                <a:spcPts val="0"/>
              </a:spcAft>
              <a:buSzPts val="2200"/>
              <a:buChar char="•"/>
            </a:pPr>
            <a:r>
              <a:rPr lang="en-IN" sz="1600" b="1"/>
              <a:t>&lt;nav&gt;:</a:t>
            </a:r>
            <a:r>
              <a:rPr lang="en-IN" sz="1600"/>
              <a:t> The </a:t>
            </a:r>
            <a:r>
              <a:rPr lang="en-IN" sz="1600" u="sng">
                <a:solidFill>
                  <a:schemeClr val="hlink"/>
                </a:solidFill>
                <a:hlinkClick r:id="rId9"/>
              </a:rPr>
              <a:t>&lt;nav&gt;</a:t>
            </a:r>
            <a:r>
              <a:rPr lang="en-IN" sz="1600"/>
              <a:t> tag groups navigation links for moving around the site.</a:t>
            </a:r>
            <a:endParaRPr lang="en-IN" sz="1600"/>
          </a:p>
          <a:p>
            <a:pPr marL="457200" lvl="0" indent="-368300" algn="l" rtl="0">
              <a:lnSpc>
                <a:spcPct val="100000"/>
              </a:lnSpc>
              <a:spcBef>
                <a:spcPts val="440"/>
              </a:spcBef>
              <a:spcAft>
                <a:spcPts val="0"/>
              </a:spcAft>
              <a:buSzPts val="2200"/>
              <a:buChar char="•"/>
            </a:pPr>
            <a:r>
              <a:rPr lang="en-IN" sz="1600" b="1"/>
              <a:t>&lt;section&gt;:</a:t>
            </a:r>
            <a:r>
              <a:rPr lang="en-IN" sz="1600"/>
              <a:t> The </a:t>
            </a:r>
            <a:r>
              <a:rPr lang="en-IN" sz="1600" u="sng">
                <a:solidFill>
                  <a:schemeClr val="hlink"/>
                </a:solidFill>
                <a:hlinkClick r:id="rId10"/>
              </a:rPr>
              <a:t>&lt;section&gt;</a:t>
            </a:r>
            <a:r>
              <a:rPr lang="en-IN" sz="1600"/>
              <a:t> tag organizes related content into thematic blocks.</a:t>
            </a:r>
            <a:endParaRPr lang="en-IN" sz="1600"/>
          </a:p>
          <a:p>
            <a:pPr marL="88900" lvl="0" indent="0" algn="l" rtl="0">
              <a:lnSpc>
                <a:spcPct val="100000"/>
              </a:lnSpc>
              <a:spcBef>
                <a:spcPts val="440"/>
              </a:spcBef>
              <a:spcAft>
                <a:spcPts val="0"/>
              </a:spcAft>
              <a:buSzPts val="2200"/>
              <a:buNone/>
            </a:pP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lang="en-IN" b="1"/>
          </a:p>
        </p:txBody>
      </p:sp>
      <p:sp>
        <p:nvSpPr>
          <p:cNvPr id="170" name="Google Shape;170;p19"/>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1600" b="1"/>
              <a:t>&lt;details&gt;:</a:t>
            </a:r>
            <a:r>
              <a:rPr lang="en-IN" sz="1600"/>
              <a:t> The </a:t>
            </a:r>
            <a:r>
              <a:rPr lang="en-IN" sz="1600" u="sng">
                <a:solidFill>
                  <a:schemeClr val="hlink"/>
                </a:solidFill>
                <a:hlinkClick r:id="rId1"/>
              </a:rPr>
              <a:t>&lt;details&gt;</a:t>
            </a:r>
            <a:r>
              <a:rPr lang="en-IN" sz="1600"/>
              <a:t> tag creates expandable or collapsible content sections.</a:t>
            </a:r>
            <a:endParaRPr lang="en-IN" sz="1600"/>
          </a:p>
          <a:p>
            <a:pPr marL="457200" lvl="0" indent="-368300" algn="l" rtl="0">
              <a:lnSpc>
                <a:spcPct val="100000"/>
              </a:lnSpc>
              <a:spcBef>
                <a:spcPts val="440"/>
              </a:spcBef>
              <a:spcAft>
                <a:spcPts val="0"/>
              </a:spcAft>
              <a:buSzPts val="2200"/>
              <a:buChar char="•"/>
            </a:pPr>
            <a:r>
              <a:rPr lang="en-IN" sz="1600" b="1"/>
              <a:t>&lt;summary&gt;:</a:t>
            </a:r>
            <a:r>
              <a:rPr lang="en-IN" sz="1600"/>
              <a:t> The </a:t>
            </a:r>
            <a:r>
              <a:rPr lang="en-IN" sz="1600" u="sng">
                <a:solidFill>
                  <a:schemeClr val="hlink"/>
                </a:solidFill>
                <a:hlinkClick r:id="rId2"/>
              </a:rPr>
              <a:t>&lt;summary&gt;</a:t>
            </a:r>
            <a:r>
              <a:rPr lang="en-IN" sz="1600"/>
              <a:t> tag provides the clickable heading for a &lt;details&gt; element.</a:t>
            </a:r>
            <a:endParaRPr lang="en-IN" sz="1600"/>
          </a:p>
          <a:p>
            <a:pPr marL="457200" lvl="0" indent="-368300" algn="l" rtl="0">
              <a:lnSpc>
                <a:spcPct val="100000"/>
              </a:lnSpc>
              <a:spcBef>
                <a:spcPts val="440"/>
              </a:spcBef>
              <a:spcAft>
                <a:spcPts val="0"/>
              </a:spcAft>
              <a:buSzPts val="2200"/>
              <a:buChar char="•"/>
            </a:pPr>
            <a:r>
              <a:rPr lang="en-IN" sz="1600" b="1"/>
              <a:t>&lt;time&gt;:</a:t>
            </a:r>
            <a:r>
              <a:rPr lang="en-IN" sz="1600"/>
              <a:t> The </a:t>
            </a:r>
            <a:r>
              <a:rPr lang="en-IN" sz="1600" u="sng">
                <a:solidFill>
                  <a:schemeClr val="hlink"/>
                </a:solidFill>
                <a:hlinkClick r:id="rId3"/>
              </a:rPr>
              <a:t>&lt;time&gt;</a:t>
            </a:r>
            <a:r>
              <a:rPr lang="en-IN" sz="1600"/>
              <a:t> tag represents dates or times in a readable and machine-usable format.</a:t>
            </a:r>
            <a:endParaRPr lang="en-IN" sz="1600"/>
          </a:p>
          <a:p>
            <a:pPr marL="457200" lvl="0" indent="-368300" algn="l" rtl="0">
              <a:lnSpc>
                <a:spcPct val="100000"/>
              </a:lnSpc>
              <a:spcBef>
                <a:spcPts val="440"/>
              </a:spcBef>
              <a:spcAft>
                <a:spcPts val="0"/>
              </a:spcAft>
              <a:buSzPts val="2200"/>
              <a:buChar char="•"/>
            </a:pPr>
            <a:r>
              <a:rPr lang="en-IN" sz="1600" b="1"/>
              <a:t>&lt;bdi&gt;:</a:t>
            </a:r>
            <a:r>
              <a:rPr lang="en-IN" sz="1600"/>
              <a:t> The </a:t>
            </a:r>
            <a:r>
              <a:rPr lang="en-IN" sz="1600" u="sng">
                <a:solidFill>
                  <a:schemeClr val="hlink"/>
                </a:solidFill>
                <a:hlinkClick r:id="rId4"/>
              </a:rPr>
              <a:t>&lt;bdi&gt;</a:t>
            </a:r>
            <a:r>
              <a:rPr lang="en-IN" sz="1600"/>
              <a:t> tag isolates text with unknown or mixed text direction.</a:t>
            </a:r>
            <a:endParaRPr lang="en-IN" sz="1600"/>
          </a:p>
          <a:p>
            <a:pPr marL="457200" lvl="0" indent="-368300" algn="l" rtl="0">
              <a:lnSpc>
                <a:spcPct val="100000"/>
              </a:lnSpc>
              <a:spcBef>
                <a:spcPts val="440"/>
              </a:spcBef>
              <a:spcAft>
                <a:spcPts val="0"/>
              </a:spcAft>
              <a:buSzPts val="2200"/>
              <a:buChar char="•"/>
            </a:pPr>
            <a:r>
              <a:rPr lang="en-IN" sz="1600" b="1"/>
              <a:t>&lt;wbr&gt;:</a:t>
            </a:r>
            <a:r>
              <a:rPr lang="en-IN" sz="1600"/>
              <a:t> The </a:t>
            </a:r>
            <a:r>
              <a:rPr lang="en-IN" sz="1600" u="sng">
                <a:solidFill>
                  <a:schemeClr val="hlink"/>
                </a:solidFill>
                <a:hlinkClick r:id="rId5"/>
              </a:rPr>
              <a:t>&lt;wbr&gt;</a:t>
            </a:r>
            <a:r>
              <a:rPr lang="en-IN" sz="1600"/>
              <a:t> tag adds an optional line-break position in long words.</a:t>
            </a:r>
            <a:endParaRPr lang="en-IN" sz="1600"/>
          </a:p>
          <a:p>
            <a:pPr marL="457200" lvl="0" indent="-368300" algn="l" rtl="0">
              <a:lnSpc>
                <a:spcPct val="100000"/>
              </a:lnSpc>
              <a:spcBef>
                <a:spcPts val="440"/>
              </a:spcBef>
              <a:spcAft>
                <a:spcPts val="0"/>
              </a:spcAft>
              <a:buSzPts val="2200"/>
              <a:buChar char="•"/>
            </a:pPr>
            <a:r>
              <a:rPr lang="en-IN" sz="1600" b="1"/>
              <a:t>&lt;datalist&gt;:</a:t>
            </a:r>
            <a:r>
              <a:rPr lang="en-IN" sz="1600"/>
              <a:t> The </a:t>
            </a:r>
            <a:r>
              <a:rPr lang="en-IN" sz="1600" u="sng">
                <a:solidFill>
                  <a:schemeClr val="hlink"/>
                </a:solidFill>
                <a:hlinkClick r:id="rId6"/>
              </a:rPr>
              <a:t>&lt;datalist&gt;</a:t>
            </a:r>
            <a:r>
              <a:rPr lang="en-IN" sz="1600"/>
              <a:t> tag provides autocomplete suggestions for an &lt;input&gt; element</a:t>
            </a:r>
            <a:r>
              <a:rPr lang="en-IN" sz="1600" b="1"/>
              <a:t>.</a:t>
            </a:r>
            <a:endParaRPr sz="1600"/>
          </a:p>
          <a:p>
            <a:pPr marL="457200" lvl="0" indent="-368300" algn="l" rtl="0">
              <a:lnSpc>
                <a:spcPct val="100000"/>
              </a:lnSpc>
              <a:spcBef>
                <a:spcPts val="440"/>
              </a:spcBef>
              <a:spcAft>
                <a:spcPts val="0"/>
              </a:spcAft>
              <a:buSzPts val="2200"/>
              <a:buChar char="•"/>
            </a:pPr>
            <a:r>
              <a:rPr lang="en-IN" sz="1600" b="1"/>
              <a:t>&lt;keygen&gt;:</a:t>
            </a:r>
            <a:r>
              <a:rPr lang="en-IN" sz="1600"/>
              <a:t> The </a:t>
            </a:r>
            <a:r>
              <a:rPr lang="en-IN" sz="1600" u="sng">
                <a:solidFill>
                  <a:schemeClr val="hlink"/>
                </a:solidFill>
                <a:hlinkClick r:id="rId7"/>
              </a:rPr>
              <a:t>&lt;keygen&gt;</a:t>
            </a:r>
            <a:r>
              <a:rPr lang="en-IN" sz="1600"/>
              <a:t> tag generates key pairs for secure authentication (deprecated).</a:t>
            </a:r>
            <a:endParaRPr lang="en-IN" sz="1600"/>
          </a:p>
          <a:p>
            <a:pPr marL="457200" lvl="0" indent="-368300" algn="l" rtl="0">
              <a:lnSpc>
                <a:spcPct val="100000"/>
              </a:lnSpc>
              <a:spcBef>
                <a:spcPts val="440"/>
              </a:spcBef>
              <a:spcAft>
                <a:spcPts val="0"/>
              </a:spcAft>
              <a:buSzPts val="2200"/>
              <a:buChar char="•"/>
            </a:pPr>
            <a:r>
              <a:rPr lang="en-IN" sz="1600" b="1"/>
              <a:t>&lt;output&gt;:</a:t>
            </a:r>
            <a:r>
              <a:rPr lang="en-IN" sz="1600"/>
              <a:t> The </a:t>
            </a:r>
            <a:r>
              <a:rPr lang="en-IN" sz="1600" u="sng">
                <a:solidFill>
                  <a:schemeClr val="hlink"/>
                </a:solidFill>
                <a:hlinkClick r:id="rId8"/>
              </a:rPr>
              <a:t>&lt;output&gt;</a:t>
            </a:r>
            <a:r>
              <a:rPr lang="en-IN" sz="1600"/>
              <a:t> tag displays results of calculations or script actions.</a:t>
            </a:r>
            <a:endParaRPr lang="en-IN" sz="1600"/>
          </a:p>
          <a:p>
            <a:pPr marL="457200" lvl="0" indent="-368300" algn="l" rtl="0">
              <a:lnSpc>
                <a:spcPct val="100000"/>
              </a:lnSpc>
              <a:spcBef>
                <a:spcPts val="440"/>
              </a:spcBef>
              <a:spcAft>
                <a:spcPts val="0"/>
              </a:spcAft>
              <a:buSzPts val="2200"/>
              <a:buChar char="•"/>
            </a:pPr>
            <a:r>
              <a:rPr lang="en-IN" sz="1600" b="1"/>
              <a:t>&lt;progress&gt;:</a:t>
            </a:r>
            <a:r>
              <a:rPr lang="en-IN" sz="1600"/>
              <a:t> The </a:t>
            </a:r>
            <a:r>
              <a:rPr lang="en-IN" sz="1600" u="sng">
                <a:solidFill>
                  <a:schemeClr val="hlink"/>
                </a:solidFill>
                <a:hlinkClick r:id="rId9"/>
              </a:rPr>
              <a:t>&lt;progress&gt;</a:t>
            </a:r>
            <a:r>
              <a:rPr lang="en-IN" sz="1600"/>
              <a:t> tag visually represents the progress of a task.</a:t>
            </a:r>
            <a:endParaRPr lang="en-IN" sz="1600"/>
          </a:p>
          <a:p>
            <a:pPr marL="457200" lvl="0" indent="-368300" algn="l" rtl="0">
              <a:lnSpc>
                <a:spcPct val="100000"/>
              </a:lnSpc>
              <a:spcBef>
                <a:spcPts val="440"/>
              </a:spcBef>
              <a:spcAft>
                <a:spcPts val="0"/>
              </a:spcAft>
              <a:buSzPts val="2200"/>
              <a:buChar char="•"/>
            </a:pPr>
            <a:r>
              <a:rPr lang="en-IN" sz="1600" b="1"/>
              <a:t>&lt;svg&gt;:</a:t>
            </a:r>
            <a:r>
              <a:rPr lang="en-IN" sz="1600"/>
              <a:t> The </a:t>
            </a:r>
            <a:r>
              <a:rPr lang="en-IN" sz="1600" u="sng">
                <a:solidFill>
                  <a:schemeClr val="hlink"/>
                </a:solidFill>
                <a:hlinkClick r:id="rId10"/>
              </a:rPr>
              <a:t>&lt;svg&gt;</a:t>
            </a:r>
            <a:r>
              <a:rPr lang="en-IN" sz="1600"/>
              <a:t> tag embeds scalable vector graphics into a webpage.</a:t>
            </a:r>
            <a:endParaRPr lang="en-IN" sz="1600"/>
          </a:p>
          <a:p>
            <a:pPr marL="457200" lvl="0" indent="-368300" algn="l" rtl="0">
              <a:lnSpc>
                <a:spcPct val="100000"/>
              </a:lnSpc>
              <a:spcBef>
                <a:spcPts val="440"/>
              </a:spcBef>
              <a:spcAft>
                <a:spcPts val="0"/>
              </a:spcAft>
              <a:buSzPts val="2200"/>
              <a:buChar char="•"/>
            </a:pPr>
            <a:r>
              <a:rPr lang="en-IN" sz="1600" b="1"/>
              <a:t>&lt;canvas&gt;:</a:t>
            </a:r>
            <a:r>
              <a:rPr lang="en-IN" sz="1600"/>
              <a:t> The </a:t>
            </a:r>
            <a:r>
              <a:rPr lang="en-IN" sz="1600" u="sng">
                <a:solidFill>
                  <a:schemeClr val="hlink"/>
                </a:solidFill>
                <a:hlinkClick r:id="rId11"/>
              </a:rPr>
              <a:t>&lt;canvas&gt;</a:t>
            </a:r>
            <a:r>
              <a:rPr lang="en-IN" sz="1600"/>
              <a:t> tag draws dynamic graphics using JavaScript.</a:t>
            </a:r>
            <a:endParaRPr lang="en-IN" sz="1600"/>
          </a:p>
          <a:p>
            <a:pPr marL="457200" lvl="0" indent="-228600" algn="l" rtl="0">
              <a:lnSpc>
                <a:spcPct val="100000"/>
              </a:lnSpc>
              <a:spcBef>
                <a:spcPts val="440"/>
              </a:spcBef>
              <a:spcAft>
                <a:spcPts val="0"/>
              </a:spcAft>
              <a:buClr>
                <a:schemeClr val="dk1"/>
              </a:buClr>
              <a:buSzPts val="2200"/>
              <a:buNone/>
            </a:pPr>
            <a:endParaRPr sz="16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lang="en-IN" b="1"/>
          </a:p>
        </p:txBody>
      </p:sp>
      <p:sp>
        <p:nvSpPr>
          <p:cNvPr id="176" name="Google Shape;176;p20"/>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b="1"/>
              <a:t>&lt;audio&gt;:</a:t>
            </a:r>
            <a:r>
              <a:rPr lang="en-IN"/>
              <a:t> The </a:t>
            </a:r>
            <a:r>
              <a:rPr lang="en-IN" u="sng">
                <a:solidFill>
                  <a:schemeClr val="hlink"/>
                </a:solidFill>
                <a:hlinkClick r:id="rId1"/>
              </a:rPr>
              <a:t>&lt;audio&gt;</a:t>
            </a:r>
            <a:r>
              <a:rPr lang="en-IN"/>
              <a:t> tag embeds audio content like music or sound effects.</a:t>
            </a:r>
            <a:endParaRPr lang="en-IN"/>
          </a:p>
          <a:p>
            <a:pPr marL="457200" lvl="0" indent="-368300" algn="l" rtl="0">
              <a:lnSpc>
                <a:spcPct val="100000"/>
              </a:lnSpc>
              <a:spcBef>
                <a:spcPts val="440"/>
              </a:spcBef>
              <a:spcAft>
                <a:spcPts val="0"/>
              </a:spcAft>
              <a:buSzPts val="2200"/>
              <a:buChar char="•"/>
            </a:pPr>
            <a:r>
              <a:rPr lang="en-IN" b="1"/>
              <a:t>&lt;embed&gt;:</a:t>
            </a:r>
            <a:r>
              <a:rPr lang="en-IN"/>
              <a:t> The </a:t>
            </a:r>
            <a:r>
              <a:rPr lang="en-IN" u="sng">
                <a:solidFill>
                  <a:schemeClr val="hlink"/>
                </a:solidFill>
                <a:hlinkClick r:id="rId2"/>
              </a:rPr>
              <a:t>&lt;embed&gt;</a:t>
            </a:r>
            <a:r>
              <a:rPr lang="en-IN"/>
              <a:t> tag inserts external resources such as media players or apps.</a:t>
            </a:r>
            <a:endParaRPr lang="en-IN"/>
          </a:p>
          <a:p>
            <a:pPr marL="457200" lvl="0" indent="-368300" algn="l" rtl="0">
              <a:lnSpc>
                <a:spcPct val="100000"/>
              </a:lnSpc>
              <a:spcBef>
                <a:spcPts val="440"/>
              </a:spcBef>
              <a:spcAft>
                <a:spcPts val="0"/>
              </a:spcAft>
              <a:buSzPts val="2200"/>
              <a:buChar char="•"/>
            </a:pPr>
            <a:r>
              <a:rPr lang="en-IN" b="1"/>
              <a:t>&lt;source&gt;:</a:t>
            </a:r>
            <a:r>
              <a:rPr lang="en-IN"/>
              <a:t> The </a:t>
            </a:r>
            <a:r>
              <a:rPr lang="en-IN" u="sng">
                <a:solidFill>
                  <a:schemeClr val="hlink"/>
                </a:solidFill>
                <a:hlinkClick r:id="rId3"/>
              </a:rPr>
              <a:t>&lt;source&gt;</a:t>
            </a:r>
            <a:r>
              <a:rPr lang="en-IN"/>
              <a:t> tag defines media sources for &lt;audio&gt; and &lt;video&gt; elements.</a:t>
            </a:r>
            <a:endParaRPr lang="en-IN"/>
          </a:p>
          <a:p>
            <a:pPr marL="457200" lvl="0" indent="-368300" algn="l" rtl="0">
              <a:lnSpc>
                <a:spcPct val="100000"/>
              </a:lnSpc>
              <a:spcBef>
                <a:spcPts val="440"/>
              </a:spcBef>
              <a:spcAft>
                <a:spcPts val="0"/>
              </a:spcAft>
              <a:buSzPts val="2200"/>
              <a:buChar char="•"/>
            </a:pPr>
            <a:r>
              <a:rPr lang="en-IN" b="1"/>
              <a:t>&lt;track&gt;:</a:t>
            </a:r>
            <a:r>
              <a:rPr lang="en-IN"/>
              <a:t>The </a:t>
            </a:r>
            <a:r>
              <a:rPr lang="en-IN" u="sng">
                <a:solidFill>
                  <a:schemeClr val="hlink"/>
                </a:solidFill>
                <a:hlinkClick r:id="rId4"/>
              </a:rPr>
              <a:t>&lt;track&gt;</a:t>
            </a:r>
            <a:r>
              <a:rPr lang="en-IN"/>
              <a:t> tag provides captions or subtitles for videos.</a:t>
            </a:r>
            <a:endParaRPr lang="en-IN"/>
          </a:p>
          <a:p>
            <a:pPr marL="457200" lvl="0" indent="-368300" algn="l" rtl="0">
              <a:lnSpc>
                <a:spcPct val="100000"/>
              </a:lnSpc>
              <a:spcBef>
                <a:spcPts val="440"/>
              </a:spcBef>
              <a:spcAft>
                <a:spcPts val="0"/>
              </a:spcAft>
              <a:buSzPts val="2200"/>
              <a:buChar char="•"/>
            </a:pPr>
            <a:r>
              <a:rPr lang="en-IN" b="1"/>
              <a:t>&lt;video&gt;:</a:t>
            </a:r>
            <a:r>
              <a:rPr lang="en-IN"/>
              <a:t> The </a:t>
            </a:r>
            <a:r>
              <a:rPr lang="en-IN" u="sng">
                <a:solidFill>
                  <a:schemeClr val="hlink"/>
                </a:solidFill>
                <a:hlinkClick r:id="rId5"/>
              </a:rPr>
              <a:t>&lt;video&gt;</a:t>
            </a:r>
            <a:r>
              <a:rPr lang="en-IN"/>
              <a:t> tag embeds video content directly into a webpage.</a:t>
            </a:r>
            <a:endParaRPr lang="en-IN"/>
          </a:p>
          <a:p>
            <a:pPr marL="457200" lvl="0" indent="-228600" algn="l" rtl="0">
              <a:lnSpc>
                <a:spcPct val="100000"/>
              </a:lnSpc>
              <a:spcBef>
                <a:spcPts val="440"/>
              </a:spcBef>
              <a:spcAft>
                <a:spcPts val="0"/>
              </a:spcAft>
              <a:buClr>
                <a:schemeClr val="dk1"/>
              </a:buClr>
              <a:buSzPts val="2200"/>
              <a:buNone/>
            </a:p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HTML5 Advantages</a:t>
            </a:r>
            <a:endParaRPr lang="en-IN" b="1"/>
          </a:p>
        </p:txBody>
      </p:sp>
      <p:sp>
        <p:nvSpPr>
          <p:cNvPr id="182" name="Google Shape;182;p21"/>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HTML5 offers several benefits that enhance modern web development like:</a:t>
            </a:r>
            <a:endParaRPr lang="en-IN"/>
          </a:p>
          <a:p>
            <a:pPr marL="457200" lvl="0" indent="-368300" algn="l" rtl="0">
              <a:lnSpc>
                <a:spcPct val="100000"/>
              </a:lnSpc>
              <a:spcBef>
                <a:spcPts val="440"/>
              </a:spcBef>
              <a:spcAft>
                <a:spcPts val="0"/>
              </a:spcAft>
              <a:buSzPts val="2200"/>
              <a:buChar char="•"/>
            </a:pPr>
            <a:r>
              <a:rPr lang="en-IN"/>
              <a:t>Works on all major browsers and devices (cross-platform).</a:t>
            </a:r>
            <a:endParaRPr lang="en-IN"/>
          </a:p>
          <a:p>
            <a:pPr marL="457200" lvl="0" indent="-368300" algn="l" rtl="0">
              <a:lnSpc>
                <a:spcPct val="100000"/>
              </a:lnSpc>
              <a:spcBef>
                <a:spcPts val="440"/>
              </a:spcBef>
              <a:spcAft>
                <a:spcPts val="0"/>
              </a:spcAft>
              <a:buSzPts val="2200"/>
              <a:buChar char="•"/>
            </a:pPr>
            <a:r>
              <a:rPr lang="en-IN"/>
              <a:t>Lets websites access user location (geolocation).</a:t>
            </a:r>
            <a:endParaRPr lang="en-IN"/>
          </a:p>
          <a:p>
            <a:pPr marL="457200" lvl="0" indent="-368300" algn="l" rtl="0">
              <a:lnSpc>
                <a:spcPct val="100000"/>
              </a:lnSpc>
              <a:spcBef>
                <a:spcPts val="440"/>
              </a:spcBef>
              <a:spcAft>
                <a:spcPts val="0"/>
              </a:spcAft>
              <a:buSzPts val="2200"/>
              <a:buChar char="•"/>
            </a:pPr>
            <a:r>
              <a:rPr lang="en-IN"/>
              <a:t>Supports offline use through Web Storage or AppCache.</a:t>
            </a:r>
            <a:endParaRPr lang="en-IN"/>
          </a:p>
          <a:p>
            <a:pPr marL="457200" lvl="0" indent="-368300" algn="l" rtl="0">
              <a:lnSpc>
                <a:spcPct val="100000"/>
              </a:lnSpc>
              <a:spcBef>
                <a:spcPts val="440"/>
              </a:spcBef>
              <a:spcAft>
                <a:spcPts val="0"/>
              </a:spcAft>
              <a:buSzPts val="2200"/>
              <a:buChar char="•"/>
            </a:pPr>
            <a:r>
              <a:rPr lang="en-IN"/>
              <a:t>Uses semantic tags for cleaner, simpler code.</a:t>
            </a:r>
            <a:endParaRPr lang="en-IN"/>
          </a:p>
          <a:p>
            <a:pPr marL="457200" lvl="0" indent="-368300" algn="l" rtl="0">
              <a:lnSpc>
                <a:spcPct val="100000"/>
              </a:lnSpc>
              <a:spcBef>
                <a:spcPts val="440"/>
              </a:spcBef>
              <a:spcAft>
                <a:spcPts val="0"/>
              </a:spcAft>
              <a:buSzPts val="2200"/>
              <a:buChar char="•"/>
            </a:pPr>
            <a:r>
              <a:rPr lang="en-IN"/>
              <a:t>Optimized for smooth performance on mobile devices.</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86" name="Shape 186"/>
        <p:cNvGrpSpPr/>
        <p:nvPr/>
      </p:nvGrpSpPr>
      <p:grpSpPr>
        <a:xfrm>
          <a:off x="0" y="0"/>
          <a:ext cx="0" cy="0"/>
          <a:chOff x="0" y="0"/>
          <a:chExt cx="0" cy="0"/>
        </a:xfrm>
      </p:grpSpPr>
      <p:sp>
        <p:nvSpPr>
          <p:cNvPr id="187" name="Google Shape;187;p2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HTML5 Disadvantages</a:t>
            </a:r>
            <a:endParaRPr lang="en-IN" b="1"/>
          </a:p>
        </p:txBody>
      </p:sp>
      <p:sp>
        <p:nvSpPr>
          <p:cNvPr id="188" name="Google Shape;188;p22"/>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Despite its strengths, HTML5 comes with some drawbacks:</a:t>
            </a:r>
            <a:endParaRPr lang="en-IN"/>
          </a:p>
          <a:p>
            <a:pPr marL="457200" lvl="0" indent="-368300" algn="l" rtl="0">
              <a:lnSpc>
                <a:spcPct val="100000"/>
              </a:lnSpc>
              <a:spcBef>
                <a:spcPts val="440"/>
              </a:spcBef>
              <a:spcAft>
                <a:spcPts val="0"/>
              </a:spcAft>
              <a:buSzPts val="2200"/>
              <a:buChar char="•"/>
            </a:pPr>
            <a:r>
              <a:rPr lang="en-IN"/>
              <a:t>Older browsers may not support all HTML5 features (browser inconsistencies).</a:t>
            </a:r>
            <a:endParaRPr lang="en-IN"/>
          </a:p>
          <a:p>
            <a:pPr marL="457200" lvl="0" indent="-368300" algn="l" rtl="0">
              <a:lnSpc>
                <a:spcPct val="100000"/>
              </a:lnSpc>
              <a:spcBef>
                <a:spcPts val="440"/>
              </a:spcBef>
              <a:spcAft>
                <a:spcPts val="0"/>
              </a:spcAft>
              <a:buSzPts val="2200"/>
              <a:buChar char="•"/>
            </a:pPr>
            <a:r>
              <a:rPr lang="en-IN"/>
              <a:t>Some older mobile devices struggle with HTML5 (mobile compatibility issues).</a:t>
            </a:r>
            <a:endParaRPr lang="en-IN"/>
          </a:p>
          <a:p>
            <a:pPr marL="457200" lvl="0" indent="-368300" algn="l" rtl="0">
              <a:lnSpc>
                <a:spcPct val="100000"/>
              </a:lnSpc>
              <a:spcBef>
                <a:spcPts val="440"/>
              </a:spcBef>
              <a:spcAft>
                <a:spcPts val="0"/>
              </a:spcAft>
              <a:buSzPts val="2200"/>
              <a:buChar char="•"/>
            </a:pPr>
            <a:r>
              <a:rPr lang="en-IN"/>
              <a:t>Web Storage and similar features can pose security risks if misused.</a:t>
            </a:r>
            <a:endParaRPr lang="en-IN"/>
          </a:p>
          <a:p>
            <a:pPr marL="457200" lvl="0" indent="-368300" algn="l" rtl="0">
              <a:lnSpc>
                <a:spcPct val="100000"/>
              </a:lnSpc>
              <a:spcBef>
                <a:spcPts val="440"/>
              </a:spcBef>
              <a:spcAft>
                <a:spcPts val="0"/>
              </a:spcAft>
              <a:buSzPts val="2200"/>
              <a:buChar char="•"/>
            </a:pPr>
            <a:r>
              <a:rPr lang="en-IN"/>
              <a:t>Advanced APIs introduce complexity for beginners.</a:t>
            </a:r>
            <a:endParaRPr lang="en-IN"/>
          </a:p>
          <a:p>
            <a:pPr marL="457200" lvl="0" indent="-368300" algn="l" rtl="0">
              <a:lnSpc>
                <a:spcPct val="100000"/>
              </a:lnSpc>
              <a:spcBef>
                <a:spcPts val="440"/>
              </a:spcBef>
              <a:spcAft>
                <a:spcPts val="0"/>
              </a:spcAft>
              <a:buSzPts val="2200"/>
              <a:buChar char="•"/>
            </a:pPr>
            <a:r>
              <a:rPr lang="en-IN"/>
              <a:t>IE 8 and below show poor support for HTML5.</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92" name="Shape 192"/>
        <p:cNvGrpSpPr/>
        <p:nvPr/>
      </p:nvGrpSpPr>
      <p:grpSpPr>
        <a:xfrm>
          <a:off x="0" y="0"/>
          <a:ext cx="0" cy="0"/>
          <a:chOff x="0" y="0"/>
          <a:chExt cx="0" cy="0"/>
        </a:xfrm>
      </p:grpSpPr>
      <p:sp>
        <p:nvSpPr>
          <p:cNvPr id="193" name="Google Shape;193;p2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What are Semantic Elements?</a:t>
            </a:r>
            <a:endParaRPr lang="en-IN" b="1"/>
          </a:p>
        </p:txBody>
      </p:sp>
      <p:sp>
        <p:nvSpPr>
          <p:cNvPr id="194" name="Google Shape;194;p23"/>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A semantic element clearly describes its meaning to both the browser and the developer.</a:t>
            </a:r>
            <a:endParaRPr lang="en-IN"/>
          </a:p>
          <a:p>
            <a:pPr marL="457200" lvl="0" indent="-368300" algn="l" rtl="0">
              <a:lnSpc>
                <a:spcPct val="100000"/>
              </a:lnSpc>
              <a:spcBef>
                <a:spcPts val="440"/>
              </a:spcBef>
              <a:spcAft>
                <a:spcPts val="0"/>
              </a:spcAft>
              <a:buClr>
                <a:schemeClr val="dk1"/>
              </a:buClr>
              <a:buSzPts val="2200"/>
              <a:buChar char="•"/>
            </a:pPr>
            <a:r>
              <a:rPr lang="en-IN"/>
              <a:t>Examples of </a:t>
            </a:r>
            <a:r>
              <a:rPr lang="en-IN" b="1"/>
              <a:t>non-semantic</a:t>
            </a:r>
            <a:r>
              <a:rPr lang="en-IN"/>
              <a:t> elements: &lt;div&gt; and &lt;span&gt; - Tells nothing about its content.</a:t>
            </a:r>
            <a:endParaRPr lang="en-IN"/>
          </a:p>
          <a:p>
            <a:pPr marL="457200" lvl="0" indent="-368300" algn="l" rtl="0">
              <a:lnSpc>
                <a:spcPct val="100000"/>
              </a:lnSpc>
              <a:spcBef>
                <a:spcPts val="440"/>
              </a:spcBef>
              <a:spcAft>
                <a:spcPts val="0"/>
              </a:spcAft>
              <a:buClr>
                <a:schemeClr val="dk1"/>
              </a:buClr>
              <a:buSzPts val="2200"/>
              <a:buChar char="•"/>
            </a:pPr>
            <a:r>
              <a:rPr lang="en-IN"/>
              <a:t>Examples of </a:t>
            </a:r>
            <a:r>
              <a:rPr lang="en-IN" b="1"/>
              <a:t>semantic</a:t>
            </a:r>
            <a:r>
              <a:rPr lang="en-IN"/>
              <a:t> elements: &lt;img&gt;, &lt;table&gt;, and &lt;article&gt; - Clearly defines its content.</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Semantic Elements in HTML</a:t>
            </a:r>
            <a:endParaRPr lang="en-IN" b="1"/>
          </a:p>
        </p:txBody>
      </p:sp>
      <p:sp>
        <p:nvSpPr>
          <p:cNvPr id="200" name="Google Shape;200;p24"/>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&lt;article&gt;</a:t>
            </a:r>
            <a:endParaRPr lang="en-IN"/>
          </a:p>
          <a:p>
            <a:pPr marL="457200" lvl="0" indent="-368300" algn="l" rtl="0">
              <a:lnSpc>
                <a:spcPct val="100000"/>
              </a:lnSpc>
              <a:spcBef>
                <a:spcPts val="440"/>
              </a:spcBef>
              <a:spcAft>
                <a:spcPts val="0"/>
              </a:spcAft>
              <a:buSzPts val="2200"/>
              <a:buChar char="•"/>
            </a:pPr>
            <a:r>
              <a:rPr lang="en-IN"/>
              <a:t>&lt;aside&gt;</a:t>
            </a:r>
            <a:endParaRPr lang="en-IN"/>
          </a:p>
          <a:p>
            <a:pPr marL="457200" lvl="0" indent="-368300" algn="l" rtl="0">
              <a:lnSpc>
                <a:spcPct val="100000"/>
              </a:lnSpc>
              <a:spcBef>
                <a:spcPts val="440"/>
              </a:spcBef>
              <a:spcAft>
                <a:spcPts val="0"/>
              </a:spcAft>
              <a:buSzPts val="2200"/>
              <a:buChar char="•"/>
            </a:pPr>
            <a:r>
              <a:rPr lang="en-IN"/>
              <a:t>&lt;details&gt;</a:t>
            </a:r>
            <a:endParaRPr lang="en-IN"/>
          </a:p>
          <a:p>
            <a:pPr marL="457200" lvl="0" indent="-368300" algn="l" rtl="0">
              <a:lnSpc>
                <a:spcPct val="100000"/>
              </a:lnSpc>
              <a:spcBef>
                <a:spcPts val="440"/>
              </a:spcBef>
              <a:spcAft>
                <a:spcPts val="0"/>
              </a:spcAft>
              <a:buSzPts val="2200"/>
              <a:buChar char="•"/>
            </a:pPr>
            <a:r>
              <a:rPr lang="en-IN"/>
              <a:t>&lt;figcaption&gt;</a:t>
            </a:r>
            <a:endParaRPr lang="en-IN"/>
          </a:p>
          <a:p>
            <a:pPr marL="457200" lvl="0" indent="-368300" algn="l" rtl="0">
              <a:lnSpc>
                <a:spcPct val="100000"/>
              </a:lnSpc>
              <a:spcBef>
                <a:spcPts val="440"/>
              </a:spcBef>
              <a:spcAft>
                <a:spcPts val="0"/>
              </a:spcAft>
              <a:buSzPts val="2200"/>
              <a:buChar char="•"/>
            </a:pPr>
            <a:r>
              <a:rPr lang="en-IN"/>
              <a:t>&lt;figure&gt;</a:t>
            </a:r>
            <a:endParaRPr lang="en-IN"/>
          </a:p>
          <a:p>
            <a:pPr marL="457200" lvl="0" indent="-368300" algn="l" rtl="0">
              <a:lnSpc>
                <a:spcPct val="100000"/>
              </a:lnSpc>
              <a:spcBef>
                <a:spcPts val="440"/>
              </a:spcBef>
              <a:spcAft>
                <a:spcPts val="0"/>
              </a:spcAft>
              <a:buSzPts val="2200"/>
              <a:buChar char="•"/>
            </a:pPr>
            <a:r>
              <a:rPr lang="en-IN"/>
              <a:t>&lt;footer&gt;</a:t>
            </a:r>
            <a:endParaRPr lang="en-IN"/>
          </a:p>
          <a:p>
            <a:pPr marL="457200" lvl="0" indent="-368300" algn="l" rtl="0">
              <a:lnSpc>
                <a:spcPct val="100000"/>
              </a:lnSpc>
              <a:spcBef>
                <a:spcPts val="440"/>
              </a:spcBef>
              <a:spcAft>
                <a:spcPts val="0"/>
              </a:spcAft>
              <a:buSzPts val="2200"/>
              <a:buChar char="•"/>
            </a:pPr>
            <a:r>
              <a:rPr lang="en-IN"/>
              <a:t>&lt;header&gt;</a:t>
            </a:r>
            <a:endParaRPr lang="en-IN"/>
          </a:p>
          <a:p>
            <a:pPr marL="457200" lvl="0" indent="-368300" algn="l" rtl="0">
              <a:lnSpc>
                <a:spcPct val="100000"/>
              </a:lnSpc>
              <a:spcBef>
                <a:spcPts val="440"/>
              </a:spcBef>
              <a:spcAft>
                <a:spcPts val="0"/>
              </a:spcAft>
              <a:buSzPts val="2200"/>
              <a:buChar char="•"/>
            </a:pPr>
            <a:r>
              <a:rPr lang="en-IN"/>
              <a:t>&lt;main&gt;</a:t>
            </a:r>
            <a:endParaRPr lang="en-IN"/>
          </a:p>
          <a:p>
            <a:pPr marL="457200" lvl="0" indent="-368300" algn="l" rtl="0">
              <a:lnSpc>
                <a:spcPct val="100000"/>
              </a:lnSpc>
              <a:spcBef>
                <a:spcPts val="440"/>
              </a:spcBef>
              <a:spcAft>
                <a:spcPts val="0"/>
              </a:spcAft>
              <a:buSzPts val="2200"/>
              <a:buChar char="•"/>
            </a:pPr>
            <a:r>
              <a:rPr lang="en-IN"/>
              <a:t>&lt;mark&gt;</a:t>
            </a:r>
            <a:endParaRPr lang="en-IN"/>
          </a:p>
          <a:p>
            <a:pPr marL="457200" lvl="0" indent="-368300" algn="l" rtl="0">
              <a:lnSpc>
                <a:spcPct val="100000"/>
              </a:lnSpc>
              <a:spcBef>
                <a:spcPts val="440"/>
              </a:spcBef>
              <a:spcAft>
                <a:spcPts val="0"/>
              </a:spcAft>
              <a:buSzPts val="2200"/>
              <a:buChar char="•"/>
            </a:pPr>
            <a:r>
              <a:rPr lang="en-IN"/>
              <a:t>&lt;nav&gt;</a:t>
            </a:r>
            <a:endParaRPr lang="en-IN"/>
          </a:p>
          <a:p>
            <a:pPr marL="457200" lvl="0" indent="-368300" algn="l" rtl="0">
              <a:lnSpc>
                <a:spcPct val="100000"/>
              </a:lnSpc>
              <a:spcBef>
                <a:spcPts val="440"/>
              </a:spcBef>
              <a:spcAft>
                <a:spcPts val="0"/>
              </a:spcAft>
              <a:buSzPts val="2200"/>
              <a:buChar char="•"/>
            </a:pPr>
            <a:r>
              <a:rPr lang="en-IN"/>
              <a:t>&lt;section&gt;</a:t>
            </a:r>
            <a:endParaRPr lang="en-IN"/>
          </a:p>
          <a:p>
            <a:pPr marL="457200" lvl="0" indent="-368300" algn="l" rtl="0">
              <a:lnSpc>
                <a:spcPct val="100000"/>
              </a:lnSpc>
              <a:spcBef>
                <a:spcPts val="440"/>
              </a:spcBef>
              <a:spcAft>
                <a:spcPts val="0"/>
              </a:spcAft>
              <a:buSzPts val="2200"/>
              <a:buChar char="•"/>
            </a:pPr>
            <a:r>
              <a:rPr lang="en-IN"/>
              <a:t>&lt;summary&gt;</a:t>
            </a:r>
            <a:endParaRPr lang="en-IN"/>
          </a:p>
          <a:p>
            <a:pPr marL="457200" lvl="0" indent="-368300" algn="l" rtl="0">
              <a:lnSpc>
                <a:spcPct val="100000"/>
              </a:lnSpc>
              <a:spcBef>
                <a:spcPts val="440"/>
              </a:spcBef>
              <a:spcAft>
                <a:spcPts val="0"/>
              </a:spcAft>
              <a:buSzPts val="2200"/>
              <a:buChar char="•"/>
            </a:pPr>
            <a:r>
              <a:rPr lang="en-IN"/>
              <a:t>&lt;time&gt;</a:t>
            </a:r>
            <a:endParaRPr lang="en-IN"/>
          </a:p>
          <a:p>
            <a:pPr marL="88900" lvl="0" indent="0" algn="l" rtl="0">
              <a:lnSpc>
                <a:spcPct val="100000"/>
              </a:lnSpc>
              <a:spcBef>
                <a:spcPts val="440"/>
              </a:spcBef>
              <a:spcAft>
                <a:spcPts val="0"/>
              </a:spcAft>
              <a:buSzPts val="2200"/>
              <a:buNone/>
            </a:pPr>
          </a:p>
        </p:txBody>
      </p:sp>
      <p:pic>
        <p:nvPicPr>
          <p:cNvPr id="201" name="Google Shape;201;p24"/>
          <p:cNvPicPr preferRelativeResize="0"/>
          <p:nvPr/>
        </p:nvPicPr>
        <p:blipFill rotWithShape="1">
          <a:blip r:embed="rId1"/>
          <a:srcRect/>
          <a:stretch>
            <a:fillRect/>
          </a:stretch>
        </p:blipFill>
        <p:spPr>
          <a:xfrm>
            <a:off x="4385716" y="2064902"/>
            <a:ext cx="2415749" cy="272819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05" name="Shape 205"/>
        <p:cNvGrpSpPr/>
        <p:nvPr/>
      </p:nvGrpSpPr>
      <p:grpSpPr>
        <a:xfrm>
          <a:off x="0" y="0"/>
          <a:ext cx="0" cy="0"/>
          <a:chOff x="0" y="0"/>
          <a:chExt cx="0" cy="0"/>
        </a:xfrm>
      </p:grpSpPr>
      <p:sp>
        <p:nvSpPr>
          <p:cNvPr id="206" name="Google Shape;206;p2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&lt;section&gt; Element</a:t>
            </a:r>
            <a:endParaRPr lang="en-IN" b="1"/>
          </a:p>
        </p:txBody>
      </p:sp>
      <p:sp>
        <p:nvSpPr>
          <p:cNvPr id="207" name="Google Shape;207;p25"/>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&lt;section&gt; element defines a section in a document.</a:t>
            </a:r>
            <a:endParaRPr lang="en-IN"/>
          </a:p>
          <a:p>
            <a:pPr marL="457200" lvl="0" indent="-368300" algn="l" rtl="0">
              <a:lnSpc>
                <a:spcPct val="100000"/>
              </a:lnSpc>
              <a:spcBef>
                <a:spcPts val="440"/>
              </a:spcBef>
              <a:spcAft>
                <a:spcPts val="0"/>
              </a:spcAft>
              <a:buClr>
                <a:schemeClr val="dk1"/>
              </a:buClr>
              <a:buSzPts val="2200"/>
              <a:buChar char="•"/>
            </a:pPr>
            <a:r>
              <a:rPr lang="en-IN"/>
              <a:t>Examples of where a &lt;section&gt; element can be used:</a:t>
            </a:r>
            <a:endParaRPr lang="en-IN"/>
          </a:p>
          <a:p>
            <a:pPr marL="457200" lvl="0" indent="-368300" algn="l" rtl="0">
              <a:lnSpc>
                <a:spcPct val="100000"/>
              </a:lnSpc>
              <a:spcBef>
                <a:spcPts val="440"/>
              </a:spcBef>
              <a:spcAft>
                <a:spcPts val="0"/>
              </a:spcAft>
              <a:buSzPts val="2200"/>
              <a:buChar char="•"/>
            </a:pPr>
            <a:r>
              <a:rPr lang="en-IN"/>
              <a:t>Chapters</a:t>
            </a:r>
            <a:endParaRPr lang="en-IN"/>
          </a:p>
          <a:p>
            <a:pPr marL="457200" lvl="0" indent="-368300" algn="l" rtl="0">
              <a:lnSpc>
                <a:spcPct val="100000"/>
              </a:lnSpc>
              <a:spcBef>
                <a:spcPts val="440"/>
              </a:spcBef>
              <a:spcAft>
                <a:spcPts val="0"/>
              </a:spcAft>
              <a:buSzPts val="2200"/>
              <a:buChar char="•"/>
            </a:pPr>
            <a:r>
              <a:rPr lang="en-IN"/>
              <a:t>Introduction</a:t>
            </a:r>
            <a:endParaRPr lang="en-IN"/>
          </a:p>
          <a:p>
            <a:pPr marL="457200" lvl="0" indent="-368300" algn="l" rtl="0">
              <a:lnSpc>
                <a:spcPct val="100000"/>
              </a:lnSpc>
              <a:spcBef>
                <a:spcPts val="440"/>
              </a:spcBef>
              <a:spcAft>
                <a:spcPts val="0"/>
              </a:spcAft>
              <a:buSzPts val="2200"/>
              <a:buChar char="•"/>
            </a:pPr>
            <a:r>
              <a:rPr lang="en-IN"/>
              <a:t>News items</a:t>
            </a:r>
            <a:endParaRPr lang="en-IN"/>
          </a:p>
          <a:p>
            <a:pPr marL="457200" lvl="0" indent="-368300" algn="l" rtl="0">
              <a:lnSpc>
                <a:spcPct val="100000"/>
              </a:lnSpc>
              <a:spcBef>
                <a:spcPts val="440"/>
              </a:spcBef>
              <a:spcAft>
                <a:spcPts val="0"/>
              </a:spcAft>
              <a:buSzPts val="2200"/>
              <a:buChar char="•"/>
            </a:pPr>
            <a:r>
              <a:rPr lang="en-IN"/>
              <a:t>Contact information</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11" name="Shape 211"/>
        <p:cNvGrpSpPr/>
        <p:nvPr/>
      </p:nvGrpSpPr>
      <p:grpSpPr>
        <a:xfrm>
          <a:off x="0" y="0"/>
          <a:ext cx="0" cy="0"/>
          <a:chOff x="0" y="0"/>
          <a:chExt cx="0" cy="0"/>
        </a:xfrm>
      </p:grpSpPr>
      <p:sp>
        <p:nvSpPr>
          <p:cNvPr id="212" name="Google Shape;212;p2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b="1"/>
          </a:p>
        </p:txBody>
      </p:sp>
      <p:sp>
        <p:nvSpPr>
          <p:cNvPr id="213" name="Google Shape;213;p26"/>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Two sections in a document:</a:t>
            </a:r>
            <a:endParaRPr lang="en-IN"/>
          </a:p>
          <a:p>
            <a:pPr marL="88900" lvl="0" indent="0" algn="l" rtl="0">
              <a:lnSpc>
                <a:spcPct val="100000"/>
              </a:lnSpc>
              <a:spcBef>
                <a:spcPts val="440"/>
              </a:spcBef>
              <a:spcAft>
                <a:spcPts val="0"/>
              </a:spcAft>
              <a:buSzPts val="2200"/>
              <a:buNone/>
            </a:pPr>
            <a:r>
              <a:rPr lang="en-IN" b="1"/>
              <a:t>CODE:</a:t>
            </a:r>
            <a:endParaRPr lang="en-IN" b="1"/>
          </a:p>
          <a:p>
            <a:pPr marL="88900" lvl="0" indent="0" algn="l" rtl="0">
              <a:lnSpc>
                <a:spcPct val="100000"/>
              </a:lnSpc>
              <a:spcBef>
                <a:spcPts val="440"/>
              </a:spcBef>
              <a:spcAft>
                <a:spcPts val="0"/>
              </a:spcAft>
              <a:buSzPts val="2200"/>
              <a:buNone/>
            </a:pPr>
            <a:r>
              <a:rPr lang="en-IN" sz="1600"/>
              <a:t>&lt;section&gt;</a:t>
            </a:r>
            <a:br>
              <a:rPr lang="en-IN" sz="1600"/>
            </a:br>
            <a:r>
              <a:rPr lang="en-IN" sz="1600"/>
              <a:t>&lt;h1&gt;WWF&lt;/h1&gt;</a:t>
            </a:r>
            <a:br>
              <a:rPr lang="en-IN" sz="1600"/>
            </a:br>
            <a:r>
              <a:rPr lang="en-IN" sz="1600"/>
              <a:t>&lt;p&gt;The World Wide Fund for Nature (WWF) is an international organization working on issues regarding the conservation, research and restoration of the environment, formerly named the World Wildlife Fund. WWF was founded in 1961.&lt;/p&gt;</a:t>
            </a:r>
            <a:br>
              <a:rPr lang="en-IN" sz="1600"/>
            </a:br>
            <a:r>
              <a:rPr lang="en-IN" sz="1600"/>
              <a:t>&lt;/section&gt;</a:t>
            </a:r>
            <a:br>
              <a:rPr lang="en-IN" sz="1600"/>
            </a:br>
            <a:br>
              <a:rPr lang="en-IN" sz="1600"/>
            </a:br>
            <a:r>
              <a:rPr lang="en-IN" sz="1600"/>
              <a:t>&lt;section&gt;</a:t>
            </a:r>
            <a:br>
              <a:rPr lang="en-IN" sz="1600"/>
            </a:br>
            <a:r>
              <a:rPr lang="en-IN" sz="1600"/>
              <a:t>&lt;h1&gt;WWF's Panda symbol&lt;/h1&gt;</a:t>
            </a:r>
            <a:br>
              <a:rPr lang="en-IN" sz="1600"/>
            </a:br>
            <a:r>
              <a:rPr lang="en-IN" sz="1600"/>
              <a:t>&lt;p&gt;The Panda has become the symbol of WWF. The well-known panda logo of WWF originated from a panda named Chi Chi that was transferred from the Beijing Zoo to the London Zoo in the same year of the establishment of WWF.&lt;/p&gt;</a:t>
            </a:r>
            <a:br>
              <a:rPr lang="en-IN" sz="1600"/>
            </a:br>
            <a:r>
              <a:rPr lang="en-IN" sz="1600"/>
              <a:t>&lt;/section&gt;</a:t>
            </a:r>
            <a:endParaRPr lang="en-IN" sz="1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17" name="Shape 217"/>
        <p:cNvGrpSpPr/>
        <p:nvPr/>
      </p:nvGrpSpPr>
      <p:grpSpPr>
        <a:xfrm>
          <a:off x="0" y="0"/>
          <a:ext cx="0" cy="0"/>
          <a:chOff x="0" y="0"/>
          <a:chExt cx="0" cy="0"/>
        </a:xfrm>
      </p:grpSpPr>
      <p:sp>
        <p:nvSpPr>
          <p:cNvPr id="218" name="Google Shape;218;p2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Output</a:t>
            </a:r>
            <a:endParaRPr b="1"/>
          </a:p>
        </p:txBody>
      </p:sp>
      <p:pic>
        <p:nvPicPr>
          <p:cNvPr id="219" name="Google Shape;219;p27"/>
          <p:cNvPicPr preferRelativeResize="0"/>
          <p:nvPr/>
        </p:nvPicPr>
        <p:blipFill rotWithShape="1">
          <a:blip r:embed="rId1"/>
          <a:srcRect l="50901" b="28118"/>
          <a:stretch>
            <a:fillRect/>
          </a:stretch>
        </p:blipFill>
        <p:spPr>
          <a:xfrm>
            <a:off x="4719483" y="3274142"/>
            <a:ext cx="4286865" cy="3116825"/>
          </a:xfrm>
          <a:prstGeom prst="rect">
            <a:avLst/>
          </a:prstGeom>
          <a:noFill/>
          <a:ln>
            <a:noFill/>
          </a:ln>
        </p:spPr>
      </p:pic>
      <p:sp>
        <p:nvSpPr>
          <p:cNvPr id="220" name="Google Shape;220;p27"/>
          <p:cNvSpPr txBox="1"/>
          <p:nvPr/>
        </p:nvSpPr>
        <p:spPr>
          <a:xfrm>
            <a:off x="137652" y="1042219"/>
            <a:ext cx="4434348" cy="54322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8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Code:</a:t>
            </a:r>
            <a:endParaRPr lang="en-IN" sz="28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&lt;!DOCTYPE html&gt;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&lt;html&gt;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&lt;head&gt;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&lt;title&gt;Section Example&lt;/title&gt;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&lt;/head&gt;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&lt;body&gt;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&lt;section&gt;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&lt;h1&gt;WWF&lt;/h1&gt;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The World Wide Fund for Nature (WWF) is an international</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organization working on issues regarding the conservation,</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research and restoration of the environment, formerly named</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the World Wildlife Fund. WWF was founded in 1961.</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&lt;/section&gt;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&lt;section&gt;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&lt;h1&gt;WWF's Panda symbol&lt;/h1&gt;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The Panda has become the symbol of WWF. The well-known panda</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logo of WWF originated from a panda named Chi Chi that was</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transferred from the Beijing Zoo to the London Zoo in the same</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year of the establishment of WWF.</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&lt;/section&gt;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&lt;/body&gt;</a:t>
            </a:r>
            <a:endPar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&lt;/html&gt;</a:t>
            </a:r>
            <a:endParaRPr sz="11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21" name="Google Shape;221;p27"/>
          <p:cNvSpPr txBox="1"/>
          <p:nvPr/>
        </p:nvSpPr>
        <p:spPr>
          <a:xfrm>
            <a:off x="4572000" y="2904810"/>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Output:</a:t>
            </a:r>
            <a:endParaRPr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25" name="Shape 225"/>
        <p:cNvGrpSpPr/>
        <p:nvPr/>
      </p:nvGrpSpPr>
      <p:grpSpPr>
        <a:xfrm>
          <a:off x="0" y="0"/>
          <a:ext cx="0" cy="0"/>
          <a:chOff x="0" y="0"/>
          <a:chExt cx="0" cy="0"/>
        </a:xfrm>
      </p:grpSpPr>
      <p:sp>
        <p:nvSpPr>
          <p:cNvPr id="226" name="Google Shape;226;p2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&lt;article&gt; Element</a:t>
            </a:r>
            <a:endParaRPr lang="en-IN" b="1"/>
          </a:p>
        </p:txBody>
      </p:sp>
      <p:sp>
        <p:nvSpPr>
          <p:cNvPr id="227" name="Google Shape;227;p28"/>
          <p:cNvSpPr txBox="1"/>
          <p:nvPr>
            <p:ph type="body" idx="1"/>
          </p:nvPr>
        </p:nvSpPr>
        <p:spPr>
          <a:xfrm>
            <a:off x="457200" y="1166018"/>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The </a:t>
            </a:r>
            <a:r>
              <a:rPr lang="en-IN" sz="2000" b="1"/>
              <a:t>&lt;article&gt;</a:t>
            </a:r>
            <a:r>
              <a:rPr lang="en-IN" sz="2000"/>
              <a:t> element defines </a:t>
            </a:r>
            <a:r>
              <a:rPr lang="en-IN" sz="2000" b="1"/>
              <a:t>independent, self-contained content</a:t>
            </a:r>
            <a:r>
              <a:rPr lang="en-IN" sz="2000"/>
              <a:t>. </a:t>
            </a:r>
            <a:endParaRPr lang="en-IN" sz="2000"/>
          </a:p>
          <a:p>
            <a:pPr marL="457200" lvl="0" indent="-368300" algn="l" rtl="0">
              <a:lnSpc>
                <a:spcPct val="100000"/>
              </a:lnSpc>
              <a:spcBef>
                <a:spcPts val="440"/>
              </a:spcBef>
              <a:spcAft>
                <a:spcPts val="0"/>
              </a:spcAft>
              <a:buSzPts val="2200"/>
              <a:buChar char="•"/>
            </a:pPr>
            <a:r>
              <a:rPr lang="en-IN" sz="2000"/>
              <a:t>The content inside an &lt;article&gt; should </a:t>
            </a:r>
            <a:r>
              <a:rPr lang="en-IN" sz="2000" b="1"/>
              <a:t>make sense on its own</a:t>
            </a:r>
            <a:r>
              <a:rPr lang="en-IN" sz="2000"/>
              <a:t>. </a:t>
            </a:r>
            <a:endParaRPr lang="en-IN" sz="2000"/>
          </a:p>
          <a:p>
            <a:pPr marL="457200" lvl="0" indent="-368300" algn="l" rtl="0">
              <a:lnSpc>
                <a:spcPct val="100000"/>
              </a:lnSpc>
              <a:spcBef>
                <a:spcPts val="440"/>
              </a:spcBef>
              <a:spcAft>
                <a:spcPts val="0"/>
              </a:spcAft>
              <a:buSzPts val="2200"/>
              <a:buChar char="•"/>
            </a:pPr>
            <a:r>
              <a:rPr lang="en-IN" sz="2000"/>
              <a:t>An &lt;article&gt; can be </a:t>
            </a:r>
            <a:r>
              <a:rPr lang="en-IN" sz="2000" b="1"/>
              <a:t>shared or distributed independently</a:t>
            </a:r>
            <a:r>
              <a:rPr lang="en-IN" sz="2000"/>
              <a:t> from the rest of the webpage. </a:t>
            </a:r>
            <a:endParaRPr lang="en-IN" sz="2000"/>
          </a:p>
          <a:p>
            <a:pPr marL="457200" lvl="0" indent="-368300" algn="l" rtl="0">
              <a:lnSpc>
                <a:spcPct val="100000"/>
              </a:lnSpc>
              <a:spcBef>
                <a:spcPts val="440"/>
              </a:spcBef>
              <a:spcAft>
                <a:spcPts val="0"/>
              </a:spcAft>
              <a:buSzPts val="2200"/>
              <a:buChar char="•"/>
            </a:pPr>
            <a:r>
              <a:rPr lang="en-IN" sz="2000"/>
              <a:t>It is commonly used for content that can stand alone. </a:t>
            </a:r>
            <a:endParaRPr lang="en-IN" sz="2000"/>
          </a:p>
          <a:p>
            <a:pPr marL="88900" lvl="0" indent="0" algn="l" rtl="0">
              <a:lnSpc>
                <a:spcPct val="100000"/>
              </a:lnSpc>
              <a:spcBef>
                <a:spcPts val="440"/>
              </a:spcBef>
              <a:spcAft>
                <a:spcPts val="0"/>
              </a:spcAft>
              <a:buSzPts val="2200"/>
              <a:buNone/>
            </a:pPr>
            <a:r>
              <a:rPr lang="en-IN" sz="2000" b="1"/>
              <a:t>Examples of &lt;article&gt; content:</a:t>
            </a:r>
            <a:endParaRPr sz="2000"/>
          </a:p>
          <a:p>
            <a:pPr marL="457200" lvl="0" indent="-368300" algn="l" rtl="0">
              <a:lnSpc>
                <a:spcPct val="100000"/>
              </a:lnSpc>
              <a:spcBef>
                <a:spcPts val="440"/>
              </a:spcBef>
              <a:spcAft>
                <a:spcPts val="0"/>
              </a:spcAft>
              <a:buSzPts val="2200"/>
              <a:buChar char="•"/>
            </a:pPr>
            <a:r>
              <a:rPr lang="en-IN" sz="2000"/>
              <a:t>Forum posts </a:t>
            </a:r>
            <a:endParaRPr lang="en-IN" sz="2000"/>
          </a:p>
          <a:p>
            <a:pPr marL="457200" lvl="0" indent="-368300" algn="l" rtl="0">
              <a:lnSpc>
                <a:spcPct val="100000"/>
              </a:lnSpc>
              <a:spcBef>
                <a:spcPts val="440"/>
              </a:spcBef>
              <a:spcAft>
                <a:spcPts val="0"/>
              </a:spcAft>
              <a:buSzPts val="2200"/>
              <a:buChar char="•"/>
            </a:pPr>
            <a:r>
              <a:rPr lang="en-IN" sz="2000"/>
              <a:t>Blog posts </a:t>
            </a:r>
            <a:endParaRPr lang="en-IN" sz="2000"/>
          </a:p>
          <a:p>
            <a:pPr marL="457200" lvl="0" indent="-368300" algn="l" rtl="0">
              <a:lnSpc>
                <a:spcPct val="100000"/>
              </a:lnSpc>
              <a:spcBef>
                <a:spcPts val="440"/>
              </a:spcBef>
              <a:spcAft>
                <a:spcPts val="0"/>
              </a:spcAft>
              <a:buSzPts val="2200"/>
              <a:buChar char="•"/>
            </a:pPr>
            <a:r>
              <a:rPr lang="en-IN" sz="2000"/>
              <a:t>User comments </a:t>
            </a:r>
            <a:endParaRPr lang="en-IN" sz="2000"/>
          </a:p>
          <a:p>
            <a:pPr marL="457200" lvl="0" indent="-368300" algn="l" rtl="0">
              <a:lnSpc>
                <a:spcPct val="100000"/>
              </a:lnSpc>
              <a:spcBef>
                <a:spcPts val="440"/>
              </a:spcBef>
              <a:spcAft>
                <a:spcPts val="0"/>
              </a:spcAft>
              <a:buSzPts val="2200"/>
              <a:buChar char="•"/>
            </a:pPr>
            <a:r>
              <a:rPr lang="en-IN" sz="2000"/>
              <a:t>Product cards </a:t>
            </a:r>
            <a:endParaRPr lang="en-IN" sz="2000"/>
          </a:p>
          <a:p>
            <a:pPr marL="457200" lvl="0" indent="-368300" algn="l" rtl="0">
              <a:lnSpc>
                <a:spcPct val="100000"/>
              </a:lnSpc>
              <a:spcBef>
                <a:spcPts val="440"/>
              </a:spcBef>
              <a:spcAft>
                <a:spcPts val="0"/>
              </a:spcAft>
              <a:buSzPts val="2200"/>
              <a:buChar char="•"/>
            </a:pPr>
            <a:r>
              <a:rPr lang="en-IN" sz="2000"/>
              <a:t>Newspaper or magazine articles </a:t>
            </a:r>
            <a:endParaRPr lang="en-IN" sz="2000"/>
          </a:p>
          <a:p>
            <a:pPr marL="457200" lvl="0" indent="-368300" algn="l" rtl="0">
              <a:lnSpc>
                <a:spcPct val="100000"/>
              </a:lnSpc>
              <a:spcBef>
                <a:spcPts val="440"/>
              </a:spcBef>
              <a:spcAft>
                <a:spcPts val="0"/>
              </a:spcAft>
              <a:buSzPts val="2200"/>
              <a:buChar char="•"/>
            </a:pPr>
            <a:r>
              <a:rPr lang="en-IN" sz="2000"/>
              <a:t>News stories</a:t>
            </a:r>
            <a:endParaRPr lang="en-IN" sz="2000"/>
          </a:p>
          <a:p>
            <a:pPr marL="88900" lvl="0" indent="0" algn="l" rtl="0">
              <a:lnSpc>
                <a:spcPct val="100000"/>
              </a:lnSpc>
              <a:spcBef>
                <a:spcPts val="440"/>
              </a:spcBef>
              <a:spcAft>
                <a:spcPts val="0"/>
              </a:spcAft>
              <a:buSzPts val="2200"/>
              <a:buNone/>
            </a:pP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31" name="Shape 231"/>
        <p:cNvGrpSpPr/>
        <p:nvPr/>
      </p:nvGrpSpPr>
      <p:grpSpPr>
        <a:xfrm>
          <a:off x="0" y="0"/>
          <a:ext cx="0" cy="0"/>
          <a:chOff x="0" y="0"/>
          <a:chExt cx="0" cy="0"/>
        </a:xfrm>
      </p:grpSpPr>
      <p:sp>
        <p:nvSpPr>
          <p:cNvPr id="232" name="Google Shape;232;p2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Code</a:t>
            </a:r>
            <a:endParaRPr b="1"/>
          </a:p>
        </p:txBody>
      </p:sp>
      <p:pic>
        <p:nvPicPr>
          <p:cNvPr id="233" name="Google Shape;233;p29"/>
          <p:cNvPicPr preferRelativeResize="0"/>
          <p:nvPr/>
        </p:nvPicPr>
        <p:blipFill rotWithShape="1">
          <a:blip r:embed="rId1"/>
          <a:srcRect l="51885" b="20044"/>
          <a:stretch>
            <a:fillRect/>
          </a:stretch>
        </p:blipFill>
        <p:spPr>
          <a:xfrm>
            <a:off x="4729316" y="2743200"/>
            <a:ext cx="4139380" cy="3608440"/>
          </a:xfrm>
          <a:prstGeom prst="rect">
            <a:avLst/>
          </a:prstGeom>
          <a:noFill/>
          <a:ln>
            <a:noFill/>
          </a:ln>
        </p:spPr>
      </p:pic>
      <p:sp>
        <p:nvSpPr>
          <p:cNvPr id="234" name="Google Shape;234;p29"/>
          <p:cNvSpPr txBox="1"/>
          <p:nvPr/>
        </p:nvSpPr>
        <p:spPr>
          <a:xfrm>
            <a:off x="98323" y="838200"/>
            <a:ext cx="4395021" cy="59093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&lt;!DOCTYPE html&gt;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&lt;html&gt;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&lt;head&gt;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&lt;title&gt;Article Example&lt;/title&gt;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&lt;/head&gt;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&lt;body&gt;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&lt;h1&gt;The article element&lt;/h1&gt;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&lt;h2&gt;Google Chrome&lt;/h2&gt;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Google Chrome is a web browser developed by Google, released in</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2008. Chrome is the world's most popular web browser today!</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&lt;h2&gt;Mozilla Firefox&lt;/h2&gt;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Mozilla Firefox is an open-source web browser developed by Mozilla.</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Firefox has been the second most popular web browser since January, 2018.</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&lt;h2&gt;Microsoft Edge&lt;/h2&gt;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Microsoft Edge is a web browser developed by Microsoft, released in</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2015. Microsoft Edge replaced Internet Explorer.</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&lt;/p&gt;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&lt;/article&gt;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&lt;/body&gt;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&lt;/html&gt;</a:t>
            </a:r>
            <a:endParaRPr lang="en-IN" sz="10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35" name="Google Shape;235;p29"/>
          <p:cNvSpPr txBox="1"/>
          <p:nvPr/>
        </p:nvSpPr>
        <p:spPr>
          <a:xfrm>
            <a:off x="4572000" y="2290916"/>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Output:</a:t>
            </a:r>
            <a:endParaRPr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39" name="Shape 239"/>
        <p:cNvGrpSpPr/>
        <p:nvPr/>
      </p:nvGrpSpPr>
      <p:grpSpPr>
        <a:xfrm>
          <a:off x="0" y="0"/>
          <a:ext cx="0" cy="0"/>
          <a:chOff x="0" y="0"/>
          <a:chExt cx="0" cy="0"/>
        </a:xfrm>
      </p:grpSpPr>
      <p:sp>
        <p:nvSpPr>
          <p:cNvPr id="240" name="Google Shape;240;p3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Nesting &lt;article&gt; in &lt;section&gt;</a:t>
            </a:r>
            <a:endParaRPr lang="en-IN" b="1"/>
          </a:p>
        </p:txBody>
      </p:sp>
      <p:sp>
        <p:nvSpPr>
          <p:cNvPr id="241" name="Google Shape;241;p30"/>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&lt;article&gt; element specifies independent, self-contained content.</a:t>
            </a:r>
            <a:endParaRPr lang="en-IN"/>
          </a:p>
          <a:p>
            <a:pPr marL="457200" lvl="0" indent="-368300" algn="l" rtl="0">
              <a:lnSpc>
                <a:spcPct val="100000"/>
              </a:lnSpc>
              <a:spcBef>
                <a:spcPts val="440"/>
              </a:spcBef>
              <a:spcAft>
                <a:spcPts val="0"/>
              </a:spcAft>
              <a:buClr>
                <a:schemeClr val="dk1"/>
              </a:buClr>
              <a:buSzPts val="2200"/>
              <a:buChar char="•"/>
            </a:pPr>
            <a:r>
              <a:rPr lang="en-IN"/>
              <a:t>The &lt;section&gt; element defines a section in a document.</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&lt;header&gt; Element</a:t>
            </a:r>
            <a:endParaRPr lang="en-IN" b="1"/>
          </a:p>
        </p:txBody>
      </p:sp>
      <p:sp>
        <p:nvSpPr>
          <p:cNvPr id="247" name="Google Shape;247;p31"/>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&lt;header&gt; element represents a container for introductory content or a set of navigational links.</a:t>
            </a:r>
            <a:endParaRPr lang="en-IN"/>
          </a:p>
          <a:p>
            <a:pPr marL="457200" lvl="0" indent="-368300" algn="l" rtl="0">
              <a:lnSpc>
                <a:spcPct val="100000"/>
              </a:lnSpc>
              <a:spcBef>
                <a:spcPts val="440"/>
              </a:spcBef>
              <a:spcAft>
                <a:spcPts val="0"/>
              </a:spcAft>
              <a:buClr>
                <a:schemeClr val="dk1"/>
              </a:buClr>
              <a:buSzPts val="2200"/>
              <a:buChar char="•"/>
            </a:pPr>
            <a:r>
              <a:rPr lang="en-IN"/>
              <a:t>A &lt;header&gt; element typically contains:</a:t>
            </a:r>
            <a:endParaRPr lang="en-IN"/>
          </a:p>
          <a:p>
            <a:pPr marL="457200" lvl="0" indent="-368300" algn="l" rtl="0">
              <a:lnSpc>
                <a:spcPct val="100000"/>
              </a:lnSpc>
              <a:spcBef>
                <a:spcPts val="440"/>
              </a:spcBef>
              <a:spcAft>
                <a:spcPts val="0"/>
              </a:spcAft>
              <a:buSzPts val="2200"/>
              <a:buChar char="•"/>
            </a:pPr>
            <a:r>
              <a:rPr lang="en-IN"/>
              <a:t>one or more heading elements (&lt;h1&gt; - &lt;h6&gt;)</a:t>
            </a:r>
            <a:endParaRPr lang="en-IN"/>
          </a:p>
          <a:p>
            <a:pPr marL="457200" lvl="0" indent="-368300" algn="l" rtl="0">
              <a:lnSpc>
                <a:spcPct val="100000"/>
              </a:lnSpc>
              <a:spcBef>
                <a:spcPts val="440"/>
              </a:spcBef>
              <a:spcAft>
                <a:spcPts val="0"/>
              </a:spcAft>
              <a:buSzPts val="2200"/>
              <a:buChar char="•"/>
            </a:pPr>
            <a:r>
              <a:rPr lang="en-IN"/>
              <a:t>logo or icon</a:t>
            </a:r>
            <a:endParaRPr lang="en-IN"/>
          </a:p>
          <a:p>
            <a:pPr marL="457200" lvl="0" indent="-368300" algn="l" rtl="0">
              <a:lnSpc>
                <a:spcPct val="100000"/>
              </a:lnSpc>
              <a:spcBef>
                <a:spcPts val="440"/>
              </a:spcBef>
              <a:spcAft>
                <a:spcPts val="0"/>
              </a:spcAft>
              <a:buSzPts val="2200"/>
              <a:buChar char="•"/>
            </a:pPr>
            <a:r>
              <a:rPr lang="en-IN"/>
              <a:t>authorship information</a:t>
            </a:r>
            <a:endParaRPr lang="en-IN"/>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r>
              <a:rPr lang="en-IN" b="1"/>
              <a:t>Note:</a:t>
            </a:r>
            <a:r>
              <a:rPr lang="en-IN"/>
              <a:t> You can have several &lt;header&gt; elements in one HTML document. However, &lt;header&gt; cannot be placed within a &lt;footer&gt;, &lt;address&gt; or another &lt;header&gt; element.</a:t>
            </a:r>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51" name="Shape 251"/>
        <p:cNvGrpSpPr/>
        <p:nvPr/>
      </p:nvGrpSpPr>
      <p:grpSpPr>
        <a:xfrm>
          <a:off x="0" y="0"/>
          <a:ext cx="0" cy="0"/>
          <a:chOff x="0" y="0"/>
          <a:chExt cx="0" cy="0"/>
        </a:xfrm>
      </p:grpSpPr>
      <p:sp>
        <p:nvSpPr>
          <p:cNvPr id="252" name="Google Shape;252;p3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lang="en-IN" b="1"/>
          </a:p>
        </p:txBody>
      </p:sp>
      <p:pic>
        <p:nvPicPr>
          <p:cNvPr id="253" name="Google Shape;253;p32"/>
          <p:cNvPicPr preferRelativeResize="0"/>
          <p:nvPr/>
        </p:nvPicPr>
        <p:blipFill rotWithShape="1">
          <a:blip r:embed="rId1"/>
          <a:srcRect l="51373" b="41831"/>
          <a:stretch>
            <a:fillRect/>
          </a:stretch>
        </p:blipFill>
        <p:spPr>
          <a:xfrm>
            <a:off x="4640827" y="4687530"/>
            <a:ext cx="4178709" cy="1732935"/>
          </a:xfrm>
          <a:prstGeom prst="rect">
            <a:avLst/>
          </a:prstGeom>
          <a:noFill/>
          <a:ln>
            <a:noFill/>
          </a:ln>
        </p:spPr>
      </p:pic>
      <p:sp>
        <p:nvSpPr>
          <p:cNvPr id="254" name="Google Shape;254;p32"/>
          <p:cNvSpPr txBox="1"/>
          <p:nvPr/>
        </p:nvSpPr>
        <p:spPr>
          <a:xfrm>
            <a:off x="88490" y="993058"/>
            <a:ext cx="4414685" cy="54274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Arial" panose="020B0604020202020204"/>
                <a:ea typeface="Arial" panose="020B0604020202020204"/>
                <a:cs typeface="Arial" panose="020B0604020202020204"/>
                <a:sym typeface="Arial" panose="020B0604020202020204"/>
              </a:rPr>
              <a:t>Code:</a:t>
            </a:r>
            <a:endParaRPr lang="en-IN" sz="1400" b="1"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&lt;!DOCTYPE html&gt;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&lt;html&gt;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&lt;head&gt;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&lt;title&gt;Header Example&lt;/title&gt;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&lt;/head&gt;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&lt;body&gt;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&lt;article&gt;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&lt;header&gt;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&lt;h1&gt;What Does WWF Do?&lt;/h1&gt;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&lt;p&gt;WWF's mission:&lt;/p&gt;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&lt;/header&gt;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&lt;p&gt;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WWF's mission is to stop the degradation of our planet's natural</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environment, and build a future in which humans live in harmony</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with nature.</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&lt;/p&gt;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&lt;/article&gt;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&lt;/body&gt;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&lt;/html&gt;</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255" name="Google Shape;255;p32"/>
          <p:cNvSpPr txBox="1"/>
          <p:nvPr/>
        </p:nvSpPr>
        <p:spPr>
          <a:xfrm>
            <a:off x="4503175" y="4318198"/>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Output:</a:t>
            </a:r>
            <a:endParaRPr sz="18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65" name="Shape 265"/>
        <p:cNvGrpSpPr/>
        <p:nvPr/>
      </p:nvGrpSpPr>
      <p:grpSpPr>
        <a:xfrm>
          <a:off x="0" y="0"/>
          <a:ext cx="0" cy="0"/>
          <a:chOff x="0" y="0"/>
          <a:chExt cx="0" cy="0"/>
        </a:xfrm>
      </p:grpSpPr>
      <p:sp>
        <p:nvSpPr>
          <p:cNvPr id="266" name="Google Shape;266;p3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lang="en-IN" b="1"/>
          </a:p>
        </p:txBody>
      </p:sp>
      <p:pic>
        <p:nvPicPr>
          <p:cNvPr id="267" name="Google Shape;267;p34"/>
          <p:cNvPicPr preferRelativeResize="0"/>
          <p:nvPr/>
        </p:nvPicPr>
        <p:blipFill rotWithShape="1">
          <a:blip r:embed="rId1"/>
          <a:srcRect l="72913" b="63752"/>
          <a:stretch>
            <a:fillRect/>
          </a:stretch>
        </p:blipFill>
        <p:spPr>
          <a:xfrm>
            <a:off x="363311" y="5025668"/>
            <a:ext cx="2252070" cy="1254522"/>
          </a:xfrm>
          <a:prstGeom prst="rect">
            <a:avLst/>
          </a:prstGeom>
          <a:noFill/>
          <a:ln>
            <a:noFill/>
          </a:ln>
        </p:spPr>
      </p:pic>
      <p:sp>
        <p:nvSpPr>
          <p:cNvPr id="268" name="Google Shape;268;p34"/>
          <p:cNvSpPr txBox="1"/>
          <p:nvPr/>
        </p:nvSpPr>
        <p:spPr>
          <a:xfrm>
            <a:off x="157316" y="1111045"/>
            <a:ext cx="5604387" cy="33239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Code</a:t>
            </a:r>
            <a:endParaRPr lang="en-IN"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&lt;!DOCTYPE html&gt;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&lt;html&gt;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&lt;body&gt;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&lt;footer&gt;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&lt;p&gt;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&lt;a href="mailto:cu@chitkara.edu.in"&gt;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cu@chitkara.edu.in</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&lt;/a&gt;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&lt;/p&gt;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    &lt;/footer&gt;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&lt;/body&gt;</a:t>
            </a:r>
            <a:endPar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panose="020B0604020202020204"/>
                <a:ea typeface="Arial" panose="020B0604020202020204"/>
                <a:cs typeface="Arial" panose="020B0604020202020204"/>
                <a:sym typeface="Arial" panose="020B0604020202020204"/>
              </a:rPr>
              <a:t>&lt;/html&gt;</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269" name="Google Shape;269;p34"/>
          <p:cNvSpPr txBox="1"/>
          <p:nvPr/>
        </p:nvSpPr>
        <p:spPr>
          <a:xfrm>
            <a:off x="275303" y="4660490"/>
            <a:ext cx="212376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Output</a:t>
            </a:r>
            <a:endParaRPr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73" name="Shape 273"/>
        <p:cNvGrpSpPr/>
        <p:nvPr/>
      </p:nvGrpSpPr>
      <p:grpSpPr>
        <a:xfrm>
          <a:off x="0" y="0"/>
          <a:ext cx="0" cy="0"/>
          <a:chOff x="0" y="0"/>
          <a:chExt cx="0" cy="0"/>
        </a:xfrm>
      </p:grpSpPr>
      <p:sp>
        <p:nvSpPr>
          <p:cNvPr id="274" name="Google Shape;274;p3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&lt;nav&gt; Element</a:t>
            </a:r>
            <a:endParaRPr lang="en-IN" b="1"/>
          </a:p>
        </p:txBody>
      </p:sp>
      <p:sp>
        <p:nvSpPr>
          <p:cNvPr id="275" name="Google Shape;275;p35"/>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The &lt;nav&gt; element defines a set of navigation links.</a:t>
            </a:r>
            <a:endParaRPr lang="en-IN"/>
          </a:p>
          <a:p>
            <a:pPr marL="88900" lvl="0" indent="0" algn="l" rtl="0">
              <a:lnSpc>
                <a:spcPct val="100000"/>
              </a:lnSpc>
              <a:spcBef>
                <a:spcPts val="440"/>
              </a:spcBef>
              <a:spcAft>
                <a:spcPts val="0"/>
              </a:spcAft>
              <a:buSzPts val="2200"/>
              <a:buNone/>
            </a:pPr>
            <a:r>
              <a:rPr lang="en-IN" b="1"/>
              <a:t>Code</a:t>
            </a:r>
            <a:endParaRPr lang="en-IN" b="1"/>
          </a:p>
          <a:p>
            <a:pPr marL="88900" lvl="0" indent="0" algn="l" rtl="0">
              <a:lnSpc>
                <a:spcPct val="100000"/>
              </a:lnSpc>
              <a:spcBef>
                <a:spcPts val="440"/>
              </a:spcBef>
              <a:spcAft>
                <a:spcPts val="0"/>
              </a:spcAft>
              <a:buSzPts val="2200"/>
              <a:buNone/>
            </a:pPr>
            <a:r>
              <a:rPr lang="en-IN" sz="1800"/>
              <a:t>&lt;!DOCTYPE html&gt;   </a:t>
            </a:r>
            <a:r>
              <a:rPr lang="en-IN" sz="1800" b="1"/>
              <a:t>                                                                    Output:</a:t>
            </a:r>
            <a:endParaRPr lang="en-IN" sz="1800" b="1"/>
          </a:p>
          <a:p>
            <a:pPr marL="88900" lvl="0" indent="0" algn="l" rtl="0">
              <a:lnSpc>
                <a:spcPct val="100000"/>
              </a:lnSpc>
              <a:spcBef>
                <a:spcPts val="440"/>
              </a:spcBef>
              <a:spcAft>
                <a:spcPts val="0"/>
              </a:spcAft>
              <a:buSzPts val="2200"/>
              <a:buNone/>
            </a:pPr>
            <a:r>
              <a:rPr lang="en-IN" sz="1800"/>
              <a:t>&lt;html&gt;</a:t>
            </a:r>
            <a:endParaRPr lang="en-IN" sz="1800"/>
          </a:p>
          <a:p>
            <a:pPr marL="88900" lvl="0" indent="0" algn="l" rtl="0">
              <a:lnSpc>
                <a:spcPct val="100000"/>
              </a:lnSpc>
              <a:spcBef>
                <a:spcPts val="440"/>
              </a:spcBef>
              <a:spcAft>
                <a:spcPts val="0"/>
              </a:spcAft>
              <a:buSzPts val="2200"/>
              <a:buNone/>
            </a:pPr>
            <a:r>
              <a:rPr lang="en-IN" sz="1800"/>
              <a:t>&lt;body&gt;</a:t>
            </a:r>
            <a:endParaRPr lang="en-IN" sz="1800"/>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IN" sz="1800"/>
              <a:t>    &lt;nav&gt;</a:t>
            </a:r>
            <a:endParaRPr lang="en-IN" sz="1800"/>
          </a:p>
          <a:p>
            <a:pPr marL="88900" lvl="0" indent="0" algn="l" rtl="0">
              <a:lnSpc>
                <a:spcPct val="100000"/>
              </a:lnSpc>
              <a:spcBef>
                <a:spcPts val="440"/>
              </a:spcBef>
              <a:spcAft>
                <a:spcPts val="0"/>
              </a:spcAft>
              <a:buSzPts val="2200"/>
              <a:buNone/>
            </a:pPr>
            <a:r>
              <a:rPr lang="en-IN" sz="1800"/>
              <a:t>        &lt;a href="/html/"&gt;HTML&lt;/a&gt; |</a:t>
            </a:r>
            <a:endParaRPr lang="en-IN" sz="1800"/>
          </a:p>
          <a:p>
            <a:pPr marL="88900" lvl="0" indent="0" algn="l" rtl="0">
              <a:lnSpc>
                <a:spcPct val="100000"/>
              </a:lnSpc>
              <a:spcBef>
                <a:spcPts val="440"/>
              </a:spcBef>
              <a:spcAft>
                <a:spcPts val="0"/>
              </a:spcAft>
              <a:buSzPts val="2200"/>
              <a:buNone/>
            </a:pPr>
            <a:r>
              <a:rPr lang="en-IN" sz="1800"/>
              <a:t>        &lt;a href="/css/"&gt;CSS&lt;/a&gt; |</a:t>
            </a:r>
            <a:endParaRPr lang="en-IN" sz="1800"/>
          </a:p>
          <a:p>
            <a:pPr marL="88900" lvl="0" indent="0" algn="l" rtl="0">
              <a:lnSpc>
                <a:spcPct val="100000"/>
              </a:lnSpc>
              <a:spcBef>
                <a:spcPts val="440"/>
              </a:spcBef>
              <a:spcAft>
                <a:spcPts val="0"/>
              </a:spcAft>
              <a:buSzPts val="2200"/>
              <a:buNone/>
            </a:pPr>
            <a:r>
              <a:rPr lang="en-IN" sz="1800"/>
              <a:t>        &lt;a href="/js/"&gt;JavaScript&lt;/a&gt; |</a:t>
            </a:r>
            <a:endParaRPr lang="en-IN" sz="1800"/>
          </a:p>
          <a:p>
            <a:pPr marL="88900" lvl="0" indent="0" algn="l" rtl="0">
              <a:lnSpc>
                <a:spcPct val="100000"/>
              </a:lnSpc>
              <a:spcBef>
                <a:spcPts val="440"/>
              </a:spcBef>
              <a:spcAft>
                <a:spcPts val="0"/>
              </a:spcAft>
              <a:buSzPts val="2200"/>
              <a:buNone/>
            </a:pPr>
            <a:r>
              <a:rPr lang="en-IN" sz="1800"/>
              <a:t>        &lt;a href="/jquery/"&gt;jQuery&lt;/a&gt;</a:t>
            </a:r>
            <a:endParaRPr lang="en-IN" sz="1800"/>
          </a:p>
          <a:p>
            <a:pPr marL="88900" lvl="0" indent="0" algn="l" rtl="0">
              <a:lnSpc>
                <a:spcPct val="100000"/>
              </a:lnSpc>
              <a:spcBef>
                <a:spcPts val="440"/>
              </a:spcBef>
              <a:spcAft>
                <a:spcPts val="0"/>
              </a:spcAft>
              <a:buSzPts val="2200"/>
              <a:buNone/>
            </a:pPr>
            <a:r>
              <a:rPr lang="en-IN" sz="1800"/>
              <a:t>    &lt;/nav&gt;</a:t>
            </a:r>
            <a:endParaRPr lang="en-IN" sz="1800"/>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IN" sz="1800"/>
              <a:t>&lt;/body&gt;</a:t>
            </a:r>
            <a:endParaRPr lang="en-IN" sz="1800"/>
          </a:p>
          <a:p>
            <a:pPr marL="88900" lvl="0" indent="0" algn="l" rtl="0">
              <a:lnSpc>
                <a:spcPct val="100000"/>
              </a:lnSpc>
              <a:spcBef>
                <a:spcPts val="440"/>
              </a:spcBef>
              <a:spcAft>
                <a:spcPts val="0"/>
              </a:spcAft>
              <a:buSzPts val="2200"/>
              <a:buNone/>
            </a:pPr>
            <a:r>
              <a:rPr lang="en-IN" sz="1800"/>
              <a:t>&lt;/html&gt;</a:t>
            </a:r>
            <a:endParaRPr lang="en-IN" sz="1800"/>
          </a:p>
          <a:p>
            <a:pPr marL="88900" lvl="0" indent="0" algn="l" rtl="0">
              <a:lnSpc>
                <a:spcPct val="100000"/>
              </a:lnSpc>
              <a:spcBef>
                <a:spcPts val="440"/>
              </a:spcBef>
              <a:spcAft>
                <a:spcPts val="0"/>
              </a:spcAft>
              <a:buSzPts val="2200"/>
              <a:buNone/>
            </a:pPr>
          </a:p>
        </p:txBody>
      </p:sp>
      <p:pic>
        <p:nvPicPr>
          <p:cNvPr id="276" name="Google Shape;276;p35"/>
          <p:cNvPicPr preferRelativeResize="0"/>
          <p:nvPr/>
        </p:nvPicPr>
        <p:blipFill rotWithShape="1">
          <a:blip r:embed="rId1"/>
          <a:srcRect l="67387" b="72047"/>
          <a:stretch>
            <a:fillRect/>
          </a:stretch>
        </p:blipFill>
        <p:spPr>
          <a:xfrm>
            <a:off x="6115665" y="2651293"/>
            <a:ext cx="2895369" cy="63268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80" name="Shape 280"/>
        <p:cNvGrpSpPr/>
        <p:nvPr/>
      </p:nvGrpSpPr>
      <p:grpSpPr>
        <a:xfrm>
          <a:off x="0" y="0"/>
          <a:ext cx="0" cy="0"/>
          <a:chOff x="0" y="0"/>
          <a:chExt cx="0" cy="0"/>
        </a:xfrm>
      </p:grpSpPr>
      <p:sp>
        <p:nvSpPr>
          <p:cNvPr id="281" name="Google Shape;281;p3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&lt;aside&gt; Element</a:t>
            </a:r>
            <a:endParaRPr lang="en-IN" b="1"/>
          </a:p>
        </p:txBody>
      </p:sp>
      <p:sp>
        <p:nvSpPr>
          <p:cNvPr id="282" name="Google Shape;282;p36"/>
          <p:cNvSpPr txBox="1"/>
          <p:nvPr>
            <p:ph type="body" idx="1"/>
          </p:nvPr>
        </p:nvSpPr>
        <p:spPr>
          <a:xfrm>
            <a:off x="457199" y="938981"/>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sz="2000"/>
              <a:t>The &lt;aside&gt; element defines some content aside from the content it is placed in (like a sidebar).</a:t>
            </a:r>
            <a:endParaRPr lang="en-IN" sz="2000"/>
          </a:p>
          <a:p>
            <a:pPr marL="457200" lvl="0" indent="-368300" algn="l" rtl="0">
              <a:lnSpc>
                <a:spcPct val="100000"/>
              </a:lnSpc>
              <a:spcBef>
                <a:spcPts val="440"/>
              </a:spcBef>
              <a:spcAft>
                <a:spcPts val="0"/>
              </a:spcAft>
              <a:buClr>
                <a:schemeClr val="dk1"/>
              </a:buClr>
              <a:buSzPts val="2200"/>
              <a:buChar char="•"/>
            </a:pPr>
            <a:r>
              <a:rPr lang="en-IN" sz="2000"/>
              <a:t>The &lt;aside&gt; content should be indirectly related to the surrounding content.</a:t>
            </a:r>
            <a:endParaRPr lang="en-IN" sz="2000"/>
          </a:p>
          <a:p>
            <a:pPr marL="88900" lvl="0" indent="0" algn="l" rtl="0">
              <a:lnSpc>
                <a:spcPct val="100000"/>
              </a:lnSpc>
              <a:spcBef>
                <a:spcPts val="440"/>
              </a:spcBef>
              <a:spcAft>
                <a:spcPts val="0"/>
              </a:spcAft>
              <a:buSzPts val="2200"/>
              <a:buNone/>
            </a:pPr>
            <a:r>
              <a:rPr lang="en-IN" sz="2000"/>
              <a:t>Example</a:t>
            </a:r>
            <a:endParaRPr lang="en-IN" sz="2000"/>
          </a:p>
          <a:p>
            <a:pPr marL="88900" lvl="0" indent="0" algn="l" rtl="0">
              <a:lnSpc>
                <a:spcPct val="100000"/>
              </a:lnSpc>
              <a:spcBef>
                <a:spcPts val="440"/>
              </a:spcBef>
              <a:spcAft>
                <a:spcPts val="0"/>
              </a:spcAft>
              <a:buSzPts val="2200"/>
              <a:buNone/>
            </a:pPr>
            <a:r>
              <a:rPr lang="en-IN" sz="1050"/>
              <a:t>&lt;!DOCTYPE html&gt;&lt;html&gt;                                                                                                                        </a:t>
            </a:r>
            <a:r>
              <a:rPr lang="en-IN" sz="2400"/>
              <a:t>Output:</a:t>
            </a:r>
            <a:endParaRPr sz="1050"/>
          </a:p>
          <a:p>
            <a:pPr marL="88900" lvl="0" indent="0" algn="l" rtl="0">
              <a:lnSpc>
                <a:spcPct val="100000"/>
              </a:lnSpc>
              <a:spcBef>
                <a:spcPts val="440"/>
              </a:spcBef>
              <a:spcAft>
                <a:spcPts val="0"/>
              </a:spcAft>
              <a:buSzPts val="2200"/>
              <a:buNone/>
            </a:pPr>
            <a:r>
              <a:rPr lang="en-IN" sz="1050"/>
              <a:t>&lt;body&gt;</a:t>
            </a:r>
            <a:endParaRPr lang="en-IN" sz="1050"/>
          </a:p>
          <a:p>
            <a:pPr marL="88900" lvl="0" indent="0" algn="l" rtl="0">
              <a:lnSpc>
                <a:spcPct val="100000"/>
              </a:lnSpc>
              <a:spcBef>
                <a:spcPts val="440"/>
              </a:spcBef>
              <a:spcAft>
                <a:spcPts val="0"/>
              </a:spcAft>
              <a:buSzPts val="2200"/>
              <a:buNone/>
            </a:pPr>
            <a:r>
              <a:rPr lang="en-IN" sz="1050"/>
              <a:t>    &lt;p&gt;</a:t>
            </a:r>
            <a:endParaRPr lang="en-IN" sz="1050"/>
          </a:p>
          <a:p>
            <a:pPr marL="88900" lvl="0" indent="0" algn="l" rtl="0">
              <a:lnSpc>
                <a:spcPct val="100000"/>
              </a:lnSpc>
              <a:spcBef>
                <a:spcPts val="440"/>
              </a:spcBef>
              <a:spcAft>
                <a:spcPts val="0"/>
              </a:spcAft>
              <a:buSzPts val="2200"/>
              <a:buNone/>
            </a:pPr>
            <a:r>
              <a:rPr lang="en-IN" sz="1050"/>
              <a:t>        My family and I visited The Epcot center this summer.</a:t>
            </a:r>
            <a:endParaRPr lang="en-IN" sz="1050"/>
          </a:p>
          <a:p>
            <a:pPr marL="88900" lvl="0" indent="0" algn="l" rtl="0">
              <a:lnSpc>
                <a:spcPct val="100000"/>
              </a:lnSpc>
              <a:spcBef>
                <a:spcPts val="440"/>
              </a:spcBef>
              <a:spcAft>
                <a:spcPts val="0"/>
              </a:spcAft>
              <a:buSzPts val="2200"/>
              <a:buNone/>
            </a:pPr>
            <a:r>
              <a:rPr lang="en-IN" sz="1050"/>
              <a:t>        The weather was nice, and Epcot was amazing!</a:t>
            </a:r>
            <a:endParaRPr lang="en-IN" sz="1050"/>
          </a:p>
          <a:p>
            <a:pPr marL="88900" lvl="0" indent="0" algn="l" rtl="0">
              <a:lnSpc>
                <a:spcPct val="100000"/>
              </a:lnSpc>
              <a:spcBef>
                <a:spcPts val="440"/>
              </a:spcBef>
              <a:spcAft>
                <a:spcPts val="0"/>
              </a:spcAft>
              <a:buSzPts val="2200"/>
              <a:buNone/>
            </a:pPr>
            <a:r>
              <a:rPr lang="en-IN" sz="1050"/>
              <a:t>        I had a great summer together with my family!</a:t>
            </a:r>
            <a:endParaRPr lang="en-IN" sz="1050"/>
          </a:p>
          <a:p>
            <a:pPr marL="88900" lvl="0" indent="0" algn="l" rtl="0">
              <a:lnSpc>
                <a:spcPct val="100000"/>
              </a:lnSpc>
              <a:spcBef>
                <a:spcPts val="440"/>
              </a:spcBef>
              <a:spcAft>
                <a:spcPts val="0"/>
              </a:spcAft>
              <a:buSzPts val="2200"/>
              <a:buNone/>
            </a:pPr>
            <a:r>
              <a:rPr lang="en-IN" sz="1050"/>
              <a:t>    &lt;/p&gt;</a:t>
            </a:r>
            <a:endParaRPr lang="en-IN" sz="1050"/>
          </a:p>
          <a:p>
            <a:pPr marL="88900" lvl="0" indent="0" algn="l" rtl="0">
              <a:lnSpc>
                <a:spcPct val="100000"/>
              </a:lnSpc>
              <a:spcBef>
                <a:spcPts val="440"/>
              </a:spcBef>
              <a:spcAft>
                <a:spcPts val="0"/>
              </a:spcAft>
              <a:buSzPts val="2200"/>
              <a:buNone/>
            </a:pPr>
            <a:r>
              <a:rPr lang="en-IN" sz="1050"/>
              <a:t>    &lt;aside&gt;</a:t>
            </a:r>
            <a:endParaRPr lang="en-IN" sz="1050"/>
          </a:p>
          <a:p>
            <a:pPr marL="88900" lvl="0" indent="0" algn="l" rtl="0">
              <a:lnSpc>
                <a:spcPct val="100000"/>
              </a:lnSpc>
              <a:spcBef>
                <a:spcPts val="440"/>
              </a:spcBef>
              <a:spcAft>
                <a:spcPts val="0"/>
              </a:spcAft>
              <a:buSzPts val="2200"/>
              <a:buNone/>
            </a:pPr>
            <a:r>
              <a:rPr lang="en-IN" sz="1050"/>
              <a:t>        &lt;h4&gt;Epcot Center&lt;/h4&gt;</a:t>
            </a:r>
            <a:endParaRPr lang="en-IN" sz="1050"/>
          </a:p>
          <a:p>
            <a:pPr marL="88900" lvl="0" indent="0" algn="l" rtl="0">
              <a:lnSpc>
                <a:spcPct val="100000"/>
              </a:lnSpc>
              <a:spcBef>
                <a:spcPts val="440"/>
              </a:spcBef>
              <a:spcAft>
                <a:spcPts val="0"/>
              </a:spcAft>
              <a:buSzPts val="2200"/>
              <a:buNone/>
            </a:pPr>
            <a:r>
              <a:rPr lang="en-IN" sz="1050"/>
              <a:t>        &lt;p&gt;</a:t>
            </a:r>
            <a:endParaRPr lang="en-IN" sz="1050"/>
          </a:p>
          <a:p>
            <a:pPr marL="88900" lvl="0" indent="0" algn="l" rtl="0">
              <a:lnSpc>
                <a:spcPct val="100000"/>
              </a:lnSpc>
              <a:spcBef>
                <a:spcPts val="440"/>
              </a:spcBef>
              <a:spcAft>
                <a:spcPts val="0"/>
              </a:spcAft>
              <a:buSzPts val="2200"/>
              <a:buNone/>
            </a:pPr>
            <a:r>
              <a:rPr lang="en-IN" sz="1050"/>
              <a:t>            Epcot is a theme park at Walt Disney World Resort</a:t>
            </a:r>
            <a:endParaRPr lang="en-IN" sz="1050"/>
          </a:p>
          <a:p>
            <a:pPr marL="88900" lvl="0" indent="0" algn="l" rtl="0">
              <a:lnSpc>
                <a:spcPct val="100000"/>
              </a:lnSpc>
              <a:spcBef>
                <a:spcPts val="440"/>
              </a:spcBef>
              <a:spcAft>
                <a:spcPts val="0"/>
              </a:spcAft>
              <a:buSzPts val="2200"/>
              <a:buNone/>
            </a:pPr>
            <a:r>
              <a:rPr lang="en-IN" sz="1050"/>
              <a:t>            featuring exciting attractions, international</a:t>
            </a:r>
            <a:endParaRPr lang="en-IN" sz="1050"/>
          </a:p>
          <a:p>
            <a:pPr marL="88900" lvl="0" indent="0" algn="l" rtl="0">
              <a:lnSpc>
                <a:spcPct val="100000"/>
              </a:lnSpc>
              <a:spcBef>
                <a:spcPts val="440"/>
              </a:spcBef>
              <a:spcAft>
                <a:spcPts val="0"/>
              </a:spcAft>
              <a:buSzPts val="2200"/>
              <a:buNone/>
            </a:pPr>
            <a:r>
              <a:rPr lang="en-IN" sz="1050"/>
              <a:t>            pavilions, award-winning fireworks and seasonal</a:t>
            </a:r>
            <a:endParaRPr lang="en-IN" sz="1050"/>
          </a:p>
          <a:p>
            <a:pPr marL="88900" lvl="0" indent="0" algn="l" rtl="0">
              <a:lnSpc>
                <a:spcPct val="100000"/>
              </a:lnSpc>
              <a:spcBef>
                <a:spcPts val="440"/>
              </a:spcBef>
              <a:spcAft>
                <a:spcPts val="0"/>
              </a:spcAft>
              <a:buSzPts val="2200"/>
              <a:buNone/>
            </a:pPr>
            <a:r>
              <a:rPr lang="en-IN" sz="1050"/>
              <a:t>            special events.</a:t>
            </a:r>
            <a:endParaRPr lang="en-IN" sz="1050"/>
          </a:p>
          <a:p>
            <a:pPr marL="88900" lvl="0" indent="0" algn="l" rtl="0">
              <a:lnSpc>
                <a:spcPct val="100000"/>
              </a:lnSpc>
              <a:spcBef>
                <a:spcPts val="440"/>
              </a:spcBef>
              <a:spcAft>
                <a:spcPts val="0"/>
              </a:spcAft>
              <a:buSzPts val="2200"/>
              <a:buNone/>
            </a:pPr>
            <a:r>
              <a:rPr lang="en-IN" sz="1050"/>
              <a:t>        &lt;/p&gt;</a:t>
            </a:r>
            <a:endParaRPr lang="en-IN" sz="1050"/>
          </a:p>
          <a:p>
            <a:pPr marL="88900" lvl="0" indent="0" algn="l" rtl="0">
              <a:lnSpc>
                <a:spcPct val="100000"/>
              </a:lnSpc>
              <a:spcBef>
                <a:spcPts val="440"/>
              </a:spcBef>
              <a:spcAft>
                <a:spcPts val="0"/>
              </a:spcAft>
              <a:buSzPts val="2200"/>
              <a:buNone/>
            </a:pPr>
            <a:r>
              <a:rPr lang="en-IN" sz="1050"/>
              <a:t>    &lt;/aside&gt;</a:t>
            </a:r>
            <a:endParaRPr lang="en-IN" sz="1050"/>
          </a:p>
          <a:p>
            <a:pPr marL="88900" lvl="0" indent="0" algn="l" rtl="0">
              <a:lnSpc>
                <a:spcPct val="100000"/>
              </a:lnSpc>
              <a:spcBef>
                <a:spcPts val="440"/>
              </a:spcBef>
              <a:spcAft>
                <a:spcPts val="0"/>
              </a:spcAft>
              <a:buSzPts val="2200"/>
              <a:buNone/>
            </a:pPr>
            <a:r>
              <a:rPr lang="en-IN" sz="1050"/>
              <a:t>&lt;/body&gt;</a:t>
            </a:r>
            <a:endParaRPr lang="en-IN" sz="1050"/>
          </a:p>
          <a:p>
            <a:pPr marL="88900" lvl="0" indent="0" algn="l" rtl="0">
              <a:lnSpc>
                <a:spcPct val="100000"/>
              </a:lnSpc>
              <a:spcBef>
                <a:spcPts val="440"/>
              </a:spcBef>
              <a:spcAft>
                <a:spcPts val="0"/>
              </a:spcAft>
              <a:buSzPts val="2200"/>
              <a:buNone/>
            </a:pPr>
            <a:r>
              <a:rPr lang="en-IN" sz="1050"/>
              <a:t>&lt;/html&gt;</a:t>
            </a:r>
            <a:endParaRPr sz="1050"/>
          </a:p>
          <a:p>
            <a:pPr marL="88900" lvl="0" indent="0" algn="l" rtl="0">
              <a:lnSpc>
                <a:spcPct val="100000"/>
              </a:lnSpc>
              <a:spcBef>
                <a:spcPts val="440"/>
              </a:spcBef>
              <a:spcAft>
                <a:spcPts val="0"/>
              </a:spcAft>
              <a:buSzPts val="2200"/>
              <a:buNone/>
            </a:pPr>
          </a:p>
        </p:txBody>
      </p:sp>
      <p:pic>
        <p:nvPicPr>
          <p:cNvPr id="283" name="Google Shape;283;p36"/>
          <p:cNvPicPr preferRelativeResize="0"/>
          <p:nvPr/>
        </p:nvPicPr>
        <p:blipFill rotWithShape="1">
          <a:blip r:embed="rId1"/>
          <a:srcRect l="50738" b="44003"/>
          <a:stretch>
            <a:fillRect/>
          </a:stretch>
        </p:blipFill>
        <p:spPr>
          <a:xfrm>
            <a:off x="4571999" y="3429001"/>
            <a:ext cx="4267201" cy="152645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87" name="Shape 287"/>
        <p:cNvGrpSpPr/>
        <p:nvPr/>
      </p:nvGrpSpPr>
      <p:grpSpPr>
        <a:xfrm>
          <a:off x="0" y="0"/>
          <a:ext cx="0" cy="0"/>
          <a:chOff x="0" y="0"/>
          <a:chExt cx="0" cy="0"/>
        </a:xfrm>
      </p:grpSpPr>
      <p:sp>
        <p:nvSpPr>
          <p:cNvPr id="288" name="Google Shape;288;p3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&lt;figure&gt; and &lt;figcaption&gt; Elements</a:t>
            </a:r>
            <a:endParaRPr lang="en-IN" b="1"/>
          </a:p>
        </p:txBody>
      </p:sp>
      <p:sp>
        <p:nvSpPr>
          <p:cNvPr id="289" name="Google Shape;289;p37"/>
          <p:cNvSpPr txBox="1"/>
          <p:nvPr>
            <p:ph type="body" idx="1"/>
          </p:nvPr>
        </p:nvSpPr>
        <p:spPr>
          <a:xfrm>
            <a:off x="231058" y="997974"/>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&lt;figure&gt; tag specifies self-contained content, like illustrations, diagrams, photos, code listings, etc.</a:t>
            </a:r>
            <a:endParaRPr lang="en-IN"/>
          </a:p>
          <a:p>
            <a:pPr marL="457200" lvl="0" indent="-368300" algn="l" rtl="0">
              <a:lnSpc>
                <a:spcPct val="100000"/>
              </a:lnSpc>
              <a:spcBef>
                <a:spcPts val="440"/>
              </a:spcBef>
              <a:spcAft>
                <a:spcPts val="0"/>
              </a:spcAft>
              <a:buClr>
                <a:schemeClr val="dk1"/>
              </a:buClr>
              <a:buSzPts val="2200"/>
              <a:buChar char="•"/>
            </a:pPr>
            <a:r>
              <a:rPr lang="en-IN"/>
              <a:t>The &lt;figcaption&gt; tag defines a caption for a &lt;figure&gt; element. The &lt;figcaption&gt; element can be placed as the first or as the last child of a &lt;figure&gt; element.</a:t>
            </a:r>
            <a:endParaRPr lang="en-IN"/>
          </a:p>
          <a:p>
            <a:pPr marL="457200" lvl="0" indent="-368300" algn="l" rtl="0">
              <a:lnSpc>
                <a:spcPct val="100000"/>
              </a:lnSpc>
              <a:spcBef>
                <a:spcPts val="440"/>
              </a:spcBef>
              <a:spcAft>
                <a:spcPts val="0"/>
              </a:spcAft>
              <a:buClr>
                <a:schemeClr val="dk1"/>
              </a:buClr>
              <a:buSzPts val="2200"/>
              <a:buChar char="•"/>
            </a:pPr>
            <a:r>
              <a:rPr lang="en-IN"/>
              <a:t>The &lt;img&gt; element defines the actual image/illustration. </a:t>
            </a:r>
            <a:endParaRPr lang="en-IN"/>
          </a:p>
          <a:p>
            <a:pPr marL="88900" lvl="0" indent="0" algn="l" rtl="0">
              <a:lnSpc>
                <a:spcPct val="100000"/>
              </a:lnSpc>
              <a:spcBef>
                <a:spcPts val="440"/>
              </a:spcBef>
              <a:spcAft>
                <a:spcPts val="0"/>
              </a:spcAft>
              <a:buSzPts val="2200"/>
              <a:buNone/>
            </a:p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411501" y="1097159"/>
            <a:ext cx="4796155" cy="414020"/>
          </a:xfrm>
          <a:prstGeom prst="rect">
            <a:avLst/>
          </a:prstGeom>
          <a:noFill/>
        </p:spPr>
        <p:txBody>
          <a:bodyPr wrap="none">
            <a:spAutoFit/>
          </a:bodyPr>
          <a:lstStyle/>
          <a:p>
            <a:pPr>
              <a:defRPr sz="2800" b="1"/>
            </a:pPr>
            <a:r>
              <a:rPr sz="2100"/>
              <a:t>Complete Semantic HTML5 Example</a:t>
            </a:r>
            <a:endParaRPr sz="2100"/>
          </a:p>
        </p:txBody>
      </p:sp>
      <p:sp>
        <p:nvSpPr>
          <p:cNvPr id="3" name="TextBox 2"/>
          <p:cNvSpPr txBox="1"/>
          <p:nvPr/>
        </p:nvSpPr>
        <p:spPr>
          <a:xfrm>
            <a:off x="514377" y="1714411"/>
            <a:ext cx="8092862" cy="3622675"/>
          </a:xfrm>
          <a:prstGeom prst="rect">
            <a:avLst/>
          </a:prstGeom>
          <a:noFill/>
        </p:spPr>
        <p:txBody>
          <a:bodyPr wrap="square">
            <a:spAutoFit/>
          </a:bodyPr>
          <a:lstStyle/>
          <a:p>
            <a:pPr>
              <a:defRPr sz="1800">
                <a:latin typeface="Consolas" panose="020B0609020204030204"/>
              </a:defRPr>
            </a:pPr>
            <a:r>
              <a:rPr sz="1350"/>
              <a:t>&lt;!DOCTYPE html&gt;</a:t>
            </a:r>
            <a:br>
              <a:rPr sz="1350"/>
            </a:br>
            <a:r>
              <a:rPr sz="1350"/>
              <a:t>&lt;html&gt;</a:t>
            </a:r>
            <a:br>
              <a:rPr sz="1350"/>
            </a:br>
            <a:r>
              <a:rPr sz="1350"/>
              <a:t>&lt;head&gt;</a:t>
            </a:r>
            <a:br>
              <a:rPr sz="1350"/>
            </a:br>
            <a:r>
              <a:rPr sz="1350"/>
              <a:t>    &lt;title&gt;My College&lt;/title&gt;</a:t>
            </a:r>
            <a:br>
              <a:rPr sz="1350"/>
            </a:br>
            <a:r>
              <a:rPr sz="1350"/>
              <a:t>&lt;/head&gt;</a:t>
            </a:r>
            <a:br>
              <a:rPr sz="1350"/>
            </a:br>
            <a:r>
              <a:rPr sz="1350"/>
              <a:t>&lt;body&gt;</a:t>
            </a:r>
            <a:br>
              <a:rPr sz="1350"/>
            </a:br>
            <a:r>
              <a:rPr sz="1350"/>
              <a:t>    &lt;header&gt;&lt;h1&gt;My College&lt;/h1&gt;&lt;/header&gt;</a:t>
            </a:r>
            <a:br>
              <a:rPr sz="1350"/>
            </a:br>
            <a:r>
              <a:rPr sz="1350"/>
              <a:t>    &lt;nav&gt;&lt;a href="#"&gt;Home&lt;/a&gt; &lt;a href="#"&gt;Courses&lt;/a&gt;&lt;/nav&gt;</a:t>
            </a:r>
            <a:br>
              <a:rPr sz="1350"/>
            </a:br>
            <a:r>
              <a:rPr sz="1350"/>
              <a:t>    &lt;main&gt;</a:t>
            </a:r>
            <a:br>
              <a:rPr sz="1350"/>
            </a:br>
            <a:r>
              <a:rPr sz="1350"/>
              <a:t>        &lt;section&gt;&lt;h2&gt;Web Technologies&lt;/h2&gt;</a:t>
            </a:r>
            <a:br>
              <a:rPr sz="1350"/>
            </a:br>
            <a:r>
              <a:rPr sz="1350"/>
              <a:t>            &lt;article&gt;&lt;h3&gt;HTML5&lt;/h3&gt;&lt;p&gt;HTML creates webpage structure.&lt;/p&gt;&lt;/article&gt;</a:t>
            </a:r>
            <a:br>
              <a:rPr sz="1350"/>
            </a:br>
            <a:r>
              <a:rPr sz="1350"/>
              <a:t>        &lt;/section&gt;</a:t>
            </a:r>
            <a:br>
              <a:rPr sz="1350"/>
            </a:br>
            <a:r>
              <a:rPr sz="1350"/>
              <a:t>        &lt;aside&gt;&lt;p&gt;Quick Tip: Use semantic tags for meaningful structure.&lt;/p&gt;&lt;/aside&gt;</a:t>
            </a:r>
            <a:br>
              <a:rPr sz="1350"/>
            </a:br>
            <a:r>
              <a:rPr sz="1350"/>
              <a:t>    &lt;/main&gt;</a:t>
            </a:r>
            <a:br>
              <a:rPr sz="1350"/>
            </a:br>
            <a:r>
              <a:rPr sz="1350"/>
              <a:t>    &lt;footer&gt;&lt;p&gt;© 2026 My College&lt;/p&gt;&lt;/footer&gt;</a:t>
            </a:r>
            <a:br>
              <a:rPr sz="1350"/>
            </a:br>
            <a:r>
              <a:rPr sz="1350"/>
              <a:t>&lt;/body&gt;</a:t>
            </a:r>
            <a:br>
              <a:rPr sz="1350"/>
            </a:br>
            <a:r>
              <a:rPr sz="1350"/>
              <a:t>&lt;/html&gt;</a:t>
            </a:r>
            <a:endParaRPr sz="1350"/>
          </a:p>
        </p:txBody>
      </p:sp>
      <p:sp>
        <p:nvSpPr>
          <p:cNvPr id="4" name="TextBox 3"/>
          <p:cNvSpPr txBox="1"/>
          <p:nvPr/>
        </p:nvSpPr>
        <p:spPr>
          <a:xfrm>
            <a:off x="8092862" y="5692258"/>
            <a:ext cx="288290" cy="206375"/>
          </a:xfrm>
          <a:prstGeom prst="rect">
            <a:avLst/>
          </a:prstGeom>
          <a:noFill/>
        </p:spPr>
        <p:txBody>
          <a:bodyPr wrap="none">
            <a:spAutoFit/>
          </a:bodyPr>
          <a:lstStyle/>
          <a:p>
            <a:pPr>
              <a:defRPr sz="1000"/>
            </a:pPr>
            <a:r>
              <a:rPr sz="750"/>
              <a:t>13</a:t>
            </a:r>
            <a:endParaRPr sz="75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411501" y="1097159"/>
            <a:ext cx="3846195" cy="414020"/>
          </a:xfrm>
          <a:prstGeom prst="rect">
            <a:avLst/>
          </a:prstGeom>
          <a:noFill/>
        </p:spPr>
        <p:txBody>
          <a:bodyPr wrap="none">
            <a:spAutoFit/>
          </a:bodyPr>
          <a:lstStyle/>
          <a:p>
            <a:pPr>
              <a:defRPr sz="2800" b="1"/>
            </a:pPr>
            <a:r>
              <a:rPr sz="2100"/>
              <a:t>Easy Structure to Remember</a:t>
            </a:r>
            <a:endParaRPr sz="2100"/>
          </a:p>
        </p:txBody>
      </p:sp>
      <p:sp>
        <p:nvSpPr>
          <p:cNvPr id="3" name="TextBox 2"/>
          <p:cNvSpPr txBox="1"/>
          <p:nvPr/>
        </p:nvSpPr>
        <p:spPr>
          <a:xfrm>
            <a:off x="514377" y="1714411"/>
            <a:ext cx="8092862" cy="3622675"/>
          </a:xfrm>
          <a:prstGeom prst="rect">
            <a:avLst/>
          </a:prstGeom>
          <a:noFill/>
        </p:spPr>
        <p:txBody>
          <a:bodyPr wrap="square">
            <a:spAutoFit/>
          </a:bodyPr>
          <a:lstStyle/>
          <a:p>
            <a:pPr>
              <a:defRPr sz="1800">
                <a:latin typeface="Consolas" panose="020B0609020204030204"/>
              </a:defRPr>
            </a:pPr>
            <a:r>
              <a:rPr sz="1350"/>
              <a:t>&lt;html&gt;</a:t>
            </a:r>
            <a:br>
              <a:rPr sz="1350"/>
            </a:br>
            <a:r>
              <a:rPr sz="1350"/>
              <a:t>  &lt;head&gt; → information/settings</a:t>
            </a:r>
            <a:br>
              <a:rPr sz="1350"/>
            </a:br>
            <a:r>
              <a:rPr sz="1350"/>
              <a:t>  &lt;/head&gt;</a:t>
            </a:r>
            <a:br>
              <a:rPr sz="1350"/>
            </a:br>
            <a:r>
              <a:rPr sz="1350"/>
              <a:t>  &lt;body&gt; → visible webpage</a:t>
            </a:r>
            <a:br>
              <a:rPr sz="1350"/>
            </a:br>
            <a:r>
              <a:rPr sz="1350"/>
              <a:t>      &lt;header&gt;</a:t>
            </a:r>
            <a:br>
              <a:rPr sz="1350"/>
            </a:br>
            <a:r>
              <a:rPr sz="1350"/>
              <a:t>      &lt;nav&gt;</a:t>
            </a:r>
            <a:br>
              <a:rPr sz="1350"/>
            </a:br>
            <a:r>
              <a:rPr sz="1350"/>
              <a:t>      &lt;main&gt;</a:t>
            </a:r>
            <a:br>
              <a:rPr sz="1350"/>
            </a:br>
            <a:r>
              <a:rPr sz="1350"/>
              <a:t>          &lt;section&gt;</a:t>
            </a:r>
            <a:br>
              <a:rPr sz="1350"/>
            </a:br>
            <a:r>
              <a:rPr sz="1350"/>
              <a:t>          &lt;article&gt;</a:t>
            </a:r>
            <a:br>
              <a:rPr sz="1350"/>
            </a:br>
            <a:r>
              <a:rPr sz="1350"/>
              <a:t>          &lt;figure&gt;</a:t>
            </a:r>
            <a:br>
              <a:rPr sz="1350"/>
            </a:br>
            <a:r>
              <a:rPr sz="1350"/>
              <a:t>              &lt;figcaption&gt;</a:t>
            </a:r>
            <a:br>
              <a:rPr sz="1350"/>
            </a:br>
            <a:r>
              <a:rPr sz="1350"/>
              <a:t>          &lt;aside&gt;</a:t>
            </a:r>
            <a:br>
              <a:rPr sz="1350"/>
            </a:br>
            <a:r>
              <a:rPr sz="1350"/>
              <a:t>      &lt;footer&gt;</a:t>
            </a:r>
            <a:br>
              <a:rPr sz="1350"/>
            </a:br>
            <a:r>
              <a:rPr sz="1350"/>
              <a:t>  &lt;/body&gt;</a:t>
            </a:r>
            <a:br>
              <a:rPr sz="1350"/>
            </a:br>
            <a:r>
              <a:rPr sz="1350"/>
              <a:t>&lt;/html&gt;</a:t>
            </a:r>
            <a:br>
              <a:rPr sz="1350"/>
            </a:br>
            <a:br>
              <a:rPr sz="1350"/>
            </a:br>
            <a:r>
              <a:rPr sz="1350"/>
              <a:t>Key point: &lt;main&gt; is inside &lt;body&gt;.</a:t>
            </a:r>
            <a:endParaRPr sz="1350"/>
          </a:p>
        </p:txBody>
      </p:sp>
      <p:sp>
        <p:nvSpPr>
          <p:cNvPr id="4" name="TextBox 3"/>
          <p:cNvSpPr txBox="1"/>
          <p:nvPr/>
        </p:nvSpPr>
        <p:spPr>
          <a:xfrm>
            <a:off x="8092862" y="5692258"/>
            <a:ext cx="288290" cy="206375"/>
          </a:xfrm>
          <a:prstGeom prst="rect">
            <a:avLst/>
          </a:prstGeom>
          <a:noFill/>
        </p:spPr>
        <p:txBody>
          <a:bodyPr wrap="none">
            <a:spAutoFit/>
          </a:bodyPr>
          <a:lstStyle/>
          <a:p>
            <a:pPr>
              <a:defRPr sz="1000"/>
            </a:pPr>
            <a:r>
              <a:rPr sz="750"/>
              <a:t>14</a:t>
            </a:r>
            <a:endParaRPr sz="75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0" lvl="0" indent="0" algn="ctr" rtl="0">
              <a:spcBef>
                <a:spcPts val="0"/>
              </a:spcBef>
              <a:spcAft>
                <a:spcPts val="0"/>
              </a:spcAft>
              <a:buNone/>
            </a:pPr>
            <a:r>
              <a:rPr lang="en-US" altLang="en-US" sz="1800" b="1">
                <a:sym typeface="+mn-ea"/>
              </a:rPr>
              <a:t>Adding Header to Blog Page</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
        <p:nvSpPr>
          <p:cNvPr id="2" name="Text Box 1"/>
          <p:cNvSpPr txBox="1"/>
          <p:nvPr/>
        </p:nvSpPr>
        <p:spPr>
          <a:xfrm>
            <a:off x="4400550" y="1572101"/>
            <a:ext cx="3669030" cy="4082891"/>
          </a:xfrm>
          <a:prstGeom prst="rect">
            <a:avLst/>
          </a:prstGeom>
          <a:noFill/>
        </p:spPr>
        <p:txBody>
          <a:bodyPr wrap="square" rtlCol="0" anchor="t">
            <a:noAutofit/>
          </a:bodyPr>
          <a:p>
            <a:pPr marL="0" lvl="0" indent="0" algn="l" rtl="0">
              <a:spcBef>
                <a:spcPts val="440"/>
              </a:spcBef>
              <a:spcAft>
                <a:spcPts val="0"/>
              </a:spcAft>
              <a:buClr>
                <a:schemeClr val="dk1"/>
              </a:buClr>
              <a:buSzPts val="2200"/>
              <a:buNone/>
            </a:pPr>
            <a:r>
              <a:rPr lang="en-US" altLang="en-US" sz="1350">
                <a:solidFill>
                  <a:srgbClr val="00B050"/>
                </a:solidFill>
                <a:sym typeface="+mn-ea"/>
              </a:rPr>
              <a:t>&lt;!-- Main Content --&gt;</a:t>
            </a:r>
            <a:endParaRPr lang="en-US" altLang="en-US" sz="1350">
              <a:solidFill>
                <a:srgbClr val="00B050"/>
              </a:solidFill>
              <a:sym typeface="+mn-ea"/>
            </a:endParaRPr>
          </a:p>
          <a:p>
            <a:pPr marL="0" lvl="0" indent="0" algn="l" rtl="0">
              <a:spcBef>
                <a:spcPts val="440"/>
              </a:spcBef>
              <a:spcAft>
                <a:spcPts val="0"/>
              </a:spcAft>
              <a:buClr>
                <a:schemeClr val="dk1"/>
              </a:buClr>
              <a:buSzPts val="2200"/>
              <a:buNone/>
            </a:pPr>
            <a:r>
              <a:rPr lang="en-US" altLang="en-US" sz="1350">
                <a:sym typeface="+mn-ea"/>
              </a:rPr>
              <a:t>    &lt;main&gt;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&lt;h2&gt;Welcome to My Blog&lt;/h2&gt;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&lt;p&gt;This is a simple blog post about HTML structure.&lt;/p&gt;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&lt;/main&gt;</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a:t>
            </a:r>
            <a:r>
              <a:rPr lang="en-US" altLang="en-US" sz="1350">
                <a:solidFill>
                  <a:srgbClr val="00B050"/>
                </a:solidFill>
                <a:sym typeface="+mn-ea"/>
              </a:rPr>
              <a:t>&lt;!-- Footer --&gt;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&lt;footer&gt;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&lt;hr&gt;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&lt;p&gt;&amp;copy; 2025 My Simple Blog&lt;/p&gt;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&lt;/footer&gt;</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&lt;/body&gt;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&lt;/html&gt;</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p:txBody>
      </p:sp>
      <p:sp>
        <p:nvSpPr>
          <p:cNvPr id="5" name="Text Box 4"/>
          <p:cNvSpPr txBox="1"/>
          <p:nvPr/>
        </p:nvSpPr>
        <p:spPr>
          <a:xfrm>
            <a:off x="552450" y="1545431"/>
            <a:ext cx="3669030" cy="4109561"/>
          </a:xfrm>
          <a:prstGeom prst="rect">
            <a:avLst/>
          </a:prstGeom>
          <a:noFill/>
        </p:spPr>
        <p:txBody>
          <a:bodyPr wrap="square" rtlCol="0" anchor="t">
            <a:noAutofit/>
          </a:bodyPr>
          <a:p>
            <a:pPr marL="0" lvl="0" indent="0" algn="l" rtl="0">
              <a:spcBef>
                <a:spcPts val="440"/>
              </a:spcBef>
              <a:spcAft>
                <a:spcPts val="0"/>
              </a:spcAft>
              <a:buClr>
                <a:schemeClr val="dk1"/>
              </a:buClr>
              <a:buSzPts val="2200"/>
              <a:buNone/>
            </a:pPr>
            <a:r>
              <a:rPr lang="en-US" altLang="en-US" sz="1200">
                <a:sym typeface="+mn-ea"/>
              </a:rPr>
              <a:t>&lt;!DOCTYPE html&gt;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&lt;html lang="en"&gt;</a:t>
            </a:r>
            <a:endParaRPr lang="en-US" altLang="en-US" sz="1200">
              <a:sym typeface="+mn-ea"/>
            </a:endParaRPr>
          </a:p>
          <a:p>
            <a:pPr marL="0" lvl="0" indent="0" algn="l" rtl="0">
              <a:spcBef>
                <a:spcPts val="440"/>
              </a:spcBef>
              <a:spcAft>
                <a:spcPts val="0"/>
              </a:spcAft>
              <a:buClr>
                <a:schemeClr val="dk1"/>
              </a:buClr>
              <a:buSzPts val="2200"/>
              <a:buNone/>
            </a:pP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&lt;head&gt;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&lt;meta charset="UTF-8"&gt;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&lt;title&gt;Simple Blog Page&lt;/title&gt;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&lt;/head&gt;</a:t>
            </a:r>
            <a:endParaRPr lang="en-US" altLang="en-US" sz="1200">
              <a:sym typeface="+mn-ea"/>
            </a:endParaRPr>
          </a:p>
          <a:p>
            <a:pPr marL="0" lvl="0" indent="0" algn="l" rtl="0">
              <a:spcBef>
                <a:spcPts val="440"/>
              </a:spcBef>
              <a:spcAft>
                <a:spcPts val="0"/>
              </a:spcAft>
              <a:buClr>
                <a:schemeClr val="dk1"/>
              </a:buClr>
              <a:buSzPts val="2200"/>
              <a:buNone/>
            </a:pP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&lt;body&gt;</a:t>
            </a:r>
            <a:endParaRPr lang="en-US" altLang="en-US" sz="1200">
              <a:sym typeface="+mn-ea"/>
            </a:endParaRPr>
          </a:p>
          <a:p>
            <a:pPr marL="0" lvl="0" indent="0" algn="l" rtl="0">
              <a:spcBef>
                <a:spcPts val="440"/>
              </a:spcBef>
              <a:spcAft>
                <a:spcPts val="0"/>
              </a:spcAft>
              <a:buClr>
                <a:schemeClr val="dk1"/>
              </a:buClr>
              <a:buSzPts val="2200"/>
              <a:buNone/>
            </a:pP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a:t>
            </a:r>
            <a:r>
              <a:rPr lang="en-US" altLang="en-US" sz="1200">
                <a:solidFill>
                  <a:srgbClr val="00B050"/>
                </a:solidFill>
                <a:sym typeface="+mn-ea"/>
              </a:rPr>
              <a:t>  &lt;!-- Header --&gt;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&lt;header&gt;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&lt;h1&gt;My Simple Blog&lt;/h1&gt;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&lt;hr&gt;</a:t>
            </a:r>
            <a:endParaRPr lang="en-US" altLang="en-US" sz="1200">
              <a:sym typeface="+mn-ea"/>
            </a:endParaRPr>
          </a:p>
          <a:p>
            <a:pPr marL="0" lvl="0" indent="0" algn="l" rtl="0">
              <a:spcBef>
                <a:spcPts val="440"/>
              </a:spcBef>
              <a:spcAft>
                <a:spcPts val="0"/>
              </a:spcAft>
              <a:buClr>
                <a:schemeClr val="dk1"/>
              </a:buClr>
              <a:buSzPts val="2200"/>
              <a:buNone/>
            </a:pPr>
            <a:r>
              <a:rPr lang="en-US" altLang="en-US" sz="1200">
                <a:sym typeface="+mn-ea"/>
              </a:rPr>
              <a:t>    &lt;/header&gt;</a:t>
            </a:r>
            <a:endParaRPr lang="en-US" altLang="en-US" sz="1200">
              <a:sym typeface="+mn-ea"/>
            </a:endParaRPr>
          </a:p>
          <a:p>
            <a:pPr marL="0" lvl="0" indent="0" algn="l" rtl="0">
              <a:spcBef>
                <a:spcPts val="440"/>
              </a:spcBef>
              <a:spcAft>
                <a:spcPts val="0"/>
              </a:spcAft>
              <a:buClr>
                <a:schemeClr val="dk1"/>
              </a:buClr>
              <a:buSzPts val="2200"/>
              <a:buNone/>
            </a:pPr>
            <a:endParaRPr lang="en-US" altLang="en-US" sz="1200">
              <a:sym typeface="+mn-ea"/>
            </a:endParaRPr>
          </a:p>
          <a:p>
            <a:pPr marL="0" lvl="0" indent="0" algn="l" rtl="0">
              <a:spcBef>
                <a:spcPts val="440"/>
              </a:spcBef>
              <a:spcAft>
                <a:spcPts val="0"/>
              </a:spcAft>
              <a:buClr>
                <a:schemeClr val="dk1"/>
              </a:buClr>
              <a:buSzPts val="2200"/>
              <a:buNone/>
            </a:pPr>
            <a:endParaRPr lang="en-US" altLang="en-US" sz="1200">
              <a:sym typeface="+mn-ea"/>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18" name="Shape 218"/>
        <p:cNvGrpSpPr/>
        <p:nvPr/>
      </p:nvGrpSpPr>
      <p:grpSpPr>
        <a:xfrm>
          <a:off x="0" y="0"/>
          <a:ext cx="0" cy="0"/>
          <a:chOff x="0" y="0"/>
          <a:chExt cx="0" cy="0"/>
        </a:xfrm>
      </p:grpSpPr>
      <p:sp>
        <p:nvSpPr>
          <p:cNvPr id="219" name="Google Shape;219;p19"/>
          <p:cNvSpPr/>
          <p:nvPr/>
        </p:nvSpPr>
        <p:spPr>
          <a:xfrm>
            <a:off x="171450" y="947737"/>
            <a:ext cx="8972550" cy="5053013"/>
          </a:xfrm>
          <a:prstGeom prst="rect">
            <a:avLst/>
          </a:prstGeom>
          <a:solidFill>
            <a:schemeClr val="lt1"/>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spcBef>
                <a:spcPts val="0"/>
              </a:spcBef>
              <a:spcAft>
                <a:spcPts val="0"/>
              </a:spcAft>
              <a:buNone/>
            </a:pPr>
            <a:endParaRPr sz="135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20" name="Google Shape;220;p19"/>
          <p:cNvSpPr/>
          <p:nvPr/>
        </p:nvSpPr>
        <p:spPr>
          <a:xfrm>
            <a:off x="326232" y="1082279"/>
            <a:ext cx="8417719" cy="690926"/>
          </a:xfrm>
          <a:prstGeom prst="rect">
            <a:avLst/>
          </a:prstGeom>
          <a:noFill/>
          <a:ln>
            <a:noFill/>
          </a:ln>
        </p:spPr>
        <p:txBody>
          <a:bodyPr spcFirstLastPara="1" wrap="square" lIns="59400" tIns="29700" rIns="59400" bIns="29700" anchor="t" anchorCtr="0">
            <a:spAutoFit/>
          </a:bodyPr>
          <a:lstStyle/>
          <a:p>
            <a:pPr marL="9525" marR="0" lvl="0" indent="0" algn="l" rtl="0">
              <a:spcBef>
                <a:spcPts val="0"/>
              </a:spcBef>
              <a:spcAft>
                <a:spcPts val="0"/>
              </a:spcAft>
              <a:buClr>
                <a:srgbClr val="C00000"/>
              </a:buClr>
              <a:buSzPts val="1800"/>
              <a:buFont typeface="Arial" panose="020B0604020202020204"/>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HTML Headings:-</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650"/>
              </a:spcBef>
              <a:spcAft>
                <a:spcPts val="0"/>
              </a:spcAft>
              <a:buClr>
                <a:schemeClr val="dk1"/>
              </a:buClr>
              <a:buSzPts val="1800"/>
              <a:buFont typeface="Arial" panose="020B0604020202020204"/>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HTML headings are </a:t>
            </a:r>
            <a:r>
              <a:rPr lang="en-US" sz="18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titles or subtitles </a:t>
            </a: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that you want to display on a webpage.</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grpSp>
        <p:nvGrpSpPr>
          <p:cNvPr id="221" name="Google Shape;221;p19"/>
          <p:cNvGrpSpPr/>
          <p:nvPr/>
        </p:nvGrpSpPr>
        <p:grpSpPr>
          <a:xfrm>
            <a:off x="354807" y="1918098"/>
            <a:ext cx="7474744" cy="3588822"/>
            <a:chOff x="87389" y="4017231"/>
            <a:chExt cx="5886924" cy="3209709"/>
          </a:xfrm>
        </p:grpSpPr>
        <p:sp>
          <p:nvSpPr>
            <p:cNvPr id="222" name="Google Shape;222;p19"/>
            <p:cNvSpPr/>
            <p:nvPr/>
          </p:nvSpPr>
          <p:spPr>
            <a:xfrm>
              <a:off x="183112" y="4017231"/>
              <a:ext cx="5791201" cy="2683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23" name="Google Shape;223;p19"/>
            <p:cNvSpPr/>
            <p:nvPr/>
          </p:nvSpPr>
          <p:spPr>
            <a:xfrm>
              <a:off x="473074" y="5410198"/>
              <a:ext cx="3093347" cy="18167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&lt;h1&gt;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1</a:t>
              </a:r>
              <a:r>
                <a:rPr lang="en-US" sz="2100" b="1">
                  <a:solidFill>
                    <a:schemeClr val="dk1"/>
                  </a:solidFill>
                  <a:latin typeface="Calibri" panose="020F0502020204030204"/>
                  <a:ea typeface="Calibri" panose="020F0502020204030204"/>
                  <a:cs typeface="Calibri" panose="020F0502020204030204"/>
                  <a:sym typeface="Calibri" panose="020F0502020204030204"/>
                </a:rPr>
                <a:t>&lt;/h1&gt;</a:t>
              </a:r>
              <a:r>
                <a:rPr lang="en-US" sz="2100">
                  <a:solidFill>
                    <a:schemeClr val="dk1"/>
                  </a:solidFill>
                  <a:latin typeface="Calibri" panose="020F0502020204030204"/>
                  <a:ea typeface="Calibri" panose="020F0502020204030204"/>
                  <a:cs typeface="Calibri" panose="020F0502020204030204"/>
                  <a:sym typeface="Calibri" panose="020F0502020204030204"/>
                </a:rPr>
                <a:t>  </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&lt;h2&gt;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2</a:t>
              </a:r>
              <a:r>
                <a:rPr lang="en-US" sz="2100" b="1">
                  <a:solidFill>
                    <a:schemeClr val="dk1"/>
                  </a:solidFill>
                  <a:latin typeface="Calibri" panose="020F0502020204030204"/>
                  <a:ea typeface="Calibri" panose="020F0502020204030204"/>
                  <a:cs typeface="Calibri" panose="020F0502020204030204"/>
                  <a:sym typeface="Calibri" panose="020F0502020204030204"/>
                </a:rPr>
                <a:t>&lt;/h2&gt;</a:t>
              </a:r>
              <a:r>
                <a:rPr lang="en-US" sz="2100">
                  <a:solidFill>
                    <a:schemeClr val="dk1"/>
                  </a:solidFill>
                  <a:latin typeface="Calibri" panose="020F0502020204030204"/>
                  <a:ea typeface="Calibri" panose="020F0502020204030204"/>
                  <a:cs typeface="Calibri" panose="020F0502020204030204"/>
                  <a:sym typeface="Calibri" panose="020F0502020204030204"/>
                </a:rPr>
                <a:t>  </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&lt;h3&gt;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3</a:t>
              </a:r>
              <a:r>
                <a:rPr lang="en-US" sz="2100" b="1">
                  <a:solidFill>
                    <a:schemeClr val="dk1"/>
                  </a:solidFill>
                  <a:latin typeface="Calibri" panose="020F0502020204030204"/>
                  <a:ea typeface="Calibri" panose="020F0502020204030204"/>
                  <a:cs typeface="Calibri" panose="020F0502020204030204"/>
                  <a:sym typeface="Calibri" panose="020F0502020204030204"/>
                </a:rPr>
                <a:t>&lt;/h3&gt;</a:t>
              </a:r>
              <a:r>
                <a:rPr lang="en-US" sz="2100">
                  <a:solidFill>
                    <a:schemeClr val="dk1"/>
                  </a:solidFill>
                  <a:latin typeface="Calibri" panose="020F0502020204030204"/>
                  <a:ea typeface="Calibri" panose="020F0502020204030204"/>
                  <a:cs typeface="Calibri" panose="020F0502020204030204"/>
                  <a:sym typeface="Calibri" panose="020F0502020204030204"/>
                </a:rPr>
                <a:t>  </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&lt;h4&gt;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4</a:t>
              </a:r>
              <a:r>
                <a:rPr lang="en-US" sz="2100" b="1">
                  <a:solidFill>
                    <a:schemeClr val="dk1"/>
                  </a:solidFill>
                  <a:latin typeface="Calibri" panose="020F0502020204030204"/>
                  <a:ea typeface="Calibri" panose="020F0502020204030204"/>
                  <a:cs typeface="Calibri" panose="020F0502020204030204"/>
                  <a:sym typeface="Calibri" panose="020F0502020204030204"/>
                </a:rPr>
                <a:t>&lt;/h4&gt;</a:t>
              </a:r>
              <a:r>
                <a:rPr lang="en-US" sz="2100">
                  <a:solidFill>
                    <a:schemeClr val="dk1"/>
                  </a:solidFill>
                  <a:latin typeface="Calibri" panose="020F0502020204030204"/>
                  <a:ea typeface="Calibri" panose="020F0502020204030204"/>
                  <a:cs typeface="Calibri" panose="020F0502020204030204"/>
                  <a:sym typeface="Calibri" panose="020F0502020204030204"/>
                </a:rPr>
                <a:t>  </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&lt;h5&gt;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5</a:t>
              </a:r>
              <a:r>
                <a:rPr lang="en-US" sz="2100" b="1">
                  <a:solidFill>
                    <a:schemeClr val="dk1"/>
                  </a:solidFill>
                  <a:latin typeface="Calibri" panose="020F0502020204030204"/>
                  <a:ea typeface="Calibri" panose="020F0502020204030204"/>
                  <a:cs typeface="Calibri" panose="020F0502020204030204"/>
                  <a:sym typeface="Calibri" panose="020F0502020204030204"/>
                </a:rPr>
                <a:t>&lt;/h5&gt;</a:t>
              </a:r>
              <a:r>
                <a:rPr lang="en-US" sz="2100">
                  <a:solidFill>
                    <a:schemeClr val="dk1"/>
                  </a:solidFill>
                  <a:latin typeface="Calibri" panose="020F0502020204030204"/>
                  <a:ea typeface="Calibri" panose="020F0502020204030204"/>
                  <a:cs typeface="Calibri" panose="020F0502020204030204"/>
                  <a:sym typeface="Calibri" panose="020F0502020204030204"/>
                </a:rPr>
                <a:t>  </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b="1">
                  <a:solidFill>
                    <a:schemeClr val="dk1"/>
                  </a:solidFill>
                  <a:latin typeface="Calibri" panose="020F0502020204030204"/>
                  <a:ea typeface="Calibri" panose="020F0502020204030204"/>
                  <a:cs typeface="Calibri" panose="020F0502020204030204"/>
                  <a:sym typeface="Calibri" panose="020F0502020204030204"/>
                </a:rPr>
                <a:t>&lt;h6&gt;</a:t>
              </a:r>
              <a:r>
                <a:rPr lang="en-US" sz="2100">
                  <a:solidFill>
                    <a:schemeClr val="dk1"/>
                  </a:solidFill>
                  <a:latin typeface="Calibri" panose="020F0502020204030204"/>
                  <a:ea typeface="Calibri" panose="020F0502020204030204"/>
                  <a:cs typeface="Calibri" panose="020F0502020204030204"/>
                  <a:sym typeface="Calibri" panose="020F0502020204030204"/>
                </a:rPr>
                <a:t>Heading no. 6</a:t>
              </a:r>
              <a:r>
                <a:rPr lang="en-US" sz="2100" b="1">
                  <a:solidFill>
                    <a:schemeClr val="dk1"/>
                  </a:solidFill>
                  <a:latin typeface="Calibri" panose="020F0502020204030204"/>
                  <a:ea typeface="Calibri" panose="020F0502020204030204"/>
                  <a:cs typeface="Calibri" panose="020F0502020204030204"/>
                  <a:sym typeface="Calibri" panose="020F0502020204030204"/>
                </a:rPr>
                <a:t>&lt;/h6&gt;</a:t>
              </a:r>
              <a:endParaRPr sz="21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24" name="Google Shape;224;p19"/>
            <p:cNvPicPr preferRelativeResize="0"/>
            <p:nvPr/>
          </p:nvPicPr>
          <p:blipFill rotWithShape="1">
            <a:blip r:embed="rId1"/>
            <a:srcRect/>
            <a:stretch>
              <a:fillRect/>
            </a:stretch>
          </p:blipFill>
          <p:spPr>
            <a:xfrm>
              <a:off x="3636132" y="4419600"/>
              <a:ext cx="2170943" cy="2743200"/>
            </a:xfrm>
            <a:prstGeom prst="rect">
              <a:avLst/>
            </a:prstGeom>
            <a:noFill/>
            <a:ln>
              <a:noFill/>
            </a:ln>
          </p:spPr>
        </p:pic>
        <p:sp>
          <p:nvSpPr>
            <p:cNvPr id="225" name="Google Shape;225;p19"/>
            <p:cNvSpPr/>
            <p:nvPr/>
          </p:nvSpPr>
          <p:spPr>
            <a:xfrm>
              <a:off x="87389" y="4243186"/>
              <a:ext cx="3143084" cy="66063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a:solidFill>
                    <a:srgbClr val="C00000"/>
                  </a:solidFill>
                  <a:latin typeface="Calibri" panose="020F0502020204030204"/>
                  <a:ea typeface="Calibri" panose="020F0502020204030204"/>
                  <a:cs typeface="Calibri" panose="020F0502020204030204"/>
                  <a:sym typeface="Calibri" panose="020F0502020204030204"/>
                </a:rPr>
                <a:t>&lt;h1&gt;</a:t>
              </a:r>
              <a:r>
                <a:rPr lang="en-US" sz="2100">
                  <a:solidFill>
                    <a:schemeClr val="dk1"/>
                  </a:solidFill>
                  <a:latin typeface="Calibri" panose="020F0502020204030204"/>
                  <a:ea typeface="Calibri" panose="020F0502020204030204"/>
                  <a:cs typeface="Calibri" panose="020F0502020204030204"/>
                  <a:sym typeface="Calibri" panose="020F0502020204030204"/>
                </a:rPr>
                <a:t> is the largest heading tag and</a:t>
              </a:r>
              <a:endParaRPr sz="21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2100">
                  <a:solidFill>
                    <a:srgbClr val="C00000"/>
                  </a:solidFill>
                  <a:latin typeface="Calibri" panose="020F0502020204030204"/>
                  <a:ea typeface="Calibri" panose="020F0502020204030204"/>
                  <a:cs typeface="Calibri" panose="020F0502020204030204"/>
                  <a:sym typeface="Calibri" panose="020F0502020204030204"/>
                </a:rPr>
                <a:t>&lt;h6</a:t>
              </a:r>
              <a:r>
                <a:rPr lang="en-US" sz="2100">
                  <a:solidFill>
                    <a:schemeClr val="dk1"/>
                  </a:solidFill>
                  <a:latin typeface="Calibri" panose="020F0502020204030204"/>
                  <a:ea typeface="Calibri" panose="020F0502020204030204"/>
                  <a:cs typeface="Calibri" panose="020F0502020204030204"/>
                  <a:sym typeface="Calibri" panose="020F0502020204030204"/>
                </a:rPr>
                <a:t> &gt; is the smallest one</a:t>
              </a:r>
              <a:endParaRPr sz="21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226" name="Google Shape;226;p19"/>
          <p:cNvSpPr txBox="1"/>
          <p:nvPr/>
        </p:nvSpPr>
        <p:spPr>
          <a:xfrm>
            <a:off x="179512" y="191155"/>
            <a:ext cx="638200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Heading tags in HTML</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30" name="Shape 230"/>
        <p:cNvGrpSpPr/>
        <p:nvPr/>
      </p:nvGrpSpPr>
      <p:grpSpPr>
        <a:xfrm>
          <a:off x="0" y="0"/>
          <a:ext cx="0" cy="0"/>
          <a:chOff x="0" y="0"/>
          <a:chExt cx="0" cy="0"/>
        </a:xfrm>
      </p:grpSpPr>
      <p:graphicFrame>
        <p:nvGraphicFramePr>
          <p:cNvPr id="231" name="Google Shape;231;p20"/>
          <p:cNvGraphicFramePr/>
          <p:nvPr/>
        </p:nvGraphicFramePr>
        <p:xfrm>
          <a:off x="8335" y="1365647"/>
          <a:ext cx="3614750" cy="3000000"/>
        </p:xfrm>
        <a:graphic>
          <a:graphicData uri="http://schemas.openxmlformats.org/drawingml/2006/table">
            <a:tbl>
              <a:tblPr firstRow="1" bandRow="1">
                <a:noFill/>
                <a:tableStyleId>{7FDFB401-6C5B-4D00-9001-CC80CE76A071}</a:tableStyleId>
              </a:tblPr>
              <a:tblGrid>
                <a:gridCol w="1328950"/>
                <a:gridCol w="2285800"/>
              </a:tblGrid>
              <a:tr h="359950">
                <a:tc>
                  <a:txBody>
                    <a:bodyPr/>
                    <a:lstStyle/>
                    <a:p>
                      <a:pPr marL="74295" marR="0" lvl="0" indent="0" algn="ctr" rtl="0">
                        <a:lnSpc>
                          <a:spcPct val="100000"/>
                        </a:lnSpc>
                        <a:spcBef>
                          <a:spcPts val="0"/>
                        </a:spcBef>
                        <a:spcAft>
                          <a:spcPts val="0"/>
                        </a:spcAft>
                        <a:buNone/>
                      </a:pPr>
                      <a:r>
                        <a:rPr lang="en-US" sz="1600" b="1">
                          <a:latin typeface="Times New Roman" panose="02020603050405020304"/>
                          <a:ea typeface="Times New Roman" panose="02020603050405020304"/>
                          <a:cs typeface="Times New Roman" panose="02020603050405020304"/>
                          <a:sym typeface="Times New Roman" panose="02020603050405020304"/>
                        </a:rPr>
                        <a:t>Tag</a:t>
                      </a:r>
                      <a:endParaRPr sz="1600">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CB3E3"/>
                    </a:solidFill>
                  </a:tcPr>
                </a:tc>
                <a:tc>
                  <a:txBody>
                    <a:bodyPr/>
                    <a:lstStyle/>
                    <a:p>
                      <a:pPr marL="83820" marR="0" lvl="0" indent="0" algn="ctr" rtl="0">
                        <a:lnSpc>
                          <a:spcPct val="100000"/>
                        </a:lnSpc>
                        <a:spcBef>
                          <a:spcPts val="0"/>
                        </a:spcBef>
                        <a:spcAft>
                          <a:spcPts val="0"/>
                        </a:spcAft>
                        <a:buNone/>
                      </a:pPr>
                      <a:r>
                        <a:rPr lang="en-US" sz="1600" b="1">
                          <a:latin typeface="Times New Roman" panose="02020603050405020304"/>
                          <a:ea typeface="Times New Roman" panose="02020603050405020304"/>
                          <a:cs typeface="Times New Roman" panose="02020603050405020304"/>
                          <a:sym typeface="Times New Roman" panose="02020603050405020304"/>
                        </a:rPr>
                        <a:t>Description</a:t>
                      </a:r>
                      <a:endParaRPr sz="1600">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3B3D7"/>
                    </a:solidFill>
                  </a:tcPr>
                </a:tc>
              </a:tr>
              <a:tr h="440875">
                <a:tc>
                  <a:txBody>
                    <a:bodyPr/>
                    <a:lstStyle/>
                    <a:p>
                      <a:pPr marL="74295" marR="0" lvl="0" indent="0" algn="ctr" rtl="0">
                        <a:lnSpc>
                          <a:spcPct val="15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&lt;p&gt;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6E3BC"/>
                    </a:solidFill>
                  </a:tcPr>
                </a:tc>
                <a:tc>
                  <a:txBody>
                    <a:bodyPr/>
                    <a:lstStyle/>
                    <a:p>
                      <a:pPr marL="83820" marR="0" lvl="0" indent="0" algn="l" rtl="0">
                        <a:lnSpc>
                          <a:spcPct val="10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This tag represents a paragraph.</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4850">
                <a:tc>
                  <a:txBody>
                    <a:bodyPr/>
                    <a:lstStyle/>
                    <a:p>
                      <a:pPr marL="74295" marR="0" lvl="0" indent="0" algn="ctr" rtl="0">
                        <a:lnSpc>
                          <a:spcPct val="15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&lt;h1&gt; to &lt;h6&gt;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6E3BC"/>
                    </a:solidFill>
                  </a:tcPr>
                </a:tc>
                <a:tc>
                  <a:txBody>
                    <a:bodyPr/>
                    <a:lstStyle/>
                    <a:p>
                      <a:pPr marL="83820" marR="0" lvl="0" indent="0" algn="l" rtl="0">
                        <a:lnSpc>
                          <a:spcPct val="10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Defines header 1 to header 6</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4850">
                <a:tc>
                  <a:txBody>
                    <a:bodyPr/>
                    <a:lstStyle/>
                    <a:p>
                      <a:pPr marL="74295" marR="0" lvl="0" indent="0" algn="ctr" rtl="0">
                        <a:lnSpc>
                          <a:spcPct val="15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&lt;br&gt;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6E3BC"/>
                    </a:solidFill>
                  </a:tcPr>
                </a:tc>
                <a:tc>
                  <a:txBody>
                    <a:bodyPr/>
                    <a:lstStyle/>
                    <a:p>
                      <a:pPr marL="83820" marR="0" lvl="0" indent="0" algn="l" rtl="0">
                        <a:lnSpc>
                          <a:spcPct val="10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Inserts a single line break</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4850">
                <a:tc>
                  <a:txBody>
                    <a:bodyPr/>
                    <a:lstStyle/>
                    <a:p>
                      <a:pPr marL="74295" marR="0" lvl="0" indent="0" algn="ctr" rtl="0">
                        <a:lnSpc>
                          <a:spcPct val="15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&lt;hr&gt;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6E3BC"/>
                    </a:solidFill>
                  </a:tcPr>
                </a:tc>
                <a:tc>
                  <a:txBody>
                    <a:bodyPr/>
                    <a:lstStyle/>
                    <a:p>
                      <a:pPr marL="83820" marR="0" lvl="0" indent="0" algn="l" rtl="0">
                        <a:lnSpc>
                          <a:spcPct val="100000"/>
                        </a:lnSpc>
                        <a:spcBef>
                          <a:spcPts val="0"/>
                        </a:spcBef>
                        <a:spcAft>
                          <a:spcPts val="0"/>
                        </a:spcAft>
                        <a:buNone/>
                      </a:pPr>
                      <a:r>
                        <a:rPr lang="en-US" sz="1400">
                          <a:latin typeface="Times New Roman" panose="02020603050405020304"/>
                          <a:ea typeface="Times New Roman" panose="02020603050405020304"/>
                          <a:cs typeface="Times New Roman" panose="02020603050405020304"/>
                          <a:sym typeface="Times New Roman" panose="02020603050405020304"/>
                        </a:rPr>
                        <a:t>Defines a </a:t>
                      </a:r>
                      <a:r>
                        <a:rPr lang="en-US" sz="1400" b="1">
                          <a:latin typeface="Times New Roman" panose="02020603050405020304"/>
                          <a:ea typeface="Times New Roman" panose="02020603050405020304"/>
                          <a:cs typeface="Times New Roman" panose="02020603050405020304"/>
                          <a:sym typeface="Times New Roman" panose="02020603050405020304"/>
                        </a:rPr>
                        <a:t>horizontal rule</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r h="324850">
                <a:tc>
                  <a:txBody>
                    <a:bodyPr/>
                    <a:lstStyle/>
                    <a:p>
                      <a:pPr marL="74295" marR="0" lvl="0" indent="0" algn="ctr" rtl="0">
                        <a:lnSpc>
                          <a:spcPct val="150000"/>
                        </a:lnSpc>
                        <a:spcBef>
                          <a:spcPts val="0"/>
                        </a:spcBef>
                        <a:spcAft>
                          <a:spcPts val="0"/>
                        </a:spcAft>
                        <a:buNone/>
                      </a:pPr>
                      <a:r>
                        <a:rPr lang="en-US" sz="1400" b="1">
                          <a:latin typeface="Times New Roman" panose="02020603050405020304"/>
                          <a:ea typeface="Times New Roman" panose="02020603050405020304"/>
                          <a:cs typeface="Times New Roman" panose="02020603050405020304"/>
                          <a:sym typeface="Times New Roman" panose="02020603050405020304"/>
                        </a:rPr>
                        <a:t>&lt;!--&gt;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6E3BC"/>
                    </a:solidFill>
                  </a:tcPr>
                </a:tc>
                <a:tc>
                  <a:txBody>
                    <a:bodyPr/>
                    <a:lstStyle/>
                    <a:p>
                      <a:pPr marL="83820" marR="0" lvl="0" indent="0" algn="l" rtl="0">
                        <a:lnSpc>
                          <a:spcPct val="100000"/>
                        </a:lnSpc>
                        <a:spcBef>
                          <a:spcPts val="0"/>
                        </a:spcBef>
                        <a:spcAft>
                          <a:spcPts val="0"/>
                        </a:spcAft>
                        <a:buNone/>
                      </a:pPr>
                      <a:r>
                        <a:rPr lang="en-US" sz="1400">
                          <a:latin typeface="Times New Roman" panose="02020603050405020304"/>
                          <a:ea typeface="Times New Roman" panose="02020603050405020304"/>
                          <a:cs typeface="Times New Roman" panose="02020603050405020304"/>
                          <a:sym typeface="Times New Roman" panose="02020603050405020304"/>
                        </a:rPr>
                        <a:t>Defines a </a:t>
                      </a:r>
                      <a:r>
                        <a:rPr lang="en-US" sz="1400" b="1">
                          <a:latin typeface="Times New Roman" panose="02020603050405020304"/>
                          <a:ea typeface="Times New Roman" panose="02020603050405020304"/>
                          <a:cs typeface="Times New Roman" panose="02020603050405020304"/>
                          <a:sym typeface="Times New Roman" panose="02020603050405020304"/>
                        </a:rPr>
                        <a:t>comment</a:t>
                      </a:r>
                      <a:endParaRPr sz="14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sp>
        <p:nvSpPr>
          <p:cNvPr id="232" name="Google Shape;232;p20"/>
          <p:cNvSpPr/>
          <p:nvPr/>
        </p:nvSpPr>
        <p:spPr>
          <a:xfrm>
            <a:off x="8335" y="929878"/>
            <a:ext cx="4004072" cy="336983"/>
          </a:xfrm>
          <a:prstGeom prst="rect">
            <a:avLst/>
          </a:prstGeom>
          <a:noFill/>
          <a:ln>
            <a:noFill/>
          </a:ln>
        </p:spPr>
        <p:txBody>
          <a:bodyPr spcFirstLastPara="1" wrap="square" lIns="59400" tIns="29700" rIns="59400" bIns="29700" anchor="t" anchorCtr="0">
            <a:spAutoFit/>
          </a:bodyPr>
          <a:lstStyle/>
          <a:p>
            <a:pPr marL="9525" marR="0" lvl="0" indent="0" algn="l" rtl="0">
              <a:spcBef>
                <a:spcPts val="0"/>
              </a:spcBef>
              <a:spcAft>
                <a:spcPts val="0"/>
              </a:spcAft>
              <a:buClr>
                <a:srgbClr val="C00000"/>
              </a:buClr>
              <a:buSzPts val="1800"/>
              <a:buFont typeface="Arial" panose="020B0604020202020204"/>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Displaying Texts and like breaks</a:t>
            </a:r>
            <a:endParaRPr sz="1800">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33" name="Google Shape;233;p20"/>
          <p:cNvSpPr/>
          <p:nvPr/>
        </p:nvSpPr>
        <p:spPr>
          <a:xfrm>
            <a:off x="3657601" y="1371600"/>
            <a:ext cx="5337572" cy="1126495"/>
          </a:xfrm>
          <a:prstGeom prst="rect">
            <a:avLst/>
          </a:prstGeom>
          <a:noFill/>
          <a:ln w="9525" cap="flat" cmpd="sng">
            <a:solidFill>
              <a:srgbClr val="7F7F7F"/>
            </a:solidFill>
            <a:prstDash val="solid"/>
            <a:round/>
            <a:headEnd type="none" w="sm" len="sm"/>
            <a:tailEnd type="none" w="sm" len="sm"/>
          </a:ln>
        </p:spPr>
        <p:txBody>
          <a:bodyPr spcFirstLastPara="1" wrap="square" lIns="59400" tIns="29700" rIns="59400" bIns="29700" anchor="t" anchorCtr="0">
            <a:spAutoFit/>
          </a:bodyPr>
          <a:lstStyle/>
          <a:p>
            <a:pPr marL="100330" marR="0" lvl="0" indent="0" algn="just" rtl="0">
              <a:lnSpc>
                <a:spcPct val="108000"/>
              </a:lnSpc>
              <a:spcBef>
                <a:spcPts val="0"/>
              </a:spcBef>
              <a:spcAft>
                <a:spcPts val="0"/>
              </a:spcAft>
              <a:buNone/>
            </a:pP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&lt;p&gt; - Paragraph Tag</a:t>
            </a:r>
            <a:endParaRPr sz="15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108000"/>
              </a:lnSpc>
              <a:spcBef>
                <a:spcPts val="7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The &lt;p&gt; tag defines a paragraph. Browsers automatically add some space (margin) before and after each &lt;p&gt; element..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67000"/>
              </a:lnSpc>
              <a:spcBef>
                <a:spcPts val="0"/>
              </a:spcBef>
              <a:spcAft>
                <a:spcPts val="0"/>
              </a:spcAft>
              <a:buNone/>
            </a:pPr>
            <a:endParaRPr sz="135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61000"/>
              </a:lnSpc>
              <a:spcBef>
                <a:spcPts val="0"/>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&lt;p&gt;This is a paragraph&lt;/p&gt;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71000"/>
              </a:lnSpc>
              <a:spcBef>
                <a:spcPts val="0"/>
              </a:spcBef>
              <a:spcAft>
                <a:spcPts val="0"/>
              </a:spcAft>
              <a:buNone/>
            </a:pPr>
            <a:endParaRPr sz="1275"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34" name="Google Shape;234;p20"/>
          <p:cNvSpPr/>
          <p:nvPr/>
        </p:nvSpPr>
        <p:spPr>
          <a:xfrm>
            <a:off x="3657601" y="2553891"/>
            <a:ext cx="5337572" cy="687400"/>
          </a:xfrm>
          <a:prstGeom prst="rect">
            <a:avLst/>
          </a:prstGeom>
          <a:noFill/>
          <a:ln w="9525" cap="flat" cmpd="sng">
            <a:solidFill>
              <a:srgbClr val="7F7F7F"/>
            </a:solidFill>
            <a:prstDash val="solid"/>
            <a:round/>
            <a:headEnd type="none" w="sm" len="sm"/>
            <a:tailEnd type="none" w="sm" len="sm"/>
          </a:ln>
        </p:spPr>
        <p:txBody>
          <a:bodyPr spcFirstLastPara="1" wrap="square" lIns="59400" tIns="29700" rIns="59400" bIns="29700" anchor="t" anchorCtr="0">
            <a:spAutoFit/>
          </a:bodyPr>
          <a:lstStyle/>
          <a:p>
            <a:pPr marL="100330" marR="0" lvl="0" indent="0" algn="just" rtl="0">
              <a:lnSpc>
                <a:spcPct val="108000"/>
              </a:lnSpc>
              <a:spcBef>
                <a:spcPts val="0"/>
              </a:spcBef>
              <a:spcAft>
                <a:spcPts val="0"/>
              </a:spcAft>
              <a:buNone/>
            </a:pPr>
            <a:r>
              <a:rPr lang="en-US" sz="1275" b="1">
                <a:solidFill>
                  <a:srgbClr val="C00000"/>
                </a:solidFill>
                <a:latin typeface="Times New Roman" panose="02020603050405020304"/>
                <a:ea typeface="Times New Roman" panose="02020603050405020304"/>
                <a:cs typeface="Times New Roman" panose="02020603050405020304"/>
                <a:sym typeface="Times New Roman" panose="02020603050405020304"/>
              </a:rPr>
              <a:t>&lt;br&gt; Line Breaks:-</a:t>
            </a:r>
            <a:endParaRPr sz="1275"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spcBef>
                <a:spcPts val="25"/>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The </a:t>
            </a:r>
            <a:r>
              <a:rPr lang="en-US" sz="1350" b="1">
                <a:solidFill>
                  <a:schemeClr val="dk1"/>
                </a:solidFill>
                <a:latin typeface="Times New Roman" panose="02020603050405020304"/>
                <a:ea typeface="Times New Roman" panose="02020603050405020304"/>
                <a:cs typeface="Times New Roman" panose="02020603050405020304"/>
                <a:sym typeface="Times New Roman" panose="02020603050405020304"/>
              </a:rPr>
              <a:t>&lt;br&gt; </a:t>
            </a: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tag is used when we want to </a:t>
            </a:r>
            <a:r>
              <a:rPr lang="en-US" sz="1350" b="1">
                <a:solidFill>
                  <a:schemeClr val="dk1"/>
                </a:solidFill>
                <a:latin typeface="Times New Roman" panose="02020603050405020304"/>
                <a:ea typeface="Times New Roman" panose="02020603050405020304"/>
                <a:cs typeface="Times New Roman" panose="02020603050405020304"/>
                <a:sym typeface="Times New Roman" panose="02020603050405020304"/>
              </a:rPr>
              <a:t>start a new line</a:t>
            </a: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 but don't want to start a new paragraph. </a:t>
            </a: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graphicFrame>
        <p:nvGraphicFramePr>
          <p:cNvPr id="235" name="Google Shape;235;p20"/>
          <p:cNvGraphicFramePr/>
          <p:nvPr/>
        </p:nvGraphicFramePr>
        <p:xfrm>
          <a:off x="3657601" y="3415904"/>
          <a:ext cx="5337575" cy="3000000"/>
        </p:xfrm>
        <a:graphic>
          <a:graphicData uri="http://schemas.openxmlformats.org/drawingml/2006/table">
            <a:tbl>
              <a:tblPr firstRow="1" bandRow="1">
                <a:noFill/>
                <a:tableStyleId>{7FDFB401-6C5B-4D00-9001-CC80CE76A071}</a:tableStyleId>
              </a:tblPr>
              <a:tblGrid>
                <a:gridCol w="2645325"/>
                <a:gridCol w="2692250"/>
              </a:tblGrid>
              <a:tr h="197250">
                <a:tc>
                  <a:txBody>
                    <a:bodyPr/>
                    <a:lstStyle/>
                    <a:p>
                      <a:pPr marL="11430" marR="0" lvl="0" indent="0" algn="ctr" rtl="0">
                        <a:lnSpc>
                          <a:spcPct val="100000"/>
                        </a:lnSpc>
                        <a:spcBef>
                          <a:spcPts val="0"/>
                        </a:spcBef>
                        <a:spcAft>
                          <a:spcPts val="0"/>
                        </a:spcAft>
                        <a:buNone/>
                      </a:pPr>
                      <a:r>
                        <a:rPr lang="en-US" sz="1200" b="1">
                          <a:latin typeface="Calibri" panose="020F0502020204030204"/>
                          <a:ea typeface="Calibri" panose="020F0502020204030204"/>
                          <a:cs typeface="Calibri" panose="020F0502020204030204"/>
                          <a:sym typeface="Calibri" panose="020F0502020204030204"/>
                        </a:rPr>
                        <a:t>This Code</a:t>
                      </a:r>
                      <a:endParaRPr sz="1200" b="1">
                        <a:latin typeface="Calibri" panose="020F0502020204030204"/>
                        <a:ea typeface="Calibri" panose="020F0502020204030204"/>
                        <a:cs typeface="Calibri" panose="020F0502020204030204"/>
                        <a:sym typeface="Calibri" panose="020F0502020204030204"/>
                      </a:endParaRPr>
                    </a:p>
                  </a:txBody>
                  <a:tcPr marL="0" marR="0" marT="30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EFDD"/>
                    </a:solidFill>
                  </a:tcPr>
                </a:tc>
                <a:tc>
                  <a:txBody>
                    <a:bodyPr/>
                    <a:lstStyle/>
                    <a:p>
                      <a:pPr marL="4445" marR="0" lvl="0" indent="0" algn="ctr" rtl="0">
                        <a:lnSpc>
                          <a:spcPct val="100000"/>
                        </a:lnSpc>
                        <a:spcBef>
                          <a:spcPts val="0"/>
                        </a:spcBef>
                        <a:spcAft>
                          <a:spcPts val="0"/>
                        </a:spcAft>
                        <a:buNone/>
                      </a:pPr>
                      <a:r>
                        <a:rPr lang="en-US" sz="1200" b="1">
                          <a:latin typeface="Times New Roman" panose="02020603050405020304"/>
                          <a:ea typeface="Times New Roman" panose="02020603050405020304"/>
                          <a:cs typeface="Times New Roman" panose="02020603050405020304"/>
                          <a:sym typeface="Times New Roman" panose="02020603050405020304"/>
                        </a:rPr>
                        <a:t>output</a:t>
                      </a:r>
                      <a:endParaRPr sz="12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EFDD"/>
                    </a:solidFill>
                  </a:tcPr>
                </a:tc>
              </a:tr>
              <a:tr h="896925">
                <a:tc>
                  <a:txBody>
                    <a:bodyPr/>
                    <a:lstStyle/>
                    <a:p>
                      <a:pPr marL="74295" marR="0" lvl="0" indent="0" algn="l" rtl="0">
                        <a:lnSpc>
                          <a:spcPct val="111000"/>
                        </a:lnSpc>
                        <a:spcBef>
                          <a:spcPts val="0"/>
                        </a:spcBef>
                        <a:spcAft>
                          <a:spcPts val="0"/>
                        </a:spcAft>
                        <a:buNone/>
                      </a:pPr>
                      <a:endParaRPr sz="1200" b="1">
                        <a:latin typeface="Times New Roman" panose="02020603050405020304"/>
                        <a:ea typeface="Times New Roman" panose="02020603050405020304"/>
                        <a:cs typeface="Times New Roman" panose="02020603050405020304"/>
                        <a:sym typeface="Times New Roman" panose="02020603050405020304"/>
                      </a:endParaRPr>
                    </a:p>
                    <a:p>
                      <a:pPr marL="74295" marR="0" lvl="0" indent="0" algn="l" rtl="0">
                        <a:lnSpc>
                          <a:spcPct val="100000"/>
                        </a:lnSpc>
                        <a:spcBef>
                          <a:spcPts val="0"/>
                        </a:spcBef>
                        <a:spcAft>
                          <a:spcPts val="0"/>
                        </a:spcAft>
                        <a:buNone/>
                      </a:pPr>
                      <a:r>
                        <a:rPr lang="en-US" sz="1200" b="1">
                          <a:latin typeface="Times New Roman" panose="02020603050405020304"/>
                          <a:ea typeface="Times New Roman" panose="02020603050405020304"/>
                          <a:cs typeface="Times New Roman" panose="02020603050405020304"/>
                          <a:sym typeface="Times New Roman" panose="02020603050405020304"/>
                        </a:rPr>
                        <a:t>&lt;p&gt;This </a:t>
                      </a:r>
                      <a:r>
                        <a:rPr lang="en-US" sz="1200" b="1">
                          <a:solidFill>
                            <a:srgbClr val="002060"/>
                          </a:solidFill>
                          <a:latin typeface="Times New Roman" panose="02020603050405020304"/>
                          <a:ea typeface="Times New Roman" panose="02020603050405020304"/>
                          <a:cs typeface="Times New Roman" panose="02020603050405020304"/>
                          <a:sym typeface="Times New Roman" panose="02020603050405020304"/>
                        </a:rPr>
                        <a:t>&lt;br&gt; is a para&lt;br</a:t>
                      </a:r>
                      <a:r>
                        <a:rPr lang="en-US" sz="1200" b="1">
                          <a:latin typeface="Times New Roman" panose="02020603050405020304"/>
                          <a:ea typeface="Times New Roman" panose="02020603050405020304"/>
                          <a:cs typeface="Times New Roman" panose="02020603050405020304"/>
                          <a:sym typeface="Times New Roman" panose="02020603050405020304"/>
                        </a:rPr>
                        <a:t>&gt; graph with</a:t>
                      </a:r>
                      <a:endParaRPr sz="1200" b="1">
                        <a:latin typeface="Times New Roman" panose="02020603050405020304"/>
                        <a:ea typeface="Times New Roman" panose="02020603050405020304"/>
                        <a:cs typeface="Times New Roman" panose="02020603050405020304"/>
                        <a:sym typeface="Times New Roman" panose="02020603050405020304"/>
                      </a:endParaRPr>
                    </a:p>
                    <a:p>
                      <a:pPr marL="74295" marR="0" lvl="0" indent="0" algn="l" rtl="0">
                        <a:lnSpc>
                          <a:spcPct val="100000"/>
                        </a:lnSpc>
                        <a:spcBef>
                          <a:spcPts val="0"/>
                        </a:spcBef>
                        <a:spcAft>
                          <a:spcPts val="0"/>
                        </a:spcAft>
                        <a:buNone/>
                      </a:pPr>
                      <a:r>
                        <a:rPr lang="en-US" sz="1200" b="1">
                          <a:latin typeface="Times New Roman" panose="02020603050405020304"/>
                          <a:ea typeface="Times New Roman" panose="02020603050405020304"/>
                          <a:cs typeface="Times New Roman" panose="02020603050405020304"/>
                          <a:sym typeface="Times New Roman" panose="02020603050405020304"/>
                        </a:rPr>
                        <a:t>line breaks&lt;/p&gt;</a:t>
                      </a:r>
                      <a:endParaRPr sz="1200" b="1">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74295" marR="0" lvl="0" indent="0" algn="l" rtl="0">
                        <a:lnSpc>
                          <a:spcPct val="100000"/>
                        </a:lnSpc>
                        <a:spcBef>
                          <a:spcPts val="0"/>
                        </a:spcBef>
                        <a:spcAft>
                          <a:spcPts val="0"/>
                        </a:spcAft>
                        <a:buNone/>
                      </a:pPr>
                      <a:r>
                        <a:rPr lang="en-US" sz="1200">
                          <a:latin typeface="Times New Roman" panose="02020603050405020304"/>
                          <a:ea typeface="Times New Roman" panose="02020603050405020304"/>
                          <a:cs typeface="Times New Roman" panose="02020603050405020304"/>
                          <a:sym typeface="Times New Roman" panose="02020603050405020304"/>
                        </a:rPr>
                        <a:t>This</a:t>
                      </a:r>
                      <a:endParaRPr sz="1200">
                        <a:latin typeface="Times New Roman" panose="02020603050405020304"/>
                        <a:ea typeface="Times New Roman" panose="02020603050405020304"/>
                        <a:cs typeface="Times New Roman" panose="02020603050405020304"/>
                        <a:sym typeface="Times New Roman" panose="02020603050405020304"/>
                      </a:endParaRPr>
                    </a:p>
                    <a:p>
                      <a:pPr marL="74295" marR="0" lvl="0" indent="0" algn="l" rtl="0">
                        <a:lnSpc>
                          <a:spcPct val="100000"/>
                        </a:lnSpc>
                        <a:spcBef>
                          <a:spcPts val="0"/>
                        </a:spcBef>
                        <a:spcAft>
                          <a:spcPts val="0"/>
                        </a:spcAft>
                        <a:buNone/>
                      </a:pPr>
                      <a:r>
                        <a:rPr lang="en-US" sz="1200">
                          <a:latin typeface="Times New Roman" panose="02020603050405020304"/>
                          <a:ea typeface="Times New Roman" panose="02020603050405020304"/>
                          <a:cs typeface="Times New Roman" panose="02020603050405020304"/>
                          <a:sym typeface="Times New Roman" panose="02020603050405020304"/>
                        </a:rPr>
                        <a:t>is a para</a:t>
                      </a:r>
                      <a:endParaRPr sz="1200">
                        <a:latin typeface="Times New Roman" panose="02020603050405020304"/>
                        <a:ea typeface="Times New Roman" panose="02020603050405020304"/>
                        <a:cs typeface="Times New Roman" panose="02020603050405020304"/>
                        <a:sym typeface="Times New Roman" panose="02020603050405020304"/>
                      </a:endParaRPr>
                    </a:p>
                    <a:p>
                      <a:pPr marL="74295" marR="0" lvl="0" indent="0" algn="l" rtl="0">
                        <a:lnSpc>
                          <a:spcPct val="100000"/>
                        </a:lnSpc>
                        <a:spcBef>
                          <a:spcPts val="0"/>
                        </a:spcBef>
                        <a:spcAft>
                          <a:spcPts val="0"/>
                        </a:spcAft>
                        <a:buNone/>
                      </a:pPr>
                      <a:r>
                        <a:rPr lang="en-US" sz="1200">
                          <a:latin typeface="Times New Roman" panose="02020603050405020304"/>
                          <a:ea typeface="Times New Roman" panose="02020603050405020304"/>
                          <a:cs typeface="Times New Roman" panose="02020603050405020304"/>
                          <a:sym typeface="Times New Roman" panose="02020603050405020304"/>
                        </a:rPr>
                        <a:t>graph with line breaks</a:t>
                      </a:r>
                      <a:endParaRPr sz="1200">
                        <a:latin typeface="Times New Roman" panose="02020603050405020304"/>
                        <a:ea typeface="Times New Roman" panose="02020603050405020304"/>
                        <a:cs typeface="Times New Roman" panose="02020603050405020304"/>
                        <a:sym typeface="Times New Roman" panose="02020603050405020304"/>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r>
            </a:tbl>
          </a:graphicData>
        </a:graphic>
      </p:graphicFrame>
      <p:grpSp>
        <p:nvGrpSpPr>
          <p:cNvPr id="236" name="Google Shape;236;p20"/>
          <p:cNvGrpSpPr/>
          <p:nvPr/>
        </p:nvGrpSpPr>
        <p:grpSpPr>
          <a:xfrm>
            <a:off x="3657601" y="4669632"/>
            <a:ext cx="5299472" cy="923330"/>
            <a:chOff x="5196688" y="4237672"/>
            <a:chExt cx="4953787" cy="1394264"/>
          </a:xfrm>
        </p:grpSpPr>
        <p:sp>
          <p:nvSpPr>
            <p:cNvPr id="237" name="Google Shape;237;p20"/>
            <p:cNvSpPr/>
            <p:nvPr/>
          </p:nvSpPr>
          <p:spPr>
            <a:xfrm>
              <a:off x="5196688" y="4237672"/>
              <a:ext cx="4953787" cy="139426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b="1">
                  <a:solidFill>
                    <a:srgbClr val="C00000"/>
                  </a:solidFill>
                  <a:latin typeface="Times New Roman" panose="02020603050405020304"/>
                  <a:ea typeface="Times New Roman" panose="02020603050405020304"/>
                  <a:cs typeface="Times New Roman" panose="02020603050405020304"/>
                  <a:sym typeface="Times New Roman" panose="02020603050405020304"/>
                </a:rPr>
                <a:t>&lt;hr&gt; </a:t>
              </a: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The element is used for </a:t>
              </a:r>
              <a:r>
                <a:rPr lang="en-US" sz="1350" b="1">
                  <a:solidFill>
                    <a:schemeClr val="dk1"/>
                  </a:solidFill>
                  <a:latin typeface="Times New Roman" panose="02020603050405020304"/>
                  <a:ea typeface="Times New Roman" panose="02020603050405020304"/>
                  <a:cs typeface="Times New Roman" panose="02020603050405020304"/>
                  <a:sym typeface="Times New Roman" panose="02020603050405020304"/>
                </a:rPr>
                <a:t>horizontal rules </a:t>
              </a: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that act as </a:t>
              </a:r>
              <a:r>
                <a:rPr lang="en-US" sz="1350" b="1">
                  <a:solidFill>
                    <a:schemeClr val="dk1"/>
                  </a:solidFill>
                  <a:latin typeface="Times New Roman" panose="02020603050405020304"/>
                  <a:ea typeface="Times New Roman" panose="02020603050405020304"/>
                  <a:cs typeface="Times New Roman" panose="02020603050405020304"/>
                  <a:sym typeface="Times New Roman" panose="02020603050405020304"/>
                </a:rPr>
                <a:t>dividers between sections </a:t>
              </a:r>
              <a:endParaRPr sz="135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0"/>
                </a:spcBef>
                <a:spcAft>
                  <a:spcPts val="0"/>
                </a:spcAft>
                <a:buNone/>
              </a:pPr>
              <a:endParaRPr sz="135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238" name="Google Shape;238;p20"/>
            <p:cNvCxnSpPr/>
            <p:nvPr/>
          </p:nvCxnSpPr>
          <p:spPr>
            <a:xfrm>
              <a:off x="6492174" y="5352365"/>
              <a:ext cx="3049511" cy="1798"/>
            </a:xfrm>
            <a:prstGeom prst="straightConnector1">
              <a:avLst/>
            </a:prstGeom>
            <a:noFill/>
            <a:ln w="9525" cap="flat" cmpd="sng">
              <a:solidFill>
                <a:srgbClr val="7F7F7F"/>
              </a:solidFill>
              <a:prstDash val="solid"/>
              <a:round/>
              <a:headEnd type="none" w="sm" len="sm"/>
              <a:tailEnd type="none" w="sm" len="sm"/>
            </a:ln>
          </p:spPr>
        </p:cxnSp>
      </p:grpSp>
      <p:sp>
        <p:nvSpPr>
          <p:cNvPr id="239" name="Google Shape;239;p20"/>
          <p:cNvSpPr txBox="1"/>
          <p:nvPr/>
        </p:nvSpPr>
        <p:spPr>
          <a:xfrm>
            <a:off x="179512" y="191155"/>
            <a:ext cx="598029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Text Level Elements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43" name="Shape 243"/>
        <p:cNvGrpSpPr/>
        <p:nvPr/>
      </p:nvGrpSpPr>
      <p:grpSpPr>
        <a:xfrm>
          <a:off x="0" y="0"/>
          <a:ext cx="0" cy="0"/>
          <a:chOff x="0" y="0"/>
          <a:chExt cx="0" cy="0"/>
        </a:xfrm>
      </p:grpSpPr>
      <p:sp>
        <p:nvSpPr>
          <p:cNvPr id="244" name="Google Shape;244;p21"/>
          <p:cNvSpPr/>
          <p:nvPr/>
        </p:nvSpPr>
        <p:spPr>
          <a:xfrm>
            <a:off x="0" y="857250"/>
            <a:ext cx="9144000" cy="336983"/>
          </a:xfrm>
          <a:prstGeom prst="rect">
            <a:avLst/>
          </a:prstGeom>
          <a:solidFill>
            <a:srgbClr val="FBD4B4"/>
          </a:solidFill>
          <a:ln w="9525" cap="flat" cmpd="sng">
            <a:solidFill>
              <a:schemeClr val="dk1"/>
            </a:solidFill>
            <a:prstDash val="solid"/>
            <a:miter lim="800000"/>
            <a:headEnd type="none" w="sm" len="sm"/>
            <a:tailEnd type="none" w="sm" len="sm"/>
          </a:ln>
        </p:spPr>
        <p:txBody>
          <a:bodyPr spcFirstLastPara="1" wrap="square" lIns="59400" tIns="29700" rIns="59400" bIns="29700" anchor="t" anchorCtr="0">
            <a:spAutoFit/>
          </a:bodyPr>
          <a:lstStyle/>
          <a:p>
            <a:pPr marL="0" marR="0" lvl="0" indent="0" algn="ctr" rtl="0">
              <a:spcBef>
                <a:spcPts val="0"/>
              </a:spcBef>
              <a:spcAft>
                <a:spcPts val="0"/>
              </a:spcAft>
              <a:buClr>
                <a:srgbClr val="C00000"/>
              </a:buClr>
              <a:buSzPts val="1800"/>
              <a:buFont typeface="Arial" panose="020B0604020202020204"/>
              <a:buNone/>
            </a:pPr>
            <a:r>
              <a:rPr lang="en-US" sz="1800" b="1">
                <a:solidFill>
                  <a:srgbClr val="C00000"/>
                </a:solidFill>
                <a:latin typeface="Calibri" panose="020F0502020204030204"/>
                <a:ea typeface="Calibri" panose="020F0502020204030204"/>
                <a:cs typeface="Calibri" panose="020F0502020204030204"/>
                <a:sym typeface="Calibri" panose="020F0502020204030204"/>
              </a:rPr>
              <a:t>HTML Text Formatting Elements</a:t>
            </a:r>
            <a:endParaRPr sz="1800" b="1">
              <a:solidFill>
                <a:srgbClr val="C00000"/>
              </a:solidFill>
              <a:latin typeface="Calibri" panose="020F0502020204030204"/>
              <a:ea typeface="Calibri" panose="020F0502020204030204"/>
              <a:cs typeface="Calibri" panose="020F0502020204030204"/>
              <a:sym typeface="Calibri" panose="020F0502020204030204"/>
            </a:endParaRPr>
          </a:p>
        </p:txBody>
      </p:sp>
      <p:sp>
        <p:nvSpPr>
          <p:cNvPr id="245" name="Google Shape;245;p21"/>
          <p:cNvSpPr/>
          <p:nvPr/>
        </p:nvSpPr>
        <p:spPr>
          <a:xfrm>
            <a:off x="0" y="1276350"/>
            <a:ext cx="6397229" cy="302358"/>
          </a:xfrm>
          <a:prstGeom prst="rect">
            <a:avLst/>
          </a:prstGeom>
          <a:noFill/>
          <a:ln>
            <a:noFill/>
          </a:ln>
        </p:spPr>
        <p:txBody>
          <a:bodyPr spcFirstLastPara="1" wrap="square" lIns="59400" tIns="29700" rIns="59400" bIns="29700" anchor="t" anchorCtr="0">
            <a:spAutoFit/>
          </a:bodyPr>
          <a:lstStyle/>
          <a:p>
            <a:pPr marL="0" marR="0" lvl="0" indent="0" algn="l" rtl="0">
              <a:spcBef>
                <a:spcPts val="0"/>
              </a:spcBef>
              <a:spcAft>
                <a:spcPts val="0"/>
              </a:spcAft>
              <a:buNone/>
            </a:pPr>
            <a:r>
              <a:rPr lang="en-US" sz="1575" b="1">
                <a:solidFill>
                  <a:schemeClr val="dk1"/>
                </a:solidFill>
                <a:latin typeface="Calibri" panose="020F0502020204030204"/>
                <a:ea typeface="Calibri" panose="020F0502020204030204"/>
                <a:cs typeface="Calibri" panose="020F0502020204030204"/>
                <a:sym typeface="Calibri" panose="020F0502020204030204"/>
              </a:rPr>
              <a:t>HTML Formatting</a:t>
            </a:r>
            <a:r>
              <a:rPr lang="en-US" sz="1575">
                <a:solidFill>
                  <a:schemeClr val="dk1"/>
                </a:solidFill>
                <a:latin typeface="Calibri" panose="020F0502020204030204"/>
                <a:ea typeface="Calibri" panose="020F0502020204030204"/>
                <a:cs typeface="Calibri" panose="020F0502020204030204"/>
                <a:sym typeface="Calibri" panose="020F0502020204030204"/>
              </a:rPr>
              <a:t> is a process of formatting text for better look and feel.</a:t>
            </a:r>
            <a:endParaRPr sz="1575">
              <a:solidFill>
                <a:schemeClr val="dk1"/>
              </a:solidFill>
              <a:latin typeface="Calibri" panose="020F0502020204030204"/>
              <a:ea typeface="Calibri" panose="020F0502020204030204"/>
              <a:cs typeface="Calibri" panose="020F0502020204030204"/>
              <a:sym typeface="Calibri" panose="020F0502020204030204"/>
            </a:endParaRPr>
          </a:p>
        </p:txBody>
      </p:sp>
      <p:graphicFrame>
        <p:nvGraphicFramePr>
          <p:cNvPr id="246" name="Google Shape;246;p21"/>
          <p:cNvGraphicFramePr/>
          <p:nvPr/>
        </p:nvGraphicFramePr>
        <p:xfrm>
          <a:off x="21432" y="1687116"/>
          <a:ext cx="9122575" cy="4324300"/>
        </p:xfrm>
        <a:graphic>
          <a:graphicData uri="http://schemas.openxmlformats.org/drawingml/2006/table">
            <a:tbl>
              <a:tblPr>
                <a:noFill/>
                <a:tableStyleId>{ADE48064-F750-496B-9BB9-CFEB342D939D}</a:tableStyleId>
              </a:tblPr>
              <a:tblGrid>
                <a:gridCol w="1662125"/>
                <a:gridCol w="7460450"/>
              </a:tblGrid>
              <a:tr h="260050">
                <a:tc>
                  <a:txBody>
                    <a:bodyPr/>
                    <a:lstStyle/>
                    <a:p>
                      <a:pPr marL="0" marR="0" lvl="0" indent="0" algn="ctr" rtl="0">
                        <a:lnSpc>
                          <a:spcPct val="100000"/>
                        </a:lnSpc>
                        <a:spcBef>
                          <a:spcPts val="0"/>
                        </a:spcBef>
                        <a:spcAft>
                          <a:spcPts val="0"/>
                        </a:spcAft>
                        <a:buClr>
                          <a:srgbClr val="000000"/>
                        </a:buClr>
                        <a:buSzPts val="1400"/>
                        <a:buFont typeface="Times New Roman" panose="02020603050405020304"/>
                        <a:buNone/>
                      </a:pPr>
                      <a:r>
                        <a:rPr lang="en-US"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Element name</a:t>
                      </a:r>
                      <a:endParaRPr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txBody>
                  <a:tcPr marL="20775" marR="20775" marT="21425" marB="21425">
                    <a:lnL w="9525" cap="flat" cmpd="sng">
                      <a:solidFill>
                        <a:srgbClr val="401488"/>
                      </a:solidFill>
                      <a:prstDash val="solid"/>
                      <a:round/>
                      <a:headEnd type="none" w="sm" len="sm"/>
                      <a:tailEnd type="none" w="sm" len="sm"/>
                    </a:lnL>
                    <a:lnR w="9525" cap="flat" cmpd="sng">
                      <a:solidFill>
                        <a:srgbClr val="401488"/>
                      </a:solidFill>
                      <a:prstDash val="solid"/>
                      <a:round/>
                      <a:headEnd type="none" w="sm" len="sm"/>
                      <a:tailEnd type="none" w="sm" len="sm"/>
                    </a:lnR>
                    <a:lnT w="9525" cap="flat" cmpd="sng">
                      <a:solidFill>
                        <a:srgbClr val="401488"/>
                      </a:solidFill>
                      <a:prstDash val="solid"/>
                      <a:round/>
                      <a:headEnd type="none" w="sm" len="sm"/>
                      <a:tailEnd type="none" w="sm" len="sm"/>
                    </a:lnT>
                    <a:lnB w="9525" cap="flat" cmpd="sng">
                      <a:solidFill>
                        <a:srgbClr val="C7CCBE"/>
                      </a:solidFill>
                      <a:prstDash val="solid"/>
                      <a:round/>
                      <a:headEnd type="none" w="sm" len="sm"/>
                      <a:tailEnd type="none" w="sm" len="sm"/>
                    </a:lnB>
                    <a:solidFill>
                      <a:srgbClr val="C7CCBE"/>
                    </a:solidFill>
                  </a:tcPr>
                </a:tc>
                <a:tc>
                  <a:txBody>
                    <a:bodyPr/>
                    <a:lstStyle/>
                    <a:p>
                      <a:pPr marL="0" marR="0" lvl="0" indent="0" algn="ctr" rtl="0">
                        <a:lnSpc>
                          <a:spcPct val="100000"/>
                        </a:lnSpc>
                        <a:spcBef>
                          <a:spcPts val="0"/>
                        </a:spcBef>
                        <a:spcAft>
                          <a:spcPts val="0"/>
                        </a:spcAft>
                        <a:buClr>
                          <a:srgbClr val="000000"/>
                        </a:buClr>
                        <a:buSzPts val="1400"/>
                        <a:buFont typeface="Times New Roman" panose="02020603050405020304"/>
                        <a:buNone/>
                      </a:pPr>
                      <a:r>
                        <a:rPr lang="en-US"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Description</a:t>
                      </a:r>
                      <a:endParaRPr sz="1400" b="1"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txBody>
                  <a:tcPr marL="20775" marR="20775" marT="21425" marB="21425">
                    <a:lnL w="9525" cap="flat" cmpd="sng">
                      <a:solidFill>
                        <a:srgbClr val="401488"/>
                      </a:solidFill>
                      <a:prstDash val="solid"/>
                      <a:round/>
                      <a:headEnd type="none" w="sm" len="sm"/>
                      <a:tailEnd type="none" w="sm" len="sm"/>
                    </a:lnL>
                    <a:lnR w="9525" cap="flat" cmpd="sng">
                      <a:solidFill>
                        <a:srgbClr val="401488"/>
                      </a:solidFill>
                      <a:prstDash val="solid"/>
                      <a:round/>
                      <a:headEnd type="none" w="sm" len="sm"/>
                      <a:tailEnd type="none" w="sm" len="sm"/>
                    </a:lnR>
                    <a:lnT w="9525" cap="flat" cmpd="sng">
                      <a:solidFill>
                        <a:srgbClr val="401488"/>
                      </a:solidFill>
                      <a:prstDash val="solid"/>
                      <a:round/>
                      <a:headEnd type="none" w="sm" len="sm"/>
                      <a:tailEnd type="none" w="sm" len="sm"/>
                    </a:lnT>
                    <a:lnB w="9525" cap="flat" cmpd="sng">
                      <a:solidFill>
                        <a:srgbClr val="C7CCBE"/>
                      </a:solidFill>
                      <a:prstDash val="solid"/>
                      <a:round/>
                      <a:headEnd type="none" w="sm" len="sm"/>
                      <a:tailEnd type="none" w="sm" len="sm"/>
                    </a:lnB>
                    <a:solidFill>
                      <a:srgbClr val="C7CCBE"/>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&lt;b&gt;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 </a:t>
                      </a:r>
                      <a:r>
                        <a:rPr lang="en-US" sz="1400" b="1" i="0" u="none" strike="noStrike" cap="none">
                          <a:solidFill>
                            <a:srgbClr val="000000"/>
                          </a:solidFill>
                          <a:latin typeface="Verdana" panose="020B0604030504040204"/>
                          <a:ea typeface="Verdana" panose="020B0604030504040204"/>
                          <a:cs typeface="Verdana" panose="020B0604030504040204"/>
                          <a:sym typeface="Verdana" panose="020B0604030504040204"/>
                        </a:rPr>
                        <a:t>Bold</a:t>
                      </a: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 Text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463125">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&lt;strong&gt;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is a logical tag, which tells the browser that the text is important.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&lt;i&gt;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used to make text italic.</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&lt;em&gt;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used to display content in italic.</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&lt;mark&gt;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is used to highlight text.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&lt;u&gt;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used to underline text written between it.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463125">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&lt;strike&gt;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is used to draw a strikethrough on a section of text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&lt;sup&gt;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-Superscript text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&lt;sub&gt;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  Subscript text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&lt;del&gt;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is used to display the deleted content.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245750">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&lt;ins&gt;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displays the content which is added</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r h="463125">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&lt;big&gt;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is used to increase the font size by one conventional unit.</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FFFFFF"/>
                    </a:solidFill>
                  </a:tcPr>
                </a:tc>
              </a:tr>
              <a:tr h="463125">
                <a:tc>
                  <a:txBody>
                    <a:bodyPr/>
                    <a:lstStyle/>
                    <a:p>
                      <a:pPr marL="0" marR="0" lvl="0" indent="0" algn="ctr" rtl="0">
                        <a:lnSpc>
                          <a:spcPct val="100000"/>
                        </a:lnSpc>
                        <a:spcBef>
                          <a:spcPts val="0"/>
                        </a:spcBef>
                        <a:spcAft>
                          <a:spcPts val="0"/>
                        </a:spcAft>
                        <a:buClr>
                          <a:srgbClr val="C00000"/>
                        </a:buClr>
                        <a:buSzPts val="1400"/>
                        <a:buFont typeface="Verdana" panose="020B0604030504040204"/>
                        <a:buNone/>
                      </a:pPr>
                      <a:r>
                        <a:rPr lang="en-US" sz="1400" b="1" i="0" u="none" strike="noStrike" cap="none">
                          <a:solidFill>
                            <a:srgbClr val="C00000"/>
                          </a:solidFill>
                          <a:latin typeface="Verdana" panose="020B0604030504040204"/>
                          <a:ea typeface="Verdana" panose="020B0604030504040204"/>
                          <a:cs typeface="Verdana" panose="020B0604030504040204"/>
                          <a:sym typeface="Verdana" panose="020B0604030504040204"/>
                        </a:rPr>
                        <a:t>&lt;small&gt;</a:t>
                      </a:r>
                      <a:endParaRPr sz="1400" b="1" i="0" u="none" strike="noStrike" cap="none">
                        <a:solidFill>
                          <a:srgbClr val="C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c>
                  <a:txBody>
                    <a:bodyPr/>
                    <a:lstStyle/>
                    <a:p>
                      <a:pPr marL="0" marR="0" lvl="0" indent="0" algn="l" rtl="0">
                        <a:lnSpc>
                          <a:spcPct val="100000"/>
                        </a:lnSpc>
                        <a:spcBef>
                          <a:spcPts val="0"/>
                        </a:spcBef>
                        <a:spcAft>
                          <a:spcPts val="0"/>
                        </a:spcAft>
                        <a:buClr>
                          <a:srgbClr val="000000"/>
                        </a:buClr>
                        <a:buSzPts val="1400"/>
                        <a:buFont typeface="Verdana" panose="020B0604030504040204"/>
                        <a:buNone/>
                      </a:pPr>
                      <a:r>
                        <a:rPr lang="en-US" sz="14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This tag is used to decrease the font size by one unit from base font size.</a:t>
                      </a:r>
                      <a:endParaRPr sz="14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txBody>
                  <a:tcPr marL="13850" marR="13850" marT="14300" marB="14300">
                    <a:lnL w="9525" cap="flat" cmpd="sng">
                      <a:solidFill>
                        <a:srgbClr val="C7CCBE"/>
                      </a:solidFill>
                      <a:prstDash val="solid"/>
                      <a:round/>
                      <a:headEnd type="none" w="sm" len="sm"/>
                      <a:tailEnd type="none" w="sm" len="sm"/>
                    </a:lnL>
                    <a:lnR w="9525" cap="flat" cmpd="sng">
                      <a:solidFill>
                        <a:srgbClr val="C7CCBE"/>
                      </a:solidFill>
                      <a:prstDash val="solid"/>
                      <a:round/>
                      <a:headEnd type="none" w="sm" len="sm"/>
                      <a:tailEnd type="none" w="sm" len="sm"/>
                    </a:lnR>
                    <a:lnT w="9525" cap="flat" cmpd="sng">
                      <a:solidFill>
                        <a:srgbClr val="C7CCBE"/>
                      </a:solidFill>
                      <a:prstDash val="solid"/>
                      <a:round/>
                      <a:headEnd type="none" w="sm" len="sm"/>
                      <a:tailEnd type="none" w="sm" len="sm"/>
                    </a:lnT>
                    <a:lnB w="9525" cap="flat" cmpd="sng">
                      <a:solidFill>
                        <a:srgbClr val="C7CCBE"/>
                      </a:solidFill>
                      <a:prstDash val="solid"/>
                      <a:round/>
                      <a:headEnd type="none" w="sm" len="sm"/>
                      <a:tailEnd type="none" w="sm" len="sm"/>
                    </a:lnB>
                    <a:solidFill>
                      <a:srgbClr val="EFF1EB"/>
                    </a:solidFill>
                  </a:tcPr>
                </a:tc>
              </a:tr>
            </a:tbl>
          </a:graphicData>
        </a:graphic>
      </p:graphicFrame>
      <p:sp>
        <p:nvSpPr>
          <p:cNvPr id="247" name="Google Shape;247;p21"/>
          <p:cNvSpPr txBox="1"/>
          <p:nvPr/>
        </p:nvSpPr>
        <p:spPr>
          <a:xfrm>
            <a:off x="179512" y="191155"/>
            <a:ext cx="60155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Text Formatting tags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51" name="Shape 251"/>
        <p:cNvGrpSpPr/>
        <p:nvPr/>
      </p:nvGrpSpPr>
      <p:grpSpPr>
        <a:xfrm>
          <a:off x="0" y="0"/>
          <a:ext cx="0" cy="0"/>
          <a:chOff x="0" y="0"/>
          <a:chExt cx="0" cy="0"/>
        </a:xfrm>
      </p:grpSpPr>
      <p:sp>
        <p:nvSpPr>
          <p:cNvPr id="252" name="Google Shape;252;p22"/>
          <p:cNvSpPr/>
          <p:nvPr/>
        </p:nvSpPr>
        <p:spPr>
          <a:xfrm>
            <a:off x="8335" y="929878"/>
            <a:ext cx="9135665" cy="336983"/>
          </a:xfrm>
          <a:prstGeom prst="rect">
            <a:avLst/>
          </a:prstGeom>
          <a:solidFill>
            <a:srgbClr val="FBD4B4"/>
          </a:solidFill>
          <a:ln>
            <a:noFill/>
          </a:ln>
        </p:spPr>
        <p:txBody>
          <a:bodyPr spcFirstLastPara="1" wrap="square" lIns="59400" tIns="29700" rIns="59400" bIns="29700" anchor="t" anchorCtr="0">
            <a:spAutoFit/>
          </a:bodyPr>
          <a:lstStyle/>
          <a:p>
            <a:pPr marL="9525" marR="0" lvl="0" indent="0" algn="l" rtl="0">
              <a:spcBef>
                <a:spcPts val="0"/>
              </a:spcBef>
              <a:spcAft>
                <a:spcPts val="0"/>
              </a:spcAft>
              <a:buClr>
                <a:srgbClr val="C00000"/>
              </a:buClr>
              <a:buSzPts val="1800"/>
              <a:buFont typeface="Arial" panose="020B0604020202020204"/>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Adding the spaces between text:</a:t>
            </a:r>
            <a:endParaRPr sz="1800">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53" name="Google Shape;253;p22"/>
          <p:cNvSpPr txBox="1"/>
          <p:nvPr/>
        </p:nvSpPr>
        <p:spPr>
          <a:xfrm>
            <a:off x="57150" y="1428749"/>
            <a:ext cx="8915400" cy="193899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Web page </a:t>
            </a:r>
            <a:r>
              <a:rPr lang="en-US" sz="1500">
                <a:solidFill>
                  <a:schemeClr val="dk1"/>
                </a:solidFill>
                <a:highlight>
                  <a:srgbClr val="FFFF00"/>
                </a:highlight>
                <a:latin typeface="Arial" panose="020B0604020202020204"/>
                <a:ea typeface="Arial" panose="020B0604020202020204"/>
                <a:cs typeface="Arial" panose="020B0604020202020204"/>
                <a:sym typeface="Arial" panose="020B0604020202020204"/>
              </a:rPr>
              <a:t>shows only one space </a:t>
            </a:r>
            <a:r>
              <a:rPr lang="en-US" sz="1500">
                <a:solidFill>
                  <a:schemeClr val="dk1"/>
                </a:solidFill>
                <a:latin typeface="Arial" panose="020B0604020202020204"/>
                <a:ea typeface="Arial" panose="020B0604020202020204"/>
                <a:cs typeface="Arial" panose="020B0604020202020204"/>
                <a:sym typeface="Arial" panose="020B0604020202020204"/>
              </a:rPr>
              <a:t>between the two words. It does not matter that how much we have pressed the spacebar.</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If we want to show more than one space before or after the text on the webpage then we have to give the following tag:</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rgbClr val="FF0000"/>
              </a:buClr>
              <a:buSzPts val="1500"/>
              <a:buFont typeface="Noto Sans Symbols"/>
              <a:buChar char="▪"/>
            </a:pPr>
            <a:r>
              <a:rPr lang="en-US" sz="1500">
                <a:solidFill>
                  <a:srgbClr val="FF0000"/>
                </a:solidFill>
                <a:latin typeface="Arial" panose="020B0604020202020204"/>
                <a:ea typeface="Arial" panose="020B0604020202020204"/>
                <a:cs typeface="Arial" panose="020B0604020202020204"/>
                <a:sym typeface="Arial" panose="020B0604020202020204"/>
              </a:rPr>
              <a:t>&amp;nbsp    Non-breaking space</a:t>
            </a:r>
            <a:endParaRPr sz="1500">
              <a:solidFill>
                <a:srgbClr val="FF0000"/>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rgbClr val="FF0000"/>
              </a:buClr>
              <a:buSzPts val="1500"/>
              <a:buFont typeface="Noto Sans Symbols"/>
              <a:buChar char="▪"/>
            </a:pPr>
            <a:r>
              <a:rPr lang="en-US" sz="1500">
                <a:solidFill>
                  <a:srgbClr val="FF0000"/>
                </a:solidFill>
                <a:latin typeface="Arial" panose="020B0604020202020204"/>
                <a:ea typeface="Arial" panose="020B0604020202020204"/>
                <a:cs typeface="Arial" panose="020B0604020202020204"/>
                <a:sym typeface="Arial" panose="020B0604020202020204"/>
              </a:rPr>
              <a:t> </a:t>
            </a:r>
            <a:r>
              <a:rPr lang="en-US" sz="1500">
                <a:solidFill>
                  <a:schemeClr val="dk1"/>
                </a:solidFill>
                <a:latin typeface="Arial" panose="020B0604020202020204"/>
                <a:ea typeface="Arial" panose="020B0604020202020204"/>
                <a:cs typeface="Arial" panose="020B0604020202020204"/>
                <a:sym typeface="Arial" panose="020B0604020202020204"/>
              </a:rPr>
              <a:t>This tag is used for </a:t>
            </a:r>
            <a:r>
              <a:rPr lang="en-US" sz="1500" b="1">
                <a:solidFill>
                  <a:schemeClr val="dk1"/>
                </a:solidFill>
                <a:latin typeface="Arial" panose="020B0604020202020204"/>
                <a:ea typeface="Arial" panose="020B0604020202020204"/>
                <a:cs typeface="Arial" panose="020B0604020202020204"/>
                <a:sym typeface="Arial" panose="020B0604020202020204"/>
              </a:rPr>
              <a:t>displaying only one space </a:t>
            </a:r>
            <a:r>
              <a:rPr lang="en-US" sz="1500">
                <a:solidFill>
                  <a:schemeClr val="dk1"/>
                </a:solidFill>
                <a:latin typeface="Arial" panose="020B0604020202020204"/>
                <a:ea typeface="Arial" panose="020B0604020202020204"/>
                <a:cs typeface="Arial" panose="020B0604020202020204"/>
                <a:sym typeface="Arial" panose="020B0604020202020204"/>
              </a:rPr>
              <a:t>between the text. </a:t>
            </a:r>
            <a:endParaRPr sz="1500">
              <a:solidFill>
                <a:schemeClr val="dk1"/>
              </a:solidFill>
              <a:latin typeface="Arial" panose="020B0604020202020204"/>
              <a:ea typeface="Arial" panose="020B0604020202020204"/>
              <a:cs typeface="Arial" panose="020B0604020202020204"/>
              <a:sym typeface="Arial" panose="020B0604020202020204"/>
            </a:endParaRPr>
          </a:p>
        </p:txBody>
      </p:sp>
      <p:sp>
        <p:nvSpPr>
          <p:cNvPr id="254" name="Google Shape;254;p22"/>
          <p:cNvSpPr/>
          <p:nvPr/>
        </p:nvSpPr>
        <p:spPr>
          <a:xfrm>
            <a:off x="400050" y="3513341"/>
            <a:ext cx="8572500" cy="1082828"/>
          </a:xfrm>
          <a:prstGeom prst="rect">
            <a:avLst/>
          </a:prstGeom>
          <a:noFill/>
          <a:ln w="9525" cap="flat" cmpd="sng">
            <a:solidFill>
              <a:srgbClr val="7F7F7F"/>
            </a:solidFill>
            <a:prstDash val="solid"/>
            <a:round/>
            <a:headEnd type="none" w="sm" len="sm"/>
            <a:tailEnd type="none" w="sm" len="sm"/>
          </a:ln>
        </p:spPr>
        <p:txBody>
          <a:bodyPr spcFirstLastPara="1" wrap="square" lIns="59400" tIns="29700" rIns="59400" bIns="29700" anchor="t" anchorCtr="0">
            <a:spAutoFit/>
          </a:bodyPr>
          <a:lstStyle/>
          <a:p>
            <a:pPr marL="100330" marR="0" lvl="0" indent="0" algn="just" rtl="0">
              <a:lnSpc>
                <a:spcPct val="150000"/>
              </a:lnSpc>
              <a:spcBef>
                <a:spcPts val="0"/>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&lt;p&gt;There is one space between these</a:t>
            </a:r>
            <a:r>
              <a:rPr lang="en-US" sz="15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&amp;nbsp;</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words.&lt;/p&gt;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150000"/>
              </a:lnSpc>
              <a:spcBef>
                <a:spcPts val="70"/>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&lt;p&gt;There are </a:t>
            </a:r>
            <a:r>
              <a:rPr lang="en-US" sz="15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two spaces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between these</a:t>
            </a:r>
            <a:r>
              <a:rPr lang="en-US" sz="15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&amp;nbsp;&amp;nbsp;</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words.&lt;/p&gt;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0330" marR="0" lvl="0" indent="0" algn="just" rtl="0">
              <a:lnSpc>
                <a:spcPct val="150000"/>
              </a:lnSpc>
              <a:spcBef>
                <a:spcPts val="70"/>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&lt;p&gt;There are </a:t>
            </a:r>
            <a:r>
              <a:rPr lang="en-US" sz="15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five spaces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between these</a:t>
            </a:r>
            <a:r>
              <a:rPr lang="en-US" sz="15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&amp;nbsp;&amp;nbsp;&amp;nbsp;&amp;nbsp;&amp;nbsp;</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words.&lt;/p&gt;</a:t>
            </a:r>
            <a:endParaRPr sz="1275"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55" name="Google Shape;255;p22"/>
          <p:cNvSpPr txBox="1"/>
          <p:nvPr/>
        </p:nvSpPr>
        <p:spPr>
          <a:xfrm>
            <a:off x="373856" y="4787503"/>
            <a:ext cx="4605338" cy="784830"/>
          </a:xfrm>
          <a:prstGeom prst="rect">
            <a:avLst/>
          </a:prstGeom>
          <a:solidFill>
            <a:srgbClr val="DCE6F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Times New Roman" panose="02020603050405020304"/>
                <a:ea typeface="Times New Roman" panose="02020603050405020304"/>
                <a:cs typeface="Times New Roman" panose="02020603050405020304"/>
                <a:sym typeface="Times New Roman" panose="02020603050405020304"/>
              </a:rPr>
              <a:t>There is one space between these words.</a:t>
            </a:r>
            <a:endParaRPr sz="15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0"/>
              </a:spcBef>
              <a:spcAft>
                <a:spcPts val="0"/>
              </a:spcAft>
              <a:buNone/>
            </a:pPr>
            <a:r>
              <a:rPr lang="en-US" sz="1500">
                <a:solidFill>
                  <a:srgbClr val="000000"/>
                </a:solidFill>
                <a:latin typeface="Times New Roman" panose="02020603050405020304"/>
                <a:ea typeface="Times New Roman" panose="02020603050405020304"/>
                <a:cs typeface="Times New Roman" panose="02020603050405020304"/>
                <a:sym typeface="Times New Roman" panose="02020603050405020304"/>
              </a:rPr>
              <a:t>There are two spaces between these  words.</a:t>
            </a:r>
            <a:endParaRPr sz="15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0"/>
              </a:spcBef>
              <a:spcAft>
                <a:spcPts val="0"/>
              </a:spcAft>
              <a:buNone/>
            </a:pPr>
            <a:r>
              <a:rPr lang="en-US" sz="1500">
                <a:solidFill>
                  <a:srgbClr val="000000"/>
                </a:solidFill>
                <a:latin typeface="Times New Roman" panose="02020603050405020304"/>
                <a:ea typeface="Times New Roman" panose="02020603050405020304"/>
                <a:cs typeface="Times New Roman" panose="02020603050405020304"/>
                <a:sym typeface="Times New Roman" panose="02020603050405020304"/>
              </a:rPr>
              <a:t>There are five spaces between these     words.</a:t>
            </a:r>
            <a:endParaRPr sz="15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56" name="Google Shape;256;p22"/>
          <p:cNvSpPr txBox="1"/>
          <p:nvPr/>
        </p:nvSpPr>
        <p:spPr>
          <a:xfrm>
            <a:off x="179512" y="191155"/>
            <a:ext cx="60155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Text Formatting tags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60" name="Shape 260"/>
        <p:cNvGrpSpPr/>
        <p:nvPr/>
      </p:nvGrpSpPr>
      <p:grpSpPr>
        <a:xfrm>
          <a:off x="0" y="0"/>
          <a:ext cx="0" cy="0"/>
          <a:chOff x="0" y="0"/>
          <a:chExt cx="0" cy="0"/>
        </a:xfrm>
      </p:grpSpPr>
      <p:sp>
        <p:nvSpPr>
          <p:cNvPr id="261" name="Google Shape;261;p23"/>
          <p:cNvSpPr/>
          <p:nvPr/>
        </p:nvSpPr>
        <p:spPr>
          <a:xfrm>
            <a:off x="8335" y="929878"/>
            <a:ext cx="9135665" cy="336983"/>
          </a:xfrm>
          <a:prstGeom prst="rect">
            <a:avLst/>
          </a:prstGeom>
          <a:solidFill>
            <a:srgbClr val="FBD4B4"/>
          </a:solidFill>
          <a:ln>
            <a:noFill/>
          </a:ln>
        </p:spPr>
        <p:txBody>
          <a:bodyPr spcFirstLastPara="1" wrap="square" lIns="59400" tIns="29700" rIns="59400" bIns="29700" anchor="t" anchorCtr="0">
            <a:spAutoFit/>
          </a:bodyPr>
          <a:lstStyle/>
          <a:p>
            <a:pPr marL="9525" marR="0" lvl="0" indent="0" algn="l" rtl="0">
              <a:spcBef>
                <a:spcPts val="0"/>
              </a:spcBef>
              <a:spcAft>
                <a:spcPts val="0"/>
              </a:spcAft>
              <a:buClr>
                <a:srgbClr val="C00000"/>
              </a:buClr>
              <a:buSzPts val="1800"/>
              <a:buFont typeface="Arial" panose="020B0604020202020204"/>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Adding the spaces between text:</a:t>
            </a:r>
            <a:endParaRPr sz="1800">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62" name="Google Shape;262;p23"/>
          <p:cNvSpPr txBox="1"/>
          <p:nvPr/>
        </p:nvSpPr>
        <p:spPr>
          <a:xfrm>
            <a:off x="57150" y="1428749"/>
            <a:ext cx="8915400"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500"/>
              <a:buFont typeface="Noto Sans Symbols"/>
              <a:buChar char="▪"/>
            </a:pPr>
            <a:r>
              <a:rPr lang="en-US" sz="1500">
                <a:solidFill>
                  <a:schemeClr val="dk1"/>
                </a:solidFill>
                <a:latin typeface="Arial" panose="020B0604020202020204"/>
                <a:ea typeface="Arial" panose="020B0604020202020204"/>
                <a:cs typeface="Arial" panose="020B0604020202020204"/>
                <a:sym typeface="Arial" panose="020B0604020202020204"/>
              </a:rPr>
              <a:t>If we want to insert/add the </a:t>
            </a:r>
            <a:r>
              <a:rPr lang="en-US" sz="1500">
                <a:solidFill>
                  <a:schemeClr val="dk1"/>
                </a:solidFill>
                <a:highlight>
                  <a:srgbClr val="FFFF00"/>
                </a:highlight>
                <a:latin typeface="Arial" panose="020B0604020202020204"/>
                <a:ea typeface="Arial" panose="020B0604020202020204"/>
                <a:cs typeface="Arial" panose="020B0604020202020204"/>
                <a:sym typeface="Arial" panose="020B0604020202020204"/>
              </a:rPr>
              <a:t>longer space </a:t>
            </a:r>
            <a:r>
              <a:rPr lang="en-US" sz="1500">
                <a:solidFill>
                  <a:schemeClr val="dk1"/>
                </a:solidFill>
                <a:latin typeface="Arial" panose="020B0604020202020204"/>
                <a:ea typeface="Arial" panose="020B0604020202020204"/>
                <a:cs typeface="Arial" panose="020B0604020202020204"/>
                <a:sym typeface="Arial" panose="020B0604020202020204"/>
              </a:rPr>
              <a:t>then we also use the following tags for showing </a:t>
            </a:r>
            <a:r>
              <a:rPr lang="en-US" sz="1500" b="1">
                <a:solidFill>
                  <a:schemeClr val="dk1"/>
                </a:solidFill>
                <a:latin typeface="Arial" panose="020B0604020202020204"/>
                <a:ea typeface="Arial" panose="020B0604020202020204"/>
                <a:cs typeface="Arial" panose="020B0604020202020204"/>
                <a:sym typeface="Arial" panose="020B0604020202020204"/>
              </a:rPr>
              <a:t>two</a:t>
            </a:r>
            <a:r>
              <a:rPr lang="en-US" sz="1500">
                <a:solidFill>
                  <a:schemeClr val="dk1"/>
                </a:solidFill>
                <a:latin typeface="Arial" panose="020B0604020202020204"/>
                <a:ea typeface="Arial" panose="020B0604020202020204"/>
                <a:cs typeface="Arial" panose="020B0604020202020204"/>
                <a:sym typeface="Arial" panose="020B0604020202020204"/>
              </a:rPr>
              <a:t> or </a:t>
            </a:r>
            <a:r>
              <a:rPr lang="en-US" sz="1500" b="1">
                <a:solidFill>
                  <a:schemeClr val="dk1"/>
                </a:solidFill>
                <a:latin typeface="Arial" panose="020B0604020202020204"/>
                <a:ea typeface="Arial" panose="020B0604020202020204"/>
                <a:cs typeface="Arial" panose="020B0604020202020204"/>
                <a:sym typeface="Arial" panose="020B0604020202020204"/>
              </a:rPr>
              <a:t>four</a:t>
            </a:r>
            <a:r>
              <a:rPr lang="en-US" sz="1500">
                <a:solidFill>
                  <a:schemeClr val="dk1"/>
                </a:solidFill>
                <a:latin typeface="Arial" panose="020B0604020202020204"/>
                <a:ea typeface="Arial" panose="020B0604020202020204"/>
                <a:cs typeface="Arial" panose="020B0604020202020204"/>
                <a:sym typeface="Arial" panose="020B0604020202020204"/>
              </a:rPr>
              <a:t> </a:t>
            </a:r>
            <a:r>
              <a:rPr lang="en-US" sz="1500" b="1">
                <a:solidFill>
                  <a:schemeClr val="dk1"/>
                </a:solidFill>
                <a:latin typeface="Arial" panose="020B0604020202020204"/>
                <a:ea typeface="Arial" panose="020B0604020202020204"/>
                <a:cs typeface="Arial" panose="020B0604020202020204"/>
                <a:sym typeface="Arial" panose="020B0604020202020204"/>
              </a:rPr>
              <a:t>spaces</a:t>
            </a:r>
            <a:r>
              <a:rPr lang="en-US" sz="1500">
                <a:solidFill>
                  <a:schemeClr val="dk1"/>
                </a:solidFill>
                <a:latin typeface="Arial" panose="020B0604020202020204"/>
                <a:ea typeface="Arial" panose="020B0604020202020204"/>
                <a:cs typeface="Arial" panose="020B0604020202020204"/>
                <a:sym typeface="Arial" panose="020B0604020202020204"/>
              </a:rPr>
              <a:t> between the text on the web page:</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190500" algn="l" rtl="0">
              <a:spcBef>
                <a:spcPts val="0"/>
              </a:spcBef>
              <a:spcAft>
                <a:spcPts val="0"/>
              </a:spcAft>
              <a:buClr>
                <a:schemeClr val="dk1"/>
              </a:buClr>
              <a:buSzPts val="1500"/>
              <a:buFont typeface="Noto Sans Symbols"/>
              <a:buNone/>
            </a:pP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rgbClr val="FF0000"/>
              </a:buClr>
              <a:buSzPts val="1500"/>
              <a:buFont typeface="Noto Sans Symbols"/>
              <a:buChar char="▪"/>
            </a:pPr>
            <a:r>
              <a:rPr lang="en-US" sz="1500">
                <a:solidFill>
                  <a:srgbClr val="FF0000"/>
                </a:solidFill>
                <a:latin typeface="Arial" panose="020B0604020202020204"/>
                <a:ea typeface="Arial" panose="020B0604020202020204"/>
                <a:cs typeface="Arial" panose="020B0604020202020204"/>
                <a:sym typeface="Arial" panose="020B0604020202020204"/>
              </a:rPr>
              <a:t>&amp;ensp;       </a:t>
            </a:r>
            <a:r>
              <a:rPr lang="en-US" sz="1500">
                <a:solidFill>
                  <a:schemeClr val="dk1"/>
                </a:solidFill>
                <a:latin typeface="Arial" panose="020B0604020202020204"/>
                <a:ea typeface="Arial" panose="020B0604020202020204"/>
                <a:cs typeface="Arial" panose="020B0604020202020204"/>
                <a:sym typeface="Arial" panose="020B0604020202020204"/>
              </a:rPr>
              <a:t>This tag is used for </a:t>
            </a:r>
            <a:r>
              <a:rPr lang="en-US" sz="1500" b="1">
                <a:solidFill>
                  <a:schemeClr val="dk1"/>
                </a:solidFill>
                <a:latin typeface="Arial" panose="020B0604020202020204"/>
                <a:ea typeface="Arial" panose="020B0604020202020204"/>
                <a:cs typeface="Arial" panose="020B0604020202020204"/>
                <a:sym typeface="Arial" panose="020B0604020202020204"/>
              </a:rPr>
              <a:t>displaying two spaces</a:t>
            </a:r>
            <a:r>
              <a:rPr lang="en-US" sz="1500">
                <a:solidFill>
                  <a:schemeClr val="dk1"/>
                </a:solidFill>
                <a:latin typeface="Arial" panose="020B0604020202020204"/>
                <a:ea typeface="Arial" panose="020B0604020202020204"/>
                <a:cs typeface="Arial" panose="020B0604020202020204"/>
                <a:sym typeface="Arial" panose="020B0604020202020204"/>
              </a:rPr>
              <a:t>.  </a:t>
            </a:r>
            <a:endParaRPr sz="1500">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500"/>
              <a:buFont typeface="Arial" panose="020B0604020202020204"/>
              <a:buNone/>
            </a:pPr>
            <a:r>
              <a:rPr lang="en-US" sz="1500">
                <a:solidFill>
                  <a:schemeClr val="dk1"/>
                </a:solidFill>
                <a:latin typeface="Arial" panose="020B0604020202020204"/>
                <a:ea typeface="Arial" panose="020B0604020202020204"/>
                <a:cs typeface="Arial" panose="020B0604020202020204"/>
                <a:sym typeface="Arial" panose="020B0604020202020204"/>
              </a:rPr>
              <a:t>  </a:t>
            </a:r>
            <a:endParaRPr sz="15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spcBef>
                <a:spcPts val="0"/>
              </a:spcBef>
              <a:spcAft>
                <a:spcPts val="0"/>
              </a:spcAft>
              <a:buClr>
                <a:srgbClr val="FF0000"/>
              </a:buClr>
              <a:buSzPts val="1500"/>
              <a:buFont typeface="Noto Sans Symbols"/>
              <a:buChar char="▪"/>
            </a:pPr>
            <a:r>
              <a:rPr lang="en-US" sz="1500">
                <a:solidFill>
                  <a:srgbClr val="FF0000"/>
                </a:solidFill>
                <a:latin typeface="Arial" panose="020B0604020202020204"/>
                <a:ea typeface="Arial" panose="020B0604020202020204"/>
                <a:cs typeface="Arial" panose="020B0604020202020204"/>
                <a:sym typeface="Arial" panose="020B0604020202020204"/>
              </a:rPr>
              <a:t>&amp;emsp;       </a:t>
            </a:r>
            <a:r>
              <a:rPr lang="en-US" sz="1500">
                <a:solidFill>
                  <a:schemeClr val="dk1"/>
                </a:solidFill>
                <a:latin typeface="Arial" panose="020B0604020202020204"/>
                <a:ea typeface="Arial" panose="020B0604020202020204"/>
                <a:cs typeface="Arial" panose="020B0604020202020204"/>
                <a:sym typeface="Arial" panose="020B0604020202020204"/>
              </a:rPr>
              <a:t>This tag is used for </a:t>
            </a:r>
            <a:r>
              <a:rPr lang="en-US" sz="1500" b="1">
                <a:solidFill>
                  <a:schemeClr val="dk1"/>
                </a:solidFill>
                <a:latin typeface="Arial" panose="020B0604020202020204"/>
                <a:ea typeface="Arial" panose="020B0604020202020204"/>
                <a:cs typeface="Arial" panose="020B0604020202020204"/>
                <a:sym typeface="Arial" panose="020B0604020202020204"/>
              </a:rPr>
              <a:t>displaying four space</a:t>
            </a:r>
            <a:endParaRPr sz="1500" b="1">
              <a:solidFill>
                <a:schemeClr val="dk1"/>
              </a:solidFill>
              <a:latin typeface="Arial" panose="020B0604020202020204"/>
              <a:ea typeface="Arial" panose="020B0604020202020204"/>
              <a:cs typeface="Arial" panose="020B0604020202020204"/>
              <a:sym typeface="Arial" panose="020B0604020202020204"/>
            </a:endParaRPr>
          </a:p>
        </p:txBody>
      </p:sp>
      <p:sp>
        <p:nvSpPr>
          <p:cNvPr id="263" name="Google Shape;263;p23"/>
          <p:cNvSpPr/>
          <p:nvPr/>
        </p:nvSpPr>
        <p:spPr>
          <a:xfrm>
            <a:off x="228600" y="3282553"/>
            <a:ext cx="8572500" cy="710932"/>
          </a:xfrm>
          <a:prstGeom prst="rect">
            <a:avLst/>
          </a:prstGeom>
          <a:noFill/>
          <a:ln w="9525" cap="flat" cmpd="sng">
            <a:solidFill>
              <a:srgbClr val="7F7F7F"/>
            </a:solidFill>
            <a:prstDash val="solid"/>
            <a:round/>
            <a:headEnd type="none" w="sm" len="sm"/>
            <a:tailEnd type="none" w="sm" len="sm"/>
          </a:ln>
        </p:spPr>
        <p:txBody>
          <a:bodyPr spcFirstLastPara="1" wrap="square" lIns="59400" tIns="29700" rIns="59400" bIns="29700" anchor="t" anchorCtr="0">
            <a:spAutoFit/>
          </a:bodyPr>
          <a:lstStyle/>
          <a:p>
            <a:pPr marL="100330" marR="0" lvl="0" indent="0" algn="just" rtl="0">
              <a:lnSpc>
                <a:spcPct val="150000"/>
              </a:lnSpc>
              <a:spcBef>
                <a:spcPts val="0"/>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We can also add the &lt;pre&gt; tag, which displays the text on the web page as same as entered in the Html document.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64" name="Google Shape;264;p23"/>
          <p:cNvSpPr txBox="1"/>
          <p:nvPr/>
        </p:nvSpPr>
        <p:spPr>
          <a:xfrm>
            <a:off x="342900" y="4206479"/>
            <a:ext cx="4605338" cy="397032"/>
          </a:xfrm>
          <a:prstGeom prst="rect">
            <a:avLst/>
          </a:prstGeom>
          <a:solidFill>
            <a:srgbClr val="DCE6F2"/>
          </a:solidFill>
          <a:ln>
            <a:noFill/>
          </a:ln>
        </p:spPr>
        <p:txBody>
          <a:bodyPr spcFirstLastPara="1" wrap="square" lIns="91425" tIns="45700" rIns="91425" bIns="45700" anchor="t" anchorCtr="0">
            <a:spAutoFit/>
          </a:bodyPr>
          <a:lstStyle/>
          <a:p>
            <a:pPr marL="133350" marR="0" lvl="0" indent="0" algn="just" rtl="0">
              <a:lnSpc>
                <a:spcPct val="150000"/>
              </a:lnSpc>
              <a:spcBef>
                <a:spcPts val="0"/>
              </a:spcBef>
              <a:spcAft>
                <a:spcPts val="0"/>
              </a:spcAft>
              <a:buClr>
                <a:schemeClr val="dk1"/>
              </a:buClr>
              <a:buSzPts val="1500"/>
              <a:buFont typeface="Arial" panose="020B0604020202020204"/>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&lt;pre&gt;   Any text or paragraph &lt;/pre&gt;</a:t>
            </a:r>
            <a:endParaRPr sz="1275"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65" name="Google Shape;265;p23"/>
          <p:cNvSpPr txBox="1"/>
          <p:nvPr/>
        </p:nvSpPr>
        <p:spPr>
          <a:xfrm>
            <a:off x="179705" y="191135"/>
            <a:ext cx="6459220" cy="5765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Text Formatting tags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69" name="Shape 269"/>
        <p:cNvGrpSpPr/>
        <p:nvPr/>
      </p:nvGrpSpPr>
      <p:grpSpPr>
        <a:xfrm>
          <a:off x="0" y="0"/>
          <a:ext cx="0" cy="0"/>
          <a:chOff x="0" y="0"/>
          <a:chExt cx="0" cy="0"/>
        </a:xfrm>
      </p:grpSpPr>
      <p:graphicFrame>
        <p:nvGraphicFramePr>
          <p:cNvPr id="270" name="Google Shape;270;p24"/>
          <p:cNvGraphicFramePr/>
          <p:nvPr/>
        </p:nvGraphicFramePr>
        <p:xfrm>
          <a:off x="0" y="1348979"/>
          <a:ext cx="9144000" cy="4658875"/>
        </p:xfrm>
        <a:graphic>
          <a:graphicData uri="http://schemas.openxmlformats.org/drawingml/2006/table">
            <a:tbl>
              <a:tblPr>
                <a:noFill/>
                <a:tableStyleId>{ADE48064-F750-496B-9BB9-CFEB342D939D}</a:tableStyleId>
              </a:tblPr>
              <a:tblGrid>
                <a:gridCol w="1143675"/>
                <a:gridCol w="4238325"/>
                <a:gridCol w="1476000"/>
                <a:gridCol w="2286000"/>
              </a:tblGrid>
              <a:tr h="336825">
                <a:tc>
                  <a:txBody>
                    <a:bodyPr/>
                    <a:lstStyle/>
                    <a:p>
                      <a:pPr marL="0" marR="0" lvl="0" indent="0" algn="l" rtl="0">
                        <a:spcBef>
                          <a:spcPts val="0"/>
                        </a:spcBef>
                        <a:spcAft>
                          <a:spcPts val="0"/>
                        </a:spcAft>
                        <a:buNone/>
                      </a:pPr>
                      <a:r>
                        <a:rPr lang="en-US" sz="1800"/>
                        <a:t>symbol</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8CB3E3"/>
                    </a:solidFill>
                  </a:tcPr>
                </a:tc>
                <a:tc>
                  <a:txBody>
                    <a:bodyPr/>
                    <a:lstStyle/>
                    <a:p>
                      <a:pPr marL="0" marR="0" lvl="0" indent="0" algn="l" rtl="0">
                        <a:spcBef>
                          <a:spcPts val="0"/>
                        </a:spcBef>
                        <a:spcAft>
                          <a:spcPts val="0"/>
                        </a:spcAft>
                        <a:buNone/>
                      </a:pPr>
                      <a:r>
                        <a:rPr lang="en-US" sz="1800"/>
                        <a:t>Description</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8CB3E3"/>
                    </a:solidFill>
                  </a:tcPr>
                </a:tc>
                <a:tc>
                  <a:txBody>
                    <a:bodyPr/>
                    <a:lstStyle/>
                    <a:p>
                      <a:pPr marL="0" marR="0" lvl="0" indent="0" algn="l" rtl="0">
                        <a:spcBef>
                          <a:spcPts val="0"/>
                        </a:spcBef>
                        <a:spcAft>
                          <a:spcPts val="0"/>
                        </a:spcAft>
                        <a:buNone/>
                      </a:pPr>
                      <a:r>
                        <a:rPr lang="en-US" sz="1800"/>
                        <a:t>Entity Name</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8CB3E3"/>
                    </a:solidFill>
                  </a:tcPr>
                </a:tc>
                <a:tc>
                  <a:txBody>
                    <a:bodyPr/>
                    <a:lstStyle/>
                    <a:p>
                      <a:pPr marL="0" marR="0" lvl="0" indent="0" algn="l" rtl="0">
                        <a:spcBef>
                          <a:spcPts val="0"/>
                        </a:spcBef>
                        <a:spcAft>
                          <a:spcPts val="0"/>
                        </a:spcAft>
                        <a:buNone/>
                      </a:pPr>
                      <a:r>
                        <a:rPr lang="en-US" sz="1800"/>
                        <a:t>Entity Number</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8CB3E3"/>
                    </a:solidFill>
                  </a:tcPr>
                </a:tc>
              </a:tr>
              <a:tr h="349975">
                <a:tc>
                  <a:txBody>
                    <a:bodyPr/>
                    <a:lstStyle/>
                    <a:p>
                      <a:pPr marL="0" marR="0" lvl="0" indent="0" algn="ctr" rtl="0">
                        <a:spcBef>
                          <a:spcPts val="0"/>
                        </a:spcBef>
                        <a:spcAft>
                          <a:spcPts val="0"/>
                        </a:spcAft>
                        <a:buNone/>
                      </a:pP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non-breaking space</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&amp;nbsp;</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&amp;#160;</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48125">
                <a:tc>
                  <a:txBody>
                    <a:bodyPr/>
                    <a:lstStyle/>
                    <a:p>
                      <a:pPr marL="0" marR="0" lvl="0" indent="0" algn="ctr" rtl="0">
                        <a:spcBef>
                          <a:spcPts val="0"/>
                        </a:spcBef>
                        <a:spcAft>
                          <a:spcPts val="0"/>
                        </a:spcAft>
                        <a:buNone/>
                      </a:pPr>
                      <a:r>
                        <a:rPr lang="en-US" sz="1800"/>
                        <a:t>&lt;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less than</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&amp;lt;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&amp;#60;</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48125">
                <a:tc>
                  <a:txBody>
                    <a:bodyPr/>
                    <a:lstStyle/>
                    <a:p>
                      <a:pPr marL="0" marR="0" lvl="0" indent="0" algn="ctr" rtl="0">
                        <a:spcBef>
                          <a:spcPts val="0"/>
                        </a:spcBef>
                        <a:spcAft>
                          <a:spcPts val="0"/>
                        </a:spcAft>
                        <a:buNone/>
                      </a:pPr>
                      <a:r>
                        <a:rPr lang="en-US" sz="1800"/>
                        <a:t>&gt;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greater than</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&amp;gt;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&amp;#62;</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48125">
                <a:tc>
                  <a:txBody>
                    <a:bodyPr/>
                    <a:lstStyle/>
                    <a:p>
                      <a:pPr marL="0" marR="0" lvl="0" indent="0" algn="ctr" rtl="0">
                        <a:spcBef>
                          <a:spcPts val="0"/>
                        </a:spcBef>
                        <a:spcAft>
                          <a:spcPts val="0"/>
                        </a:spcAft>
                        <a:buNone/>
                      </a:pPr>
                      <a:r>
                        <a:rPr lang="en-US" sz="1800"/>
                        <a:t>&amp;</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ampersand</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&amp;amp;</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&amp;#38;</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4997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double quotation mark</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&amp;quot;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&amp;#34;</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487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single quotation mark (apostrophe)</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&amp;apos;</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&amp;#39;</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48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cent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&amp;cent;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&amp;#162;</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48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pound</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&amp;pound;</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&amp;#163;</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48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yen</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&amp;yen;</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&amp;#165;</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48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euro</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&amp;euro;</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&amp;#8364;</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r>
              <a:tr h="34812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copyright</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&amp;copy;</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c>
                  <a:txBody>
                    <a:bodyPr/>
                    <a:lstStyle/>
                    <a:p>
                      <a:pPr marL="0" marR="0" lvl="0" indent="0" algn="l" rtl="0">
                        <a:spcBef>
                          <a:spcPts val="0"/>
                        </a:spcBef>
                        <a:spcAft>
                          <a:spcPts val="0"/>
                        </a:spcAft>
                        <a:buNone/>
                      </a:pPr>
                      <a:r>
                        <a:rPr lang="en-US" sz="1800"/>
                        <a:t>&amp;#169;</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7E9EB"/>
                    </a:solidFill>
                  </a:tcPr>
                </a:tc>
              </a:tr>
              <a:tr h="349975">
                <a:tc>
                  <a:txBody>
                    <a:bodyPr/>
                    <a:lstStyle/>
                    <a:p>
                      <a:pPr marL="0" marR="0" lvl="0" indent="0" algn="ctr" rtl="0">
                        <a:spcBef>
                          <a:spcPts val="0"/>
                        </a:spcBef>
                        <a:spcAft>
                          <a:spcPts val="0"/>
                        </a:spcAft>
                        <a:buNone/>
                      </a:pPr>
                      <a:r>
                        <a:rPr lang="en-US" sz="1800"/>
                        <a:t>®</a:t>
                      </a:r>
                      <a:endParaRPr sz="1800"/>
                    </a:p>
                  </a:txBody>
                  <a:tcPr marL="567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registered trademark</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&amp;reg;</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800"/>
                        <a:t>&amp;#174;</a:t>
                      </a:r>
                      <a:endParaRPr sz="1800"/>
                    </a:p>
                  </a:txBody>
                  <a:tcPr marL="28375" marR="28375" marT="28375" marB="28375">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r>
            </a:tbl>
          </a:graphicData>
        </a:graphic>
      </p:graphicFrame>
      <p:sp>
        <p:nvSpPr>
          <p:cNvPr id="271" name="Google Shape;271;p24"/>
          <p:cNvSpPr/>
          <p:nvPr/>
        </p:nvSpPr>
        <p:spPr>
          <a:xfrm>
            <a:off x="0" y="897310"/>
            <a:ext cx="9144000" cy="411609"/>
          </a:xfrm>
          <a:prstGeom prst="rect">
            <a:avLst/>
          </a:prstGeom>
          <a:solidFill>
            <a:srgbClr val="FBD4B4"/>
          </a:solidFill>
          <a:ln>
            <a:noFill/>
          </a:ln>
        </p:spPr>
        <p:txBody>
          <a:bodyPr spcFirstLastPara="1" wrap="square" lIns="0" tIns="66650" rIns="0" bIns="66650" anchor="ctr" anchorCtr="0">
            <a:spAutoFit/>
          </a:bodyPr>
          <a:lstStyle/>
          <a:p>
            <a:pPr marL="0" marR="0" lvl="0" indent="0" algn="l" rtl="0">
              <a:spcBef>
                <a:spcPts val="0"/>
              </a:spcBef>
              <a:spcAft>
                <a:spcPts val="0"/>
              </a:spcAft>
              <a:buNone/>
            </a:pPr>
            <a:r>
              <a:rPr lang="en-US" sz="1800" b="1">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Some Useful HTML Character Entities</a:t>
            </a:r>
            <a:endParaRPr sz="1350" b="1">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72" name="Google Shape;272;p24"/>
          <p:cNvSpPr txBox="1"/>
          <p:nvPr/>
        </p:nvSpPr>
        <p:spPr>
          <a:xfrm>
            <a:off x="179512" y="191155"/>
            <a:ext cx="626492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Special Character tags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393" name="Shape 393"/>
        <p:cNvGrpSpPr/>
        <p:nvPr/>
      </p:nvGrpSpPr>
      <p:grpSpPr>
        <a:xfrm>
          <a:off x="0" y="0"/>
          <a:ext cx="0" cy="0"/>
          <a:chOff x="0" y="0"/>
          <a:chExt cx="0" cy="0"/>
        </a:xfrm>
      </p:grpSpPr>
      <p:cxnSp>
        <p:nvCxnSpPr>
          <p:cNvPr id="394" name="Google Shape;394;p36"/>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95" name="Google Shape;395;p36"/>
          <p:cNvSpPr/>
          <p:nvPr/>
        </p:nvSpPr>
        <p:spPr>
          <a:xfrm>
            <a:off x="21432" y="1501379"/>
            <a:ext cx="9122569" cy="1528656"/>
          </a:xfrm>
          <a:prstGeom prst="rect">
            <a:avLst/>
          </a:prstGeom>
          <a:solidFill>
            <a:schemeClr val="lt1"/>
          </a:solidFill>
          <a:ln w="9525" cap="flat" cmpd="sng">
            <a:solidFill>
              <a:srgbClr val="FFC000"/>
            </a:solidFill>
            <a:prstDash val="solid"/>
            <a:miter lim="800000"/>
            <a:headEnd type="none" w="sm" len="sm"/>
            <a:tailEnd type="none" w="sm" len="sm"/>
          </a:ln>
        </p:spPr>
        <p:txBody>
          <a:bodyPr spcFirstLastPara="1" wrap="square" lIns="59400" tIns="29700" rIns="59400" bIns="29700" anchor="t" anchorCtr="0">
            <a:spAutoFit/>
          </a:bodyPr>
          <a:lstStyle/>
          <a:p>
            <a:pPr marL="264160" marR="0" lvl="0" indent="-257175" algn="l" rtl="0">
              <a:lnSpc>
                <a:spcPct val="107000"/>
              </a:lnSpc>
              <a:spcBef>
                <a:spcPts val="0"/>
              </a:spcBef>
              <a:spcAft>
                <a:spcPts val="0"/>
              </a:spcAft>
              <a:buClr>
                <a:schemeClr val="dk1"/>
              </a:buClr>
              <a:buSzPts val="1800"/>
              <a:buFont typeface="Noto Sans Symbols"/>
              <a:buChar char="▪"/>
            </a:pPr>
            <a:r>
              <a:rPr lang="en-US" sz="1800" b="1">
                <a:solidFill>
                  <a:schemeClr val="dk1"/>
                </a:solidFill>
                <a:latin typeface="Calibri" panose="020F0502020204030204"/>
                <a:ea typeface="Calibri" panose="020F0502020204030204"/>
                <a:cs typeface="Calibri" panose="020F0502020204030204"/>
                <a:sym typeface="Calibri" panose="020F0502020204030204"/>
              </a:rPr>
              <a:t>The HTML anchor tag defines a </a:t>
            </a:r>
            <a:r>
              <a:rPr lang="en-US" sz="1800" b="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hyperlink</a:t>
            </a:r>
            <a:r>
              <a:rPr lang="en-US" sz="1800" b="1">
                <a:solidFill>
                  <a:schemeClr val="dk1"/>
                </a:solidFill>
                <a:latin typeface="Calibri" panose="020F0502020204030204"/>
                <a:ea typeface="Calibri" panose="020F0502020204030204"/>
                <a:cs typeface="Calibri" panose="020F0502020204030204"/>
                <a:sym typeface="Calibri" panose="020F0502020204030204"/>
              </a:rPr>
              <a:t> that links one page to another page.</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lnSpc>
                <a:spcPct val="107000"/>
              </a:lnSpc>
              <a:spcBef>
                <a:spcPts val="0"/>
              </a:spcBef>
              <a:spcAft>
                <a:spcPts val="0"/>
              </a:spcAft>
              <a:buClr>
                <a:schemeClr val="dk1"/>
              </a:buClr>
              <a:buSzPts val="1800"/>
              <a:buFont typeface="Noto Sans Symbols"/>
              <a:buChar char="▪"/>
            </a:pPr>
            <a:r>
              <a:rPr lang="en-US" sz="1800" b="1">
                <a:solidFill>
                  <a:schemeClr val="dk1"/>
                </a:solidFill>
                <a:latin typeface="Calibri" panose="020F0502020204030204"/>
                <a:ea typeface="Calibri" panose="020F0502020204030204"/>
                <a:cs typeface="Calibri" panose="020F0502020204030204"/>
                <a:sym typeface="Calibri" panose="020F0502020204030204"/>
              </a:rPr>
              <a:t>It can create hyperlink to other web page as well as files, location, or any URL.</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142875" algn="l" rtl="0">
              <a:lnSpc>
                <a:spcPct val="107000"/>
              </a:lnSpc>
              <a:spcBef>
                <a:spcPts val="0"/>
              </a:spcBef>
              <a:spcAft>
                <a:spcPts val="0"/>
              </a:spcAft>
              <a:buClr>
                <a:schemeClr val="dk1"/>
              </a:buClr>
              <a:buSzPts val="1800"/>
              <a:buFont typeface="Noto Sans Symbols"/>
              <a:buNone/>
            </a:pP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142875" algn="l" rtl="0">
              <a:lnSpc>
                <a:spcPct val="107000"/>
              </a:lnSpc>
              <a:spcBef>
                <a:spcPts val="0"/>
              </a:spcBef>
              <a:spcAft>
                <a:spcPts val="0"/>
              </a:spcAft>
              <a:buClr>
                <a:schemeClr val="dk1"/>
              </a:buClr>
              <a:buSzPts val="1800"/>
              <a:buFont typeface="Noto Sans Symbols"/>
              <a:buNone/>
            </a:pP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142875" algn="l" rtl="0">
              <a:lnSpc>
                <a:spcPct val="107000"/>
              </a:lnSpc>
              <a:spcBef>
                <a:spcPts val="0"/>
              </a:spcBef>
              <a:spcAft>
                <a:spcPts val="0"/>
              </a:spcAft>
              <a:buClr>
                <a:schemeClr val="dk1"/>
              </a:buClr>
              <a:buSzPts val="1800"/>
              <a:buFont typeface="Noto Sans Symbols"/>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96" name="Google Shape;396;p36"/>
          <p:cNvSpPr txBox="1"/>
          <p:nvPr/>
        </p:nvSpPr>
        <p:spPr>
          <a:xfrm>
            <a:off x="114300" y="988219"/>
            <a:ext cx="9029700" cy="369332"/>
          </a:xfrm>
          <a:prstGeom prst="rect">
            <a:avLst/>
          </a:prstGeom>
          <a:solidFill>
            <a:srgbClr val="FBD4B4"/>
          </a:solidFill>
          <a:ln>
            <a:noFill/>
          </a:ln>
        </p:spPr>
        <p:txBody>
          <a:bodyPr spcFirstLastPara="1" wrap="square" lIns="91425" tIns="45700" rIns="91425" bIns="45700" anchor="t" anchorCtr="0">
            <a:spAutoFit/>
          </a:bodyPr>
          <a:lstStyle/>
          <a:p>
            <a:pPr marL="8255" marR="0" lvl="0" indent="0" algn="ctr"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Anchor tag &lt;a&gt;</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97" name="Google Shape;397;p36"/>
          <p:cNvSpPr/>
          <p:nvPr/>
        </p:nvSpPr>
        <p:spPr>
          <a:xfrm>
            <a:off x="-10716" y="2455702"/>
            <a:ext cx="9122569" cy="713636"/>
          </a:xfrm>
          <a:prstGeom prst="rect">
            <a:avLst/>
          </a:prstGeom>
          <a:solidFill>
            <a:srgbClr val="FBD4B4"/>
          </a:solidFill>
          <a:ln>
            <a:noFill/>
          </a:ln>
        </p:spPr>
        <p:txBody>
          <a:bodyPr spcFirstLastPara="1" wrap="square" lIns="66650" tIns="33325" rIns="91425" bIns="33325" anchor="ctr" anchorCtr="0">
            <a:spAutoFit/>
          </a:bodyPr>
          <a:lstStyle/>
          <a:p>
            <a:pPr marL="0" marR="0" lvl="0" indent="0" algn="just" rtl="0">
              <a:spcBef>
                <a:spcPts val="0"/>
              </a:spcBef>
              <a:spcAft>
                <a:spcPts val="0"/>
              </a:spcAft>
              <a:buNone/>
            </a:pPr>
            <a:r>
              <a:rPr lang="en-US" sz="2400">
                <a:solidFill>
                  <a:srgbClr val="333333"/>
                </a:solidFill>
                <a:latin typeface="Inter" panose="02000503000000020004"/>
                <a:ea typeface="Inter" panose="02000503000000020004"/>
                <a:cs typeface="Inter" panose="02000503000000020004"/>
                <a:sym typeface="Inter" panose="02000503000000020004"/>
              </a:rPr>
              <a:t>syntax </a:t>
            </a:r>
            <a:endParaRPr sz="2400">
              <a:solidFill>
                <a:srgbClr val="333333"/>
              </a:solidFill>
              <a:latin typeface="Inter" panose="02000503000000020004"/>
              <a:ea typeface="Inter" panose="02000503000000020004"/>
              <a:cs typeface="Inter" panose="02000503000000020004"/>
              <a:sym typeface="Inter" panose="02000503000000020004"/>
            </a:endParaRPr>
          </a:p>
          <a:p>
            <a:pPr marL="0" marR="0" lvl="0" indent="0" algn="just" rtl="0">
              <a:spcBef>
                <a:spcPts val="0"/>
              </a:spcBef>
              <a:spcAft>
                <a:spcPts val="0"/>
              </a:spcAft>
              <a:buNone/>
            </a:pPr>
            <a:r>
              <a:rPr lang="en-US" sz="1800">
                <a:solidFill>
                  <a:srgbClr val="C00000"/>
                </a:solidFill>
                <a:latin typeface="Arimo" panose="020B0604020202020204"/>
                <a:ea typeface="Arimo" panose="020B0604020202020204"/>
                <a:cs typeface="Arimo" panose="020B0604020202020204"/>
                <a:sym typeface="Arimo" panose="020B0604020202020204"/>
              </a:rPr>
              <a:t>			&lt;a href = “url"&gt; Link Text &lt;/a&gt;</a:t>
            </a:r>
            <a:endParaRPr sz="4000">
              <a:solidFill>
                <a:srgbClr val="C00000"/>
              </a:solidFill>
              <a:latin typeface="Arial" panose="020B0604020202020204"/>
              <a:ea typeface="Arial" panose="020B0604020202020204"/>
              <a:cs typeface="Arial" panose="020B0604020202020204"/>
              <a:sym typeface="Arial" panose="020B0604020202020204"/>
            </a:endParaRPr>
          </a:p>
        </p:txBody>
      </p:sp>
      <p:sp>
        <p:nvSpPr>
          <p:cNvPr id="398" name="Google Shape;398;p36"/>
          <p:cNvSpPr/>
          <p:nvPr/>
        </p:nvSpPr>
        <p:spPr>
          <a:xfrm>
            <a:off x="0" y="3564584"/>
            <a:ext cx="9101138" cy="1329189"/>
          </a:xfrm>
          <a:prstGeom prst="rect">
            <a:avLst/>
          </a:prstGeom>
          <a:solidFill>
            <a:srgbClr val="FBD4B4"/>
          </a:solidFill>
          <a:ln>
            <a:noFill/>
          </a:ln>
        </p:spPr>
        <p:txBody>
          <a:bodyPr spcFirstLastPara="1" wrap="square" lIns="66650" tIns="33325" rIns="91425" bIns="33325" anchor="ctr" anchorCtr="0">
            <a:spAutoFit/>
          </a:bodyPr>
          <a:lstStyle/>
          <a:p>
            <a:pPr marL="0" marR="0" lvl="0" indent="0" algn="just" rtl="0">
              <a:spcBef>
                <a:spcPts val="0"/>
              </a:spcBef>
              <a:spcAft>
                <a:spcPts val="0"/>
              </a:spcAft>
              <a:buNone/>
            </a:pPr>
            <a:r>
              <a:rPr lang="en-US" sz="2400">
                <a:solidFill>
                  <a:srgbClr val="333333"/>
                </a:solidFill>
                <a:latin typeface="Inter" panose="02000503000000020004"/>
                <a:ea typeface="Inter" panose="02000503000000020004"/>
                <a:cs typeface="Inter" panose="02000503000000020004"/>
                <a:sym typeface="Inter" panose="02000503000000020004"/>
              </a:rPr>
              <a:t>Ex: </a:t>
            </a:r>
            <a:endParaRPr sz="2400">
              <a:solidFill>
                <a:srgbClr val="333333"/>
              </a:solidFill>
              <a:latin typeface="Inter" panose="02000503000000020004"/>
              <a:ea typeface="Inter" panose="02000503000000020004"/>
              <a:cs typeface="Inter" panose="02000503000000020004"/>
              <a:sym typeface="Inter" panose="02000503000000020004"/>
            </a:endParaRPr>
          </a:p>
          <a:p>
            <a:pPr marL="0" marR="0" lvl="0" indent="0" algn="just" rtl="0">
              <a:spcBef>
                <a:spcPts val="0"/>
              </a:spcBef>
              <a:spcAft>
                <a:spcPts val="0"/>
              </a:spcAft>
              <a:buNone/>
            </a:pPr>
            <a:r>
              <a:rPr lang="en-US" sz="1800">
                <a:solidFill>
                  <a:srgbClr val="C00000"/>
                </a:solidFill>
                <a:latin typeface="Arimo" panose="020B0604020202020204"/>
                <a:ea typeface="Arimo" panose="020B0604020202020204"/>
                <a:cs typeface="Arimo" panose="020B0604020202020204"/>
                <a:sym typeface="Arimo" panose="020B0604020202020204"/>
              </a:rPr>
              <a:t>			&lt;a href = “www.goolge.com"&gt; Click Here &lt;/a&gt;</a:t>
            </a:r>
            <a:endParaRPr sz="1800">
              <a:solidFill>
                <a:srgbClr val="C00000"/>
              </a:solidFill>
              <a:latin typeface="Arimo" panose="020B0604020202020204"/>
              <a:ea typeface="Arimo" panose="020B0604020202020204"/>
              <a:cs typeface="Arimo" panose="020B0604020202020204"/>
              <a:sym typeface="Arimo" panose="020B0604020202020204"/>
            </a:endParaRPr>
          </a:p>
          <a:p>
            <a:pPr marL="0" marR="0" lvl="0" indent="0" algn="just" rtl="0">
              <a:spcBef>
                <a:spcPts val="0"/>
              </a:spcBef>
              <a:spcAft>
                <a:spcPts val="0"/>
              </a:spcAft>
              <a:buNone/>
            </a:pPr>
            <a:r>
              <a:rPr lang="en-US" sz="1800">
                <a:solidFill>
                  <a:srgbClr val="C00000"/>
                </a:solidFill>
                <a:latin typeface="Arimo" panose="020B0604020202020204"/>
                <a:ea typeface="Arimo" panose="020B0604020202020204"/>
                <a:cs typeface="Arimo" panose="020B0604020202020204"/>
                <a:sym typeface="Arimo" panose="020B0604020202020204"/>
              </a:rPr>
              <a:t>	                         &lt;a href = “home.html"&gt; Home page&lt;/a&gt;</a:t>
            </a:r>
            <a:r>
              <a:rPr lang="en-US" sz="4000">
                <a:solidFill>
                  <a:srgbClr val="C00000"/>
                </a:solidFill>
                <a:latin typeface="Arial" panose="020B0604020202020204"/>
                <a:ea typeface="Arial" panose="020B0604020202020204"/>
                <a:cs typeface="Arial" panose="020B0604020202020204"/>
                <a:sym typeface="Arial" panose="020B0604020202020204"/>
              </a:rPr>
              <a:t> </a:t>
            </a:r>
            <a:endParaRPr sz="4000">
              <a:solidFill>
                <a:srgbClr val="C00000"/>
              </a:solidFill>
              <a:latin typeface="Arial" panose="020B0604020202020204"/>
              <a:ea typeface="Arial" panose="020B0604020202020204"/>
              <a:cs typeface="Arial" panose="020B0604020202020204"/>
              <a:sym typeface="Arial" panose="020B0604020202020204"/>
            </a:endParaRPr>
          </a:p>
        </p:txBody>
      </p:sp>
      <p:sp>
        <p:nvSpPr>
          <p:cNvPr id="399" name="Google Shape;399;p36"/>
          <p:cNvSpPr txBox="1"/>
          <p:nvPr/>
        </p:nvSpPr>
        <p:spPr>
          <a:xfrm>
            <a:off x="179705" y="191135"/>
            <a:ext cx="5660390" cy="4730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Anchor tag</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403" name="Shape 403"/>
        <p:cNvGrpSpPr/>
        <p:nvPr/>
      </p:nvGrpSpPr>
      <p:grpSpPr>
        <a:xfrm>
          <a:off x="0" y="0"/>
          <a:ext cx="0" cy="0"/>
          <a:chOff x="0" y="0"/>
          <a:chExt cx="0" cy="0"/>
        </a:xfrm>
      </p:grpSpPr>
      <p:sp>
        <p:nvSpPr>
          <p:cNvPr id="404" name="Google Shape;404;p37"/>
          <p:cNvSpPr txBox="1"/>
          <p:nvPr/>
        </p:nvSpPr>
        <p:spPr>
          <a:xfrm>
            <a:off x="114300" y="1485901"/>
            <a:ext cx="902970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&lt;!DOCTYPE html&gt;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&lt;html&gt;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&lt;head&gt;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	&lt;title&gt;&lt;/title&gt;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&lt;/head&gt;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&lt;body&gt;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Click on </a:t>
            </a:r>
            <a:r>
              <a:rPr lang="en-US" sz="180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&lt;a href="https://www.chitkara.edu.in/" target="_blank"&gt; this-link &lt;/a&gt;</a:t>
            </a:r>
            <a:r>
              <a:rPr lang="en-US" sz="1800">
                <a:solidFill>
                  <a:schemeClr val="dk1"/>
                </a:solidFill>
                <a:latin typeface="Calibri" panose="020F0502020204030204"/>
                <a:ea typeface="Calibri" panose="020F0502020204030204"/>
                <a:cs typeface="Calibri" panose="020F0502020204030204"/>
                <a:sym typeface="Calibri" panose="020F0502020204030204"/>
              </a:rPr>
              <a:t>to go on home page of Chitkara University.</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&lt;/body&gt;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800">
                <a:solidFill>
                  <a:schemeClr val="dk1"/>
                </a:solidFill>
                <a:latin typeface="Calibri" panose="020F0502020204030204"/>
                <a:ea typeface="Calibri" panose="020F0502020204030204"/>
                <a:cs typeface="Calibri" panose="020F0502020204030204"/>
                <a:sym typeface="Calibri" panose="020F0502020204030204"/>
              </a:rPr>
              <a:t>&lt;/html&gt;</a:t>
            </a: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405" name="Google Shape;405;p37"/>
          <p:cNvSpPr txBox="1"/>
          <p:nvPr/>
        </p:nvSpPr>
        <p:spPr>
          <a:xfrm>
            <a:off x="114300" y="988219"/>
            <a:ext cx="9029700" cy="369332"/>
          </a:xfrm>
          <a:prstGeom prst="rect">
            <a:avLst/>
          </a:prstGeom>
          <a:solidFill>
            <a:srgbClr val="FBD4B4"/>
          </a:solidFill>
          <a:ln>
            <a:noFill/>
          </a:ln>
        </p:spPr>
        <p:txBody>
          <a:bodyPr spcFirstLastPara="1" wrap="square" lIns="91425" tIns="45700" rIns="91425" bIns="45700" anchor="t" anchorCtr="0">
            <a:spAutoFit/>
          </a:bodyPr>
          <a:lstStyle/>
          <a:p>
            <a:pPr marL="8255" marR="0" lvl="0" indent="0" algn="ctr"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Program to create a Hyperlink</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406" name="Google Shape;406;p37"/>
          <p:cNvSpPr txBox="1"/>
          <p:nvPr/>
        </p:nvSpPr>
        <p:spPr>
          <a:xfrm>
            <a:off x="179705" y="191135"/>
            <a:ext cx="6586220" cy="6680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Anchor tag example</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82" name="Shape 182"/>
        <p:cNvGrpSpPr/>
        <p:nvPr/>
      </p:nvGrpSpPr>
      <p:grpSpPr>
        <a:xfrm>
          <a:off x="0" y="0"/>
          <a:ext cx="0" cy="0"/>
          <a:chOff x="0" y="0"/>
          <a:chExt cx="0" cy="0"/>
        </a:xfrm>
      </p:grpSpPr>
      <p:sp>
        <p:nvSpPr>
          <p:cNvPr id="183" name="Google Shape;183;p1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p>
        </p:txBody>
      </p:sp>
      <p:sp>
        <p:nvSpPr>
          <p:cNvPr id="184" name="Google Shape;184;p19"/>
          <p:cNvSpPr txBox="1"/>
          <p:nvPr>
            <p:ph type="body" idx="1"/>
          </p:nvPr>
        </p:nvSpPr>
        <p:spPr>
          <a:xfrm>
            <a:off x="123825" y="1185863"/>
            <a:ext cx="8515350" cy="47529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800"/>
              <a:buFont typeface="Arial" panose="020B0604020202020204"/>
              <a:buNone/>
            </a:pPr>
            <a:r>
              <a:rPr lang="en-US" sz="2800"/>
              <a:t>&lt;!DOCTYPE html&gt;</a:t>
            </a:r>
            <a:endParaRPr lang="en-US" sz="2800"/>
          </a:p>
          <a:p>
            <a:pPr marL="0" lvl="0" indent="0" algn="l" rtl="0">
              <a:spcBef>
                <a:spcPts val="560"/>
              </a:spcBef>
              <a:spcAft>
                <a:spcPts val="0"/>
              </a:spcAft>
              <a:buClr>
                <a:schemeClr val="dk1"/>
              </a:buClr>
              <a:buSzPts val="2800"/>
              <a:buFont typeface="Arial" panose="020B0604020202020204"/>
              <a:buNone/>
            </a:pPr>
            <a:r>
              <a:rPr lang="en-US" sz="2800"/>
              <a:t>&lt;html&gt;</a:t>
            </a:r>
            <a:endParaRPr lang="en-US" sz="2800"/>
          </a:p>
          <a:p>
            <a:pPr marL="0" lvl="0" indent="0" algn="l" rtl="0">
              <a:spcBef>
                <a:spcPts val="560"/>
              </a:spcBef>
              <a:spcAft>
                <a:spcPts val="0"/>
              </a:spcAft>
              <a:buClr>
                <a:schemeClr val="dk1"/>
              </a:buClr>
              <a:buSzPts val="2800"/>
              <a:buFont typeface="Arial" panose="020B0604020202020204"/>
              <a:buNone/>
            </a:pPr>
            <a:r>
              <a:rPr lang="en-US" sz="2800"/>
              <a:t>&lt;body&gt;</a:t>
            </a:r>
            <a:endParaRPr lang="en-US" sz="2800"/>
          </a:p>
          <a:p>
            <a:pPr marL="0" lvl="0" indent="0" algn="l" rtl="0">
              <a:spcBef>
                <a:spcPts val="560"/>
              </a:spcBef>
              <a:spcAft>
                <a:spcPts val="0"/>
              </a:spcAft>
              <a:buClr>
                <a:schemeClr val="dk1"/>
              </a:buClr>
              <a:buSzPts val="2800"/>
              <a:buFont typeface="Arial" panose="020B0604020202020204"/>
              <a:buNone/>
            </a:pPr>
            <a:endParaRPr sz="2800"/>
          </a:p>
          <a:p>
            <a:pPr marL="0" lvl="0" indent="0" algn="l" rtl="0">
              <a:spcBef>
                <a:spcPts val="560"/>
              </a:spcBef>
              <a:spcAft>
                <a:spcPts val="0"/>
              </a:spcAft>
              <a:buClr>
                <a:schemeClr val="dk1"/>
              </a:buClr>
              <a:buSzPts val="2800"/>
              <a:buFont typeface="Arial" panose="020B0604020202020204"/>
              <a:buNone/>
            </a:pPr>
            <a:r>
              <a:rPr lang="en-US" sz="2800"/>
              <a:t>&lt;h1&gt;HTML Links&lt;/h1&gt;</a:t>
            </a:r>
            <a:endParaRPr lang="en-US" sz="2800"/>
          </a:p>
          <a:p>
            <a:pPr marL="0" lvl="0" indent="0" algn="l" rtl="0">
              <a:spcBef>
                <a:spcPts val="560"/>
              </a:spcBef>
              <a:spcAft>
                <a:spcPts val="0"/>
              </a:spcAft>
              <a:buClr>
                <a:schemeClr val="dk1"/>
              </a:buClr>
              <a:buSzPts val="2800"/>
              <a:buFont typeface="Arial" panose="020B0604020202020204"/>
              <a:buNone/>
            </a:pPr>
            <a:endParaRPr sz="2800"/>
          </a:p>
          <a:p>
            <a:pPr marL="0" lvl="0" indent="0" algn="l" rtl="0">
              <a:spcBef>
                <a:spcPts val="560"/>
              </a:spcBef>
              <a:spcAft>
                <a:spcPts val="0"/>
              </a:spcAft>
              <a:buClr>
                <a:schemeClr val="dk1"/>
              </a:buClr>
              <a:buSzPts val="2800"/>
              <a:buFont typeface="Arial" panose="020B0604020202020204"/>
              <a:buNone/>
            </a:pPr>
            <a:r>
              <a:rPr lang="en-US" sz="2800"/>
              <a:t>&lt;p&gt;&lt;a href="https://www.google.co.in/"&gt;Visit Google !&lt;/a&gt;&lt;/p&gt;</a:t>
            </a:r>
            <a:endParaRPr lang="en-US" sz="2800"/>
          </a:p>
          <a:p>
            <a:pPr marL="0" lvl="0" indent="0" algn="l" rtl="0">
              <a:spcBef>
                <a:spcPts val="560"/>
              </a:spcBef>
              <a:spcAft>
                <a:spcPts val="0"/>
              </a:spcAft>
              <a:buClr>
                <a:schemeClr val="dk1"/>
              </a:buClr>
              <a:buSzPts val="2800"/>
              <a:buFont typeface="Arial" panose="020B0604020202020204"/>
              <a:buNone/>
            </a:pPr>
            <a:endParaRPr sz="2800"/>
          </a:p>
          <a:p>
            <a:pPr marL="0" lvl="0" indent="0" algn="l" rtl="0">
              <a:spcBef>
                <a:spcPts val="560"/>
              </a:spcBef>
              <a:spcAft>
                <a:spcPts val="0"/>
              </a:spcAft>
              <a:buClr>
                <a:schemeClr val="dk1"/>
              </a:buClr>
              <a:buSzPts val="2800"/>
              <a:buFont typeface="Arial" panose="020B0604020202020204"/>
              <a:buNone/>
            </a:pPr>
            <a:r>
              <a:rPr lang="en-US" sz="2800"/>
              <a:t>&lt;/body&gt;</a:t>
            </a:r>
            <a:endParaRPr lang="en-US" sz="2800"/>
          </a:p>
          <a:p>
            <a:pPr marL="0" lvl="0" indent="0" algn="l" rtl="0">
              <a:spcBef>
                <a:spcPts val="560"/>
              </a:spcBef>
              <a:spcAft>
                <a:spcPts val="0"/>
              </a:spcAft>
              <a:buClr>
                <a:schemeClr val="dk1"/>
              </a:buClr>
              <a:buSzPts val="2800"/>
              <a:buFont typeface="Arial" panose="020B0604020202020204"/>
              <a:buNone/>
            </a:pPr>
            <a:r>
              <a:rPr lang="en-US" sz="2800"/>
              <a:t>&lt;/html&gt;</a:t>
            </a:r>
            <a:endParaRPr lang="en-US" sz="2800"/>
          </a:p>
          <a:p>
            <a:pPr marL="342900" lvl="0" indent="-203200" algn="l" rtl="0">
              <a:spcBef>
                <a:spcPts val="440"/>
              </a:spcBef>
              <a:spcAft>
                <a:spcPts val="0"/>
              </a:spcAft>
              <a:buClr>
                <a:schemeClr val="dk1"/>
              </a:buClr>
              <a:buSzPts val="2200"/>
              <a:buNone/>
            </a:pPr>
          </a:p>
        </p:txBody>
      </p:sp>
      <p:sp>
        <p:nvSpPr>
          <p:cNvPr id="185" name="Google Shape;185;p19"/>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89" name="Shape 189"/>
        <p:cNvGrpSpPr/>
        <p:nvPr/>
      </p:nvGrpSpPr>
      <p:grpSpPr>
        <a:xfrm>
          <a:off x="0" y="0"/>
          <a:ext cx="0" cy="0"/>
          <a:chOff x="0" y="0"/>
          <a:chExt cx="0" cy="0"/>
        </a:xfrm>
      </p:grpSpPr>
      <p:sp>
        <p:nvSpPr>
          <p:cNvPr id="190" name="Google Shape;190;p2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Absolute URLs vs. Relative URLs</a:t>
            </a:r>
            <a:br>
              <a:rPr lang="en-US"/>
            </a:br>
            <a:endParaRPr lang="en-US"/>
          </a:p>
        </p:txBody>
      </p:sp>
      <p:sp>
        <p:nvSpPr>
          <p:cNvPr id="191" name="Google Shape;191;p20"/>
          <p:cNvSpPr txBox="1"/>
          <p:nvPr>
            <p:ph type="body" idx="1"/>
          </p:nvPr>
        </p:nvSpPr>
        <p:spPr>
          <a:xfrm>
            <a:off x="95250" y="1471613"/>
            <a:ext cx="8839200" cy="475297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200"/>
              <a:buChar char="•"/>
            </a:pPr>
            <a:r>
              <a:rPr lang="en-US"/>
              <a:t>Both examples above are using an </a:t>
            </a:r>
            <a:r>
              <a:rPr lang="en-US" b="1"/>
              <a:t>absolute URL </a:t>
            </a:r>
            <a:r>
              <a:rPr lang="en-US"/>
              <a:t>(a full web address) in the href attribute.</a:t>
            </a:r>
            <a:endParaRPr lang="en-US"/>
          </a:p>
          <a:p>
            <a:pPr marL="342900" lvl="0" indent="-203200" algn="l" rtl="0">
              <a:spcBef>
                <a:spcPts val="440"/>
              </a:spcBef>
              <a:spcAft>
                <a:spcPts val="0"/>
              </a:spcAft>
              <a:buClr>
                <a:schemeClr val="dk1"/>
              </a:buClr>
              <a:buSzPts val="2200"/>
              <a:buNone/>
            </a:pPr>
          </a:p>
          <a:p>
            <a:pPr marL="342900" lvl="0" indent="-342900" algn="l" rtl="0">
              <a:spcBef>
                <a:spcPts val="440"/>
              </a:spcBef>
              <a:spcAft>
                <a:spcPts val="0"/>
              </a:spcAft>
              <a:buClr>
                <a:schemeClr val="dk1"/>
              </a:buClr>
              <a:buSzPts val="2200"/>
              <a:buChar char="•"/>
            </a:pPr>
            <a:r>
              <a:rPr lang="en-US"/>
              <a:t>A </a:t>
            </a:r>
            <a:r>
              <a:rPr lang="en-US" b="1"/>
              <a:t>local link </a:t>
            </a:r>
            <a:r>
              <a:rPr lang="en-US"/>
              <a:t>(a link to a page within the same website) is specified with a </a:t>
            </a:r>
            <a:r>
              <a:rPr lang="en-US" b="1"/>
              <a:t>relative URL          </a:t>
            </a:r>
            <a:r>
              <a:rPr lang="en-US"/>
              <a:t>(</a:t>
            </a:r>
            <a:r>
              <a:rPr lang="en-US" b="1"/>
              <a:t>without</a:t>
            </a:r>
            <a:r>
              <a:rPr lang="en-US"/>
              <a:t> the "https://www" part):</a:t>
            </a:r>
            <a:endParaRPr lang="en-US"/>
          </a:p>
        </p:txBody>
      </p:sp>
      <p:sp>
        <p:nvSpPr>
          <p:cNvPr id="192" name="Google Shape;192;p20"/>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0" lvl="0" indent="0" algn="ctr" rtl="0">
              <a:spcBef>
                <a:spcPts val="440"/>
              </a:spcBef>
              <a:spcAft>
                <a:spcPts val="0"/>
              </a:spcAft>
              <a:buClr>
                <a:schemeClr val="dk1"/>
              </a:buClr>
              <a:buSzPts val="2200"/>
              <a:buNone/>
            </a:pPr>
            <a:r>
              <a:rPr lang="en-US" altLang="en-US" sz="1800" b="1">
                <a:sym typeface="+mn-ea"/>
              </a:rPr>
              <a:t>Adding Internal Links/External link in Anchor Tag</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
        <p:nvSpPr>
          <p:cNvPr id="2" name="Text Box 1"/>
          <p:cNvSpPr txBox="1"/>
          <p:nvPr/>
        </p:nvSpPr>
        <p:spPr>
          <a:xfrm>
            <a:off x="228600" y="1558766"/>
            <a:ext cx="8370094" cy="2735580"/>
          </a:xfrm>
          <a:prstGeom prst="rect">
            <a:avLst/>
          </a:prstGeom>
          <a:noFill/>
        </p:spPr>
        <p:txBody>
          <a:bodyPr wrap="square" rtlCol="0" anchor="t">
            <a:noAutofit/>
          </a:bodyPr>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275" b="1">
                <a:sym typeface="+mn-ea"/>
              </a:rPr>
              <a:t>External Link</a:t>
            </a:r>
            <a:endParaRPr lang="en-US" altLang="en-US" sz="1275" b="1">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Points to a page on another website.</a:t>
            </a:r>
            <a:endParaRPr lang="en-US" altLang="en-US" sz="1275">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b="1">
                <a:sym typeface="+mn-ea"/>
              </a:rPr>
              <a:t>Example:</a:t>
            </a:r>
            <a:endParaRPr lang="en-US" altLang="en-US" sz="1275" b="1">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&lt;a href="https://www.google.com" target="_blank"&gt;Visit Google&lt;/a&gt;</a:t>
            </a:r>
            <a:endParaRPr lang="en-US" altLang="en-US" sz="1275">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Here: target="_blank" opens the external link in a new tab.</a:t>
            </a:r>
            <a:endParaRPr lang="en-US" altLang="en-US" sz="1275">
              <a:sym typeface="+mn-ea"/>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0" lvl="0" indent="0" algn="ctr" rtl="0">
              <a:spcBef>
                <a:spcPts val="440"/>
              </a:spcBef>
              <a:spcAft>
                <a:spcPts val="0"/>
              </a:spcAft>
              <a:buClr>
                <a:schemeClr val="dk1"/>
              </a:buClr>
              <a:buSzPts val="2200"/>
              <a:buNone/>
            </a:pPr>
            <a:r>
              <a:rPr lang="en-US" altLang="en-US" sz="1800" b="1">
                <a:sym typeface="+mn-ea"/>
              </a:rPr>
              <a:t>Adding Internal Links in anchor tag</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
        <p:nvSpPr>
          <p:cNvPr id="2" name="Text Box 1"/>
          <p:cNvSpPr txBox="1"/>
          <p:nvPr/>
        </p:nvSpPr>
        <p:spPr>
          <a:xfrm>
            <a:off x="457200" y="1333976"/>
            <a:ext cx="8370094" cy="2735580"/>
          </a:xfrm>
          <a:prstGeom prst="rect">
            <a:avLst/>
          </a:prstGeom>
          <a:noFill/>
        </p:spPr>
        <p:txBody>
          <a:bodyPr wrap="square" rtlCol="0" anchor="t">
            <a:noAutofit/>
          </a:bodyPr>
          <a:p>
            <a:pPr marL="0" lvl="0" indent="0" algn="l" rtl="0">
              <a:spcBef>
                <a:spcPts val="440"/>
              </a:spcBef>
              <a:spcAft>
                <a:spcPts val="0"/>
              </a:spcAft>
              <a:buClr>
                <a:schemeClr val="dk1"/>
              </a:buClr>
              <a:buSzPts val="2200"/>
              <a:buNone/>
            </a:pPr>
            <a:r>
              <a:rPr lang="en-US" altLang="en-US" sz="1575" b="1">
                <a:sym typeface="+mn-ea"/>
              </a:rPr>
              <a:t>Internal Link</a:t>
            </a:r>
            <a:endParaRPr lang="en-US" altLang="en-US" sz="1575" b="1">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275">
                <a:sym typeface="+mn-ea"/>
              </a:rPr>
              <a:t>Points to another page or section within the same website.</a:t>
            </a:r>
            <a:endParaRPr lang="en-US" altLang="en-US" sz="1275">
              <a:sym typeface="+mn-ea"/>
            </a:endParaRPr>
          </a:p>
          <a:p>
            <a:pPr lvl="0" algn="l" rtl="0">
              <a:spcBef>
                <a:spcPts val="440"/>
              </a:spcBef>
              <a:spcAft>
                <a:spcPts val="0"/>
              </a:spcAft>
              <a:buClr>
                <a:schemeClr val="dk1"/>
              </a:buClr>
              <a:buSzPts val="2200"/>
              <a:buFont typeface="Arial" panose="020B0604020202020204" pitchFamily="34" charset="0"/>
            </a:pPr>
            <a:r>
              <a:rPr lang="en-US" altLang="en-US" sz="1275">
                <a:sym typeface="+mn-ea"/>
              </a:rPr>
              <a:t>                 &lt;a href="about.html"&gt;About Us&lt;/a&gt;             </a:t>
            </a:r>
            <a:r>
              <a:rPr lang="en-US" altLang="en-US" sz="1275">
                <a:solidFill>
                  <a:srgbClr val="00B050"/>
                </a:solidFill>
                <a:sym typeface="+mn-ea"/>
              </a:rPr>
              <a:t>  &lt;!-- Links to about.html in the same site --&gt;</a:t>
            </a:r>
            <a:endParaRPr lang="en-US" altLang="en-US" sz="1275">
              <a:solidFill>
                <a:srgbClr val="00B050"/>
              </a:solidFill>
              <a:sym typeface="+mn-ea"/>
            </a:endParaRPr>
          </a:p>
          <a:p>
            <a:pPr lvl="0" algn="l" rtl="0">
              <a:spcBef>
                <a:spcPts val="440"/>
              </a:spcBef>
              <a:spcAft>
                <a:spcPts val="0"/>
              </a:spcAft>
              <a:buClr>
                <a:schemeClr val="dk1"/>
              </a:buClr>
              <a:buSzPts val="2200"/>
              <a:buFont typeface="Arial" panose="020B0604020202020204" pitchFamily="34" charset="0"/>
            </a:pPr>
            <a:endParaRPr lang="en-US" altLang="en-US" sz="1275">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275" b="1">
                <a:sym typeface="+mn-ea"/>
              </a:rPr>
              <a:t>Or to a section on the same page:</a:t>
            </a:r>
            <a:endParaRPr lang="en-US" altLang="en-US" sz="1275" b="1">
              <a:sym typeface="+mn-ea"/>
            </a:endParaRPr>
          </a:p>
          <a:p>
            <a:pPr marL="0" lvl="0" indent="0" algn="l" rtl="0">
              <a:spcBef>
                <a:spcPts val="440"/>
              </a:spcBef>
              <a:spcAft>
                <a:spcPts val="0"/>
              </a:spcAft>
              <a:buClr>
                <a:schemeClr val="dk1"/>
              </a:buClr>
              <a:buSzPts val="2200"/>
              <a:buNone/>
            </a:pPr>
            <a:r>
              <a:rPr lang="en-US" altLang="en-US" sz="1275">
                <a:sym typeface="+mn-ea"/>
              </a:rPr>
              <a:t>                  &lt;a href="#contact"&gt;Contact Section&lt;/a&gt;</a:t>
            </a:r>
            <a:endParaRPr lang="en-US" altLang="en-US" sz="1275">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b="1">
                <a:sym typeface="+mn-ea"/>
              </a:rPr>
              <a:t>                </a:t>
            </a:r>
            <a:r>
              <a:rPr lang="en-US" altLang="en-US" sz="1275" b="1">
                <a:solidFill>
                  <a:srgbClr val="00B050"/>
                </a:solidFill>
                <a:sym typeface="+mn-ea"/>
              </a:rPr>
              <a:t>  &lt;!-- Somewhere in the page --&gt;</a:t>
            </a:r>
            <a:endParaRPr lang="en-US" altLang="en-US" sz="1275" b="1">
              <a:sym typeface="+mn-ea"/>
            </a:endParaRPr>
          </a:p>
          <a:p>
            <a:pPr marL="0" lvl="0" indent="0" algn="l" rtl="0">
              <a:spcBef>
                <a:spcPts val="440"/>
              </a:spcBef>
              <a:spcAft>
                <a:spcPts val="0"/>
              </a:spcAft>
              <a:buClr>
                <a:schemeClr val="dk1"/>
              </a:buClr>
              <a:buSzPts val="2200"/>
              <a:buNone/>
            </a:pPr>
            <a:r>
              <a:rPr lang="en-US" altLang="en-US" sz="1275">
                <a:sym typeface="+mn-ea"/>
              </a:rPr>
              <a:t>                   &lt;h2 id="contact"&gt;Contact Us&lt;/h2&gt;</a:t>
            </a:r>
            <a:endParaRPr lang="en-US" altLang="en-US" sz="1275">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575" b="1">
                <a:sym typeface="+mn-ea"/>
              </a:rPr>
              <a:t>Adding Internal Links to a Web Page</a:t>
            </a:r>
            <a:endParaRPr lang="en-US" altLang="en-US" sz="1575" b="1">
              <a:sym typeface="+mn-ea"/>
            </a:endParaRPr>
          </a:p>
          <a:p>
            <a:pPr marL="285750" lvl="0" indent="-285750" algn="l" rtl="0">
              <a:spcBef>
                <a:spcPts val="440"/>
              </a:spcBef>
              <a:spcAft>
                <a:spcPts val="0"/>
              </a:spcAft>
              <a:buClr>
                <a:schemeClr val="dk1"/>
              </a:buClr>
              <a:buSzPts val="2200"/>
              <a:buFont typeface="Arial" panose="020B0604020202020204" pitchFamily="34" charset="0"/>
              <a:buChar char="•"/>
            </a:pPr>
            <a:r>
              <a:rPr lang="en-US" altLang="en-US" sz="1275" b="1">
                <a:sym typeface="+mn-ea"/>
              </a:rPr>
              <a:t>Link to a section within the same page:</a:t>
            </a:r>
            <a:endParaRPr lang="en-US" altLang="en-US" sz="1275" b="1">
              <a:sym typeface="+mn-ea"/>
            </a:endParaRPr>
          </a:p>
          <a:p>
            <a:pPr marL="0" lvl="0" indent="0" algn="l" rtl="0">
              <a:spcBef>
                <a:spcPts val="440"/>
              </a:spcBef>
              <a:spcAft>
                <a:spcPts val="0"/>
              </a:spcAft>
              <a:buClr>
                <a:schemeClr val="dk1"/>
              </a:buClr>
              <a:buSzPts val="2200"/>
              <a:buNone/>
            </a:pPr>
            <a:r>
              <a:rPr lang="en-US" altLang="en-US" sz="1275">
                <a:sym typeface="+mn-ea"/>
              </a:rPr>
              <a:t>             &lt;a href="#about"&gt;Learn About Us&lt;/a&gt;</a:t>
            </a:r>
            <a:endParaRPr lang="en-US" altLang="en-US" sz="1275">
              <a:sym typeface="+mn-ea"/>
            </a:endParaRPr>
          </a:p>
          <a:p>
            <a:pPr marL="0" lvl="0" indent="0" algn="l" rtl="0">
              <a:spcBef>
                <a:spcPts val="440"/>
              </a:spcBef>
              <a:spcAft>
                <a:spcPts val="0"/>
              </a:spcAft>
              <a:buClr>
                <a:schemeClr val="dk1"/>
              </a:buClr>
              <a:buSzPts val="2200"/>
              <a:buNone/>
            </a:pPr>
            <a:endParaRPr lang="en-US" altLang="en-US" sz="1275">
              <a:sym typeface="+mn-ea"/>
            </a:endParaRPr>
          </a:p>
          <a:p>
            <a:pPr marL="0" lvl="0" indent="0" algn="l" rtl="0">
              <a:spcBef>
                <a:spcPts val="440"/>
              </a:spcBef>
              <a:spcAft>
                <a:spcPts val="0"/>
              </a:spcAft>
              <a:buClr>
                <a:schemeClr val="dk1"/>
              </a:buClr>
              <a:buSzPts val="2200"/>
              <a:buNone/>
            </a:pPr>
            <a:r>
              <a:rPr lang="en-US" altLang="en-US" sz="1275" b="1">
                <a:sym typeface="+mn-ea"/>
              </a:rPr>
              <a:t>&lt;!-- Target Section --&gt;</a:t>
            </a:r>
            <a:endParaRPr lang="en-US" altLang="en-US" sz="1275" b="1">
              <a:sym typeface="+mn-ea"/>
            </a:endParaRPr>
          </a:p>
          <a:p>
            <a:pPr marL="0" lvl="0" indent="0" algn="l" rtl="0">
              <a:spcBef>
                <a:spcPts val="440"/>
              </a:spcBef>
              <a:spcAft>
                <a:spcPts val="0"/>
              </a:spcAft>
              <a:buClr>
                <a:schemeClr val="dk1"/>
              </a:buClr>
              <a:buSzPts val="2200"/>
              <a:buNone/>
            </a:pPr>
            <a:r>
              <a:rPr lang="en-US" altLang="en-US" sz="1275">
                <a:sym typeface="+mn-ea"/>
              </a:rPr>
              <a:t>   &lt;section id="about"&gt;</a:t>
            </a: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  &lt;h2&gt;About Our Company&lt;/h2&gt;</a:t>
            </a: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  &lt;p&gt;We are dedicated to providing the best services.&lt;/p&gt;</a:t>
            </a:r>
            <a:endParaRPr lang="en-US" altLang="en-US" sz="1275">
              <a:sym typeface="+mn-ea"/>
            </a:endParaRPr>
          </a:p>
          <a:p>
            <a:pPr marL="0" lvl="0" indent="0" algn="l" rtl="0">
              <a:spcBef>
                <a:spcPts val="440"/>
              </a:spcBef>
              <a:spcAft>
                <a:spcPts val="0"/>
              </a:spcAft>
              <a:buClr>
                <a:schemeClr val="dk1"/>
              </a:buClr>
              <a:buSzPts val="2200"/>
              <a:buNone/>
            </a:pPr>
            <a:r>
              <a:rPr lang="en-US" altLang="en-US" sz="1275">
                <a:sym typeface="+mn-ea"/>
              </a:rPr>
              <a:t>  &lt;/section&gt;</a:t>
            </a:r>
            <a:endParaRPr lang="en-US" altLang="en-US" sz="1275">
              <a:sym typeface="+mn-ea"/>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353" name="Shape 353"/>
        <p:cNvGrpSpPr/>
        <p:nvPr/>
      </p:nvGrpSpPr>
      <p:grpSpPr>
        <a:xfrm>
          <a:off x="0" y="0"/>
          <a:ext cx="0" cy="0"/>
          <a:chOff x="0" y="0"/>
          <a:chExt cx="0" cy="0"/>
        </a:xfrm>
      </p:grpSpPr>
      <p:sp>
        <p:nvSpPr>
          <p:cNvPr id="354" name="Google Shape;354;p32"/>
          <p:cNvSpPr/>
          <p:nvPr/>
        </p:nvSpPr>
        <p:spPr>
          <a:xfrm>
            <a:off x="1348979" y="2571750"/>
            <a:ext cx="2978944" cy="504825"/>
          </a:xfrm>
          <a:prstGeom prst="rect">
            <a:avLst/>
          </a:prstGeom>
          <a:solidFill>
            <a:srgbClr val="FDE9D8"/>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spcBef>
                <a:spcPts val="0"/>
              </a:spcBef>
              <a:spcAft>
                <a:spcPts val="0"/>
              </a:spcAft>
              <a:buNone/>
            </a:pPr>
            <a:endParaRPr sz="135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55" name="Google Shape;355;p32"/>
          <p:cNvSpPr/>
          <p:nvPr/>
        </p:nvSpPr>
        <p:spPr>
          <a:xfrm>
            <a:off x="1348979" y="2621757"/>
            <a:ext cx="3174206" cy="454819"/>
          </a:xfrm>
          <a:prstGeom prst="rect">
            <a:avLst/>
          </a:prstGeom>
          <a:solidFill>
            <a:schemeClr val="accent1"/>
          </a:solidFill>
          <a:ln w="25400" cap="flat" cmpd="sng">
            <a:solidFill>
              <a:srgbClr val="632423"/>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spcBef>
                <a:spcPts val="0"/>
              </a:spcBef>
              <a:spcAft>
                <a:spcPts val="0"/>
              </a:spcAft>
              <a:buNone/>
            </a:pPr>
            <a:endParaRPr sz="135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56" name="Google Shape;356;p32"/>
          <p:cNvSpPr/>
          <p:nvPr/>
        </p:nvSpPr>
        <p:spPr>
          <a:xfrm>
            <a:off x="1397794" y="2672954"/>
            <a:ext cx="2881313" cy="302419"/>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spcBef>
                <a:spcPts val="0"/>
              </a:spcBef>
              <a:spcAft>
                <a:spcPts val="0"/>
              </a:spcAft>
              <a:buNone/>
            </a:pPr>
            <a:endParaRPr sz="135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57" name="Google Shape;357;p32"/>
          <p:cNvSpPr/>
          <p:nvPr/>
        </p:nvSpPr>
        <p:spPr>
          <a:xfrm>
            <a:off x="1397794" y="2621757"/>
            <a:ext cx="2930129" cy="403622"/>
          </a:xfrm>
          <a:prstGeom prst="rect">
            <a:avLst/>
          </a:prstGeom>
          <a:solidFill>
            <a:schemeClr val="lt1"/>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spcBef>
                <a:spcPts val="0"/>
              </a:spcBef>
              <a:spcAft>
                <a:spcPts val="0"/>
              </a:spcAft>
              <a:buNone/>
            </a:pPr>
            <a:endParaRPr sz="135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58" name="Google Shape;358;p32"/>
          <p:cNvSpPr txBox="1"/>
          <p:nvPr/>
        </p:nvSpPr>
        <p:spPr>
          <a:xfrm>
            <a:off x="24408" y="854641"/>
            <a:ext cx="9144000" cy="441075"/>
          </a:xfrm>
          <a:prstGeom prst="rect">
            <a:avLst/>
          </a:prstGeom>
          <a:solidFill>
            <a:srgbClr val="FBD4B4"/>
          </a:solidFill>
          <a:ln>
            <a:noFill/>
          </a:ln>
        </p:spPr>
        <p:txBody>
          <a:bodyPr spcFirstLastPara="1" wrap="square" lIns="0" tIns="74650" rIns="0" bIns="0" anchor="ctr" anchorCtr="0">
            <a:spAutoFit/>
          </a:bodyPr>
          <a:lstStyle/>
          <a:p>
            <a:pPr marL="8255" marR="0" lvl="0" indent="0" algn="ctr" rtl="0">
              <a:lnSpc>
                <a:spcPct val="150000"/>
              </a:lnSpc>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IMAGES</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cxnSp>
        <p:nvCxnSpPr>
          <p:cNvPr id="359" name="Google Shape;359;p32"/>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60" name="Google Shape;360;p32"/>
          <p:cNvSpPr/>
          <p:nvPr/>
        </p:nvSpPr>
        <p:spPr>
          <a:xfrm>
            <a:off x="-2" y="1257300"/>
            <a:ext cx="9144000" cy="4887652"/>
          </a:xfrm>
          <a:prstGeom prst="rect">
            <a:avLst/>
          </a:prstGeom>
          <a:solidFill>
            <a:schemeClr val="lt1"/>
          </a:solidFill>
          <a:ln w="9525" cap="flat" cmpd="sng">
            <a:solidFill>
              <a:srgbClr val="FFC000"/>
            </a:solidFill>
            <a:prstDash val="solid"/>
            <a:miter lim="800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000000"/>
              </a:buClr>
              <a:buSzPts val="1800"/>
              <a:buFont typeface="Arial" panose="020B0604020202020204"/>
              <a:buNone/>
            </a:pPr>
            <a:r>
              <a:rPr lang="en-US" sz="1800" b="1">
                <a:solidFill>
                  <a:srgbClr val="000000"/>
                </a:solidFill>
                <a:latin typeface="Verdana" panose="020B0604030504040204"/>
                <a:ea typeface="Verdana" panose="020B0604030504040204"/>
                <a:cs typeface="Verdana" panose="020B0604030504040204"/>
                <a:sym typeface="Verdana" panose="020B0604030504040204"/>
              </a:rPr>
              <a:t>&lt;img&gt; tag</a:t>
            </a:r>
            <a:br>
              <a:rPr lang="en-US" sz="1500">
                <a:solidFill>
                  <a:srgbClr val="000000"/>
                </a:solidFill>
                <a:latin typeface="Verdana" panose="020B0604030504040204"/>
                <a:ea typeface="Verdana" panose="020B0604030504040204"/>
                <a:cs typeface="Verdana" panose="020B0604030504040204"/>
                <a:sym typeface="Verdana" panose="020B0604030504040204"/>
              </a:rPr>
            </a:br>
            <a:r>
              <a:rPr lang="en-US" sz="1500">
                <a:solidFill>
                  <a:srgbClr val="000000"/>
                </a:solidFill>
                <a:latin typeface="Verdana" panose="020B0604030504040204"/>
                <a:ea typeface="Verdana" panose="020B0604030504040204"/>
                <a:cs typeface="Verdana" panose="020B0604030504040204"/>
                <a:sym typeface="Verdana" panose="020B0604030504040204"/>
              </a:rPr>
              <a:t>The HTML</a:t>
            </a:r>
            <a:r>
              <a:rPr lang="en-US" sz="1500">
                <a:solidFill>
                  <a:srgbClr val="000000"/>
                </a:solidFill>
                <a:latin typeface="Arial" panose="020B0604020202020204"/>
                <a:ea typeface="Arial" panose="020B0604020202020204"/>
                <a:cs typeface="Arial" panose="020B0604020202020204"/>
                <a:sym typeface="Arial" panose="020B0604020202020204"/>
              </a:rPr>
              <a:t> </a:t>
            </a:r>
            <a:r>
              <a:rPr lang="en-US" sz="1500">
                <a:solidFill>
                  <a:srgbClr val="DC143C"/>
                </a:solidFill>
                <a:latin typeface="Consolas" panose="020B0609020204030204"/>
                <a:ea typeface="Consolas" panose="020B0609020204030204"/>
                <a:cs typeface="Consolas" panose="020B0609020204030204"/>
                <a:sym typeface="Consolas" panose="020B0609020204030204"/>
              </a:rPr>
              <a:t>&lt;img&gt;</a:t>
            </a:r>
            <a:r>
              <a:rPr lang="en-US" sz="1500">
                <a:solidFill>
                  <a:srgbClr val="000000"/>
                </a:solidFill>
                <a:latin typeface="Arial" panose="020B0604020202020204"/>
                <a:ea typeface="Arial" panose="020B0604020202020204"/>
                <a:cs typeface="Arial" panose="020B0604020202020204"/>
                <a:sym typeface="Arial" panose="020B0604020202020204"/>
              </a:rPr>
              <a:t> </a:t>
            </a:r>
            <a:r>
              <a:rPr lang="en-US" sz="1500">
                <a:solidFill>
                  <a:srgbClr val="000000"/>
                </a:solidFill>
                <a:latin typeface="Verdana" panose="020B0604030504040204"/>
                <a:ea typeface="Verdana" panose="020B0604030504040204"/>
                <a:cs typeface="Verdana" panose="020B0604030504040204"/>
                <a:sym typeface="Verdana" panose="020B0604030504040204"/>
              </a:rPr>
              <a:t>tag is used to </a:t>
            </a:r>
            <a:r>
              <a:rPr lang="en-US" sz="1500" b="1">
                <a:solidFill>
                  <a:srgbClr val="000000"/>
                </a:solidFill>
                <a:latin typeface="Verdana" panose="020B0604030504040204"/>
                <a:ea typeface="Verdana" panose="020B0604030504040204"/>
                <a:cs typeface="Verdana" panose="020B0604030504040204"/>
                <a:sym typeface="Verdana" panose="020B0604030504040204"/>
              </a:rPr>
              <a:t>embed an image in a web page.</a:t>
            </a:r>
            <a:r>
              <a:rPr lang="en-US" sz="1500" b="1">
                <a:solidFill>
                  <a:schemeClr val="dk1"/>
                </a:solidFill>
                <a:latin typeface="Arial" panose="020B0604020202020204"/>
                <a:ea typeface="Arial" panose="020B0604020202020204"/>
                <a:cs typeface="Arial" panose="020B0604020202020204"/>
                <a:sym typeface="Arial" panose="020B0604020202020204"/>
              </a:rPr>
              <a:t> </a:t>
            </a:r>
            <a:endParaRPr sz="2700" b="1">
              <a:solidFill>
                <a:schemeClr val="dk1"/>
              </a:solidFill>
              <a:latin typeface="Arial" panose="020B0604020202020204"/>
              <a:ea typeface="Arial" panose="020B0604020202020204"/>
              <a:cs typeface="Arial" panose="020B0604020202020204"/>
              <a:sym typeface="Arial" panose="020B0604020202020204"/>
            </a:endParaRPr>
          </a:p>
          <a:p>
            <a:pPr marL="221615" marR="0" lvl="0" indent="-214630" algn="l" rtl="0">
              <a:lnSpc>
                <a:spcPct val="107000"/>
              </a:lnSpc>
              <a:spcBef>
                <a:spcPts val="0"/>
              </a:spcBef>
              <a:spcAft>
                <a:spcPts val="0"/>
              </a:spcAft>
              <a:buClr>
                <a:srgbClr val="000000"/>
              </a:buClr>
              <a:buSzPts val="1500"/>
              <a:buFont typeface="Noto Sans Symbols"/>
              <a:buChar char="▪"/>
            </a:pPr>
            <a:r>
              <a:rPr lang="en-US" sz="1500">
                <a:solidFill>
                  <a:srgbClr val="000000"/>
                </a:solidFill>
                <a:latin typeface="Verdana" panose="020B0604030504040204"/>
                <a:ea typeface="Verdana" panose="020B0604030504040204"/>
                <a:cs typeface="Verdana" panose="020B0604030504040204"/>
                <a:sym typeface="Verdana" panose="020B0604030504040204"/>
              </a:rPr>
              <a:t>Closing tags are not used in HTML image element.</a:t>
            </a:r>
            <a:endParaRPr sz="1500">
              <a:solidFill>
                <a:srgbClr val="000000"/>
              </a:solidFill>
              <a:latin typeface="Verdana" panose="020B0604030504040204"/>
              <a:ea typeface="Verdana" panose="020B0604030504040204"/>
              <a:cs typeface="Verdana" panose="020B0604030504040204"/>
              <a:sym typeface="Verdana" panose="020B0604030504040204"/>
            </a:endParaRPr>
          </a:p>
          <a:p>
            <a:pPr marL="9525" marR="0" lvl="0" indent="0" algn="l" rtl="0">
              <a:lnSpc>
                <a:spcPct val="107000"/>
              </a:lnSpc>
              <a:spcBef>
                <a:spcPts val="0"/>
              </a:spcBef>
              <a:spcAft>
                <a:spcPts val="0"/>
              </a:spcAft>
              <a:buClr>
                <a:schemeClr val="dk1"/>
              </a:buClr>
              <a:buSzPts val="2100"/>
              <a:buFont typeface="Arial" panose="020B0604020202020204"/>
              <a:buNone/>
            </a:pPr>
            <a:endParaRPr sz="21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lnSpc>
                <a:spcPct val="107000"/>
              </a:lnSpc>
              <a:spcBef>
                <a:spcPts val="0"/>
              </a:spcBef>
              <a:spcAft>
                <a:spcPts val="0"/>
              </a:spcAft>
              <a:buClr>
                <a:srgbClr val="C00000"/>
              </a:buClr>
              <a:buSzPts val="1800"/>
              <a:buFont typeface="Arial" panose="020B0604020202020204"/>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The &lt;img&gt; tag has two required attributes:</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406400" marR="0" lvl="1" indent="0" algn="l" rtl="0">
              <a:lnSpc>
                <a:spcPct val="107000"/>
              </a:lnSpc>
              <a:spcBef>
                <a:spcPts val="0"/>
              </a:spcBef>
              <a:spcAft>
                <a:spcPts val="0"/>
              </a:spcAft>
              <a:buClr>
                <a:schemeClr val="dk1"/>
              </a:buClr>
              <a:buSzPts val="1800"/>
              <a:buFont typeface="Arial" panose="020B0604020202020204"/>
              <a:buNone/>
            </a:pP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src - Specifies the path to the image</a:t>
            </a:r>
            <a:endParaRPr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06400" marR="0" lvl="1" indent="0" algn="l" rtl="0">
              <a:lnSpc>
                <a:spcPct val="107000"/>
              </a:lnSpc>
              <a:spcBef>
                <a:spcPts val="0"/>
              </a:spcBef>
              <a:spcAft>
                <a:spcPts val="0"/>
              </a:spcAft>
              <a:buClr>
                <a:schemeClr val="dk1"/>
              </a:buClr>
              <a:buSzPts val="1800"/>
              <a:buFont typeface="Arial" panose="020B0604020202020204"/>
              <a:buNone/>
            </a:pP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alt - Specifies an alternate text for the image</a:t>
            </a:r>
            <a:endParaRPr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lnSpc>
                <a:spcPct val="107000"/>
              </a:lnSpc>
              <a:spcBef>
                <a:spcPts val="0"/>
              </a:spcBef>
              <a:spcAft>
                <a:spcPts val="0"/>
              </a:spcAft>
              <a:buClr>
                <a:schemeClr val="dk1"/>
              </a:buClr>
              <a:buSzPts val="2100"/>
              <a:buFont typeface="Arial" panose="020B0604020202020204"/>
              <a:buNone/>
            </a:pPr>
            <a:endParaRPr sz="21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lnSpc>
                <a:spcPct val="107000"/>
              </a:lnSpc>
              <a:spcBef>
                <a:spcPts val="0"/>
              </a:spcBef>
              <a:spcAft>
                <a:spcPts val="0"/>
              </a:spcAft>
              <a:buClr>
                <a:srgbClr val="C00000"/>
              </a:buClr>
              <a:buSzPts val="2100"/>
              <a:buFont typeface="Arial" panose="020B0604020202020204"/>
              <a:buNone/>
            </a:pPr>
            <a:r>
              <a:rPr 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rPr>
              <a:t>Insert Image : </a:t>
            </a:r>
            <a:endParaRPr sz="21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lnSpc>
                <a:spcPct val="107000"/>
              </a:lnSpc>
              <a:spcBef>
                <a:spcPts val="0"/>
              </a:spcBef>
              <a:spcAft>
                <a:spcPts val="0"/>
              </a:spcAft>
              <a:buClr>
                <a:srgbClr val="C00000"/>
              </a:buClr>
              <a:buSzPts val="2100"/>
              <a:buFont typeface="Arial" panose="020B0604020202020204"/>
              <a:buNone/>
            </a:pPr>
            <a:r>
              <a:rPr lang="en-US" sz="2100" b="1">
                <a:solidFill>
                  <a:srgbClr val="C00000"/>
                </a:solidFill>
                <a:latin typeface="Times New Roman" panose="02020603050405020304"/>
                <a:ea typeface="Times New Roman" panose="02020603050405020304"/>
                <a:cs typeface="Times New Roman" panose="02020603050405020304"/>
                <a:sym typeface="Times New Roman" panose="02020603050405020304"/>
              </a:rPr>
              <a:t>      </a:t>
            </a: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we can insert any image in web page by using </a:t>
            </a:r>
            <a:r>
              <a:rPr lang="en-US" sz="18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&lt;img&gt;</a:t>
            </a:r>
            <a:r>
              <a:rPr lang="en-US" sz="1800">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 </a:t>
            </a: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tag.</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06400" marR="0" lvl="1" indent="0" algn="l" rtl="0">
              <a:lnSpc>
                <a:spcPct val="107000"/>
              </a:lnSpc>
              <a:spcBef>
                <a:spcPts val="0"/>
              </a:spcBef>
              <a:spcAft>
                <a:spcPts val="0"/>
              </a:spcAft>
              <a:buClr>
                <a:srgbClr val="C00000"/>
              </a:buClr>
              <a:buSzPts val="1800"/>
              <a:buFont typeface="Arial" panose="020B0604020202020204"/>
              <a:buNone/>
            </a:pPr>
            <a:r>
              <a:rPr lang="en-US" sz="1800" b="1" i="0" u="none" strike="noStrike" cap="none">
                <a:solidFill>
                  <a:srgbClr val="C00000"/>
                </a:solidFill>
                <a:latin typeface="Calibri" panose="020F0502020204030204"/>
                <a:ea typeface="Calibri" panose="020F0502020204030204"/>
                <a:cs typeface="Calibri" panose="020F0502020204030204"/>
                <a:sym typeface="Calibri" panose="020F0502020204030204"/>
              </a:rPr>
              <a:t>Syntax: </a:t>
            </a:r>
            <a:endParaRPr sz="1800" b="1" i="0" u="none" strike="noStrike" cap="none">
              <a:solidFill>
                <a:srgbClr val="C00000"/>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rgbClr val="7030A0"/>
              </a:buClr>
              <a:buSzPts val="1800"/>
              <a:buFont typeface="Arial" panose="020B0604020202020204"/>
              <a:buNone/>
            </a:pPr>
            <a:r>
              <a:rPr lang="en-US" sz="1800" b="1" i="0" u="none" strike="noStrike" cap="none">
                <a:solidFill>
                  <a:srgbClr val="7030A0"/>
                </a:solidFill>
                <a:latin typeface="Calibri" panose="020F0502020204030204"/>
                <a:ea typeface="Calibri" panose="020F0502020204030204"/>
                <a:cs typeface="Calibri" panose="020F0502020204030204"/>
                <a:sym typeface="Calibri" panose="020F0502020204030204"/>
              </a:rPr>
              <a:t>         &lt;img src = "Image URL"   attributes-list&gt;</a:t>
            </a:r>
            <a:endParaRPr sz="1800" b="1" i="0" u="none" strike="noStrike" cap="none">
              <a:solidFill>
                <a:srgbClr val="7030A0"/>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rgbClr val="C00000"/>
              </a:buClr>
              <a:buSzPts val="1800"/>
              <a:buFont typeface="Arial" panose="020B0604020202020204"/>
              <a:buNone/>
            </a:pPr>
            <a:r>
              <a:rPr lang="en-US" sz="1800" b="1" i="0" u="none" strike="noStrike" cap="none">
                <a:solidFill>
                  <a:srgbClr val="C00000"/>
                </a:solidFill>
                <a:latin typeface="Calibri" panose="020F0502020204030204"/>
                <a:ea typeface="Calibri" panose="020F0502020204030204"/>
                <a:cs typeface="Calibri" panose="020F0502020204030204"/>
                <a:sym typeface="Calibri" panose="020F0502020204030204"/>
              </a:rPr>
              <a:t>Ex.:</a:t>
            </a:r>
            <a:endParaRPr sz="2700" b="1" i="0" u="none" strike="noStrike" cap="none">
              <a:solidFill>
                <a:srgbClr val="C00000"/>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rgbClr val="0000CD"/>
              </a:buClr>
              <a:buSzPts val="1800"/>
              <a:buFont typeface="Arial" panose="020B0604020202020204"/>
              <a:buNone/>
            </a:pPr>
            <a:r>
              <a:rPr lang="en-US" sz="1800" b="1" i="0" u="none" strike="noStrike" cap="none">
                <a:solidFill>
                  <a:srgbClr val="0000CD"/>
                </a:solidFill>
                <a:latin typeface="Consolas" panose="020B0609020204030204"/>
                <a:ea typeface="Consolas" panose="020B0609020204030204"/>
                <a:cs typeface="Consolas" panose="020B0609020204030204"/>
                <a:sym typeface="Consolas" panose="020B0609020204030204"/>
              </a:rPr>
              <a:t>&lt;</a:t>
            </a:r>
            <a:r>
              <a:rPr lang="en-US" sz="1800" b="1" i="0" u="none" strike="noStrike" cap="none">
                <a:solidFill>
                  <a:srgbClr val="A52A2A"/>
                </a:solidFill>
                <a:latin typeface="Consolas" panose="020B0609020204030204"/>
                <a:ea typeface="Consolas" panose="020B0609020204030204"/>
                <a:cs typeface="Consolas" panose="020B0609020204030204"/>
                <a:sym typeface="Consolas" panose="020B0609020204030204"/>
              </a:rPr>
              <a:t>img</a:t>
            </a:r>
            <a:r>
              <a:rPr lang="en-US" sz="1800" b="1" i="0" u="none" strike="noStrike" cap="none">
                <a:solidFill>
                  <a:srgbClr val="FF0000"/>
                </a:solidFill>
                <a:latin typeface="Consolas" panose="020B0609020204030204"/>
                <a:ea typeface="Consolas" panose="020B0609020204030204"/>
                <a:cs typeface="Consolas" panose="020B0609020204030204"/>
                <a:sym typeface="Consolas" panose="020B0609020204030204"/>
              </a:rPr>
              <a:t> src</a:t>
            </a:r>
            <a:r>
              <a:rPr lang="en-US" sz="1800" b="1" i="0" u="none" strike="noStrike" cap="none">
                <a:solidFill>
                  <a:srgbClr val="0000CD"/>
                </a:solidFill>
                <a:latin typeface="Consolas" panose="020B0609020204030204"/>
                <a:ea typeface="Consolas" panose="020B0609020204030204"/>
                <a:cs typeface="Consolas" panose="020B0609020204030204"/>
                <a:sym typeface="Consolas" panose="020B0609020204030204"/>
              </a:rPr>
              <a:t>="</a:t>
            </a:r>
            <a:r>
              <a:rPr lang="en-US" sz="1800" b="1" i="1" u="none" strike="noStrike" cap="none">
                <a:solidFill>
                  <a:srgbClr val="0000CD"/>
                </a:solidFill>
                <a:latin typeface="Consolas" panose="020B0609020204030204"/>
                <a:ea typeface="Consolas" panose="020B0609020204030204"/>
                <a:cs typeface="Consolas" panose="020B0609020204030204"/>
                <a:sym typeface="Consolas" panose="020B0609020204030204"/>
              </a:rPr>
              <a:t>C:\Users\Pictures\flowe.jpeg</a:t>
            </a:r>
            <a:r>
              <a:rPr lang="en-US" sz="1800" b="1" i="0" u="none" strike="noStrike" cap="none">
                <a:solidFill>
                  <a:srgbClr val="0000CD"/>
                </a:solidFill>
                <a:latin typeface="Consolas" panose="020B0609020204030204"/>
                <a:ea typeface="Consolas" panose="020B0609020204030204"/>
                <a:cs typeface="Consolas" panose="020B0609020204030204"/>
                <a:sym typeface="Consolas" panose="020B0609020204030204"/>
              </a:rPr>
              <a:t>"</a:t>
            </a:r>
            <a:r>
              <a:rPr lang="en-US" sz="1800" b="1" i="0" u="none" strike="noStrike" cap="none">
                <a:solidFill>
                  <a:srgbClr val="FF0000"/>
                </a:solidFill>
                <a:latin typeface="Consolas" panose="020B0609020204030204"/>
                <a:ea typeface="Consolas" panose="020B0609020204030204"/>
                <a:cs typeface="Consolas" panose="020B0609020204030204"/>
                <a:sym typeface="Consolas" panose="020B0609020204030204"/>
              </a:rPr>
              <a:t> alt</a:t>
            </a:r>
            <a:r>
              <a:rPr lang="en-US" sz="1800" b="1" i="0" u="none" strike="noStrike" cap="none">
                <a:solidFill>
                  <a:srgbClr val="0000CD"/>
                </a:solidFill>
                <a:latin typeface="Consolas" panose="020B0609020204030204"/>
                <a:ea typeface="Consolas" panose="020B0609020204030204"/>
                <a:cs typeface="Consolas" panose="020B0609020204030204"/>
                <a:sym typeface="Consolas" panose="020B0609020204030204"/>
              </a:rPr>
              <a:t>=“</a:t>
            </a:r>
            <a:r>
              <a:rPr lang="en-US" sz="1800" b="1" i="1" u="none" strike="noStrike" cap="none">
                <a:solidFill>
                  <a:srgbClr val="0000CD"/>
                </a:solidFill>
                <a:latin typeface="Consolas" panose="020B0609020204030204"/>
                <a:ea typeface="Consolas" panose="020B0609020204030204"/>
                <a:cs typeface="Consolas" panose="020B0609020204030204"/>
                <a:sym typeface="Consolas" panose="020B0609020204030204"/>
              </a:rPr>
              <a:t>A pixabay flower</a:t>
            </a:r>
            <a:r>
              <a:rPr lang="en-US" sz="1800" b="1" i="0" u="none" strike="noStrike" cap="none">
                <a:solidFill>
                  <a:srgbClr val="0000CD"/>
                </a:solidFill>
                <a:latin typeface="Consolas" panose="020B0609020204030204"/>
                <a:ea typeface="Consolas" panose="020B0609020204030204"/>
                <a:cs typeface="Consolas" panose="020B0609020204030204"/>
                <a:sym typeface="Consolas" panose="020B0609020204030204"/>
              </a:rPr>
              <a:t>"&gt;</a:t>
            </a:r>
            <a:endParaRPr sz="1800" b="1" i="0" u="none" strike="noStrike" cap="none">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61" name="Google Shape;361;p32"/>
          <p:cNvSpPr/>
          <p:nvPr/>
        </p:nvSpPr>
        <p:spPr>
          <a:xfrm>
            <a:off x="6500812" y="1463278"/>
            <a:ext cx="2471738" cy="1965722"/>
          </a:xfrm>
          <a:prstGeom prst="rect">
            <a:avLst/>
          </a:prstGeom>
          <a:blipFill rotWithShape="1">
            <a:blip r:embed="rId1"/>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62" name="Google Shape;362;p32"/>
          <p:cNvSpPr txBox="1"/>
          <p:nvPr/>
        </p:nvSpPr>
        <p:spPr>
          <a:xfrm>
            <a:off x="179705" y="191135"/>
            <a:ext cx="5863590" cy="4959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Image tag</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366" name="Shape 366"/>
        <p:cNvGrpSpPr/>
        <p:nvPr/>
      </p:nvGrpSpPr>
      <p:grpSpPr>
        <a:xfrm>
          <a:off x="0" y="0"/>
          <a:ext cx="0" cy="0"/>
          <a:chOff x="0" y="0"/>
          <a:chExt cx="0" cy="0"/>
        </a:xfrm>
      </p:grpSpPr>
      <p:sp>
        <p:nvSpPr>
          <p:cNvPr id="367" name="Google Shape;367;p33"/>
          <p:cNvSpPr txBox="1"/>
          <p:nvPr/>
        </p:nvSpPr>
        <p:spPr>
          <a:xfrm>
            <a:off x="0" y="910829"/>
            <a:ext cx="9144000" cy="349703"/>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None/>
            </a:pPr>
            <a:r>
              <a:rPr lang="en-US" sz="1350" b="1">
                <a:solidFill>
                  <a:srgbClr val="C00000"/>
                </a:solidFill>
                <a:latin typeface="Times New Roman" panose="02020603050405020304"/>
                <a:ea typeface="Times New Roman" panose="02020603050405020304"/>
                <a:cs typeface="Times New Roman" panose="02020603050405020304"/>
                <a:sym typeface="Times New Roman" panose="02020603050405020304"/>
              </a:rPr>
              <a:t>IMAGES:</a:t>
            </a:r>
            <a:endParaRPr sz="135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cxnSp>
        <p:nvCxnSpPr>
          <p:cNvPr id="368" name="Google Shape;368;p33"/>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69" name="Google Shape;369;p33"/>
          <p:cNvSpPr/>
          <p:nvPr/>
        </p:nvSpPr>
        <p:spPr>
          <a:xfrm>
            <a:off x="47222" y="3116904"/>
            <a:ext cx="6829034" cy="2829973"/>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3190" marR="0" lvl="0" indent="0" algn="l" rtl="0">
              <a:spcBef>
                <a:spcPts val="0"/>
              </a:spcBef>
              <a:spcAft>
                <a:spcPts val="0"/>
              </a:spcAft>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&lt;h2&gt;Image Size&lt;/h2&gt;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r>
              <a:rPr lang="en-US" sz="1800" b="1">
                <a:solidFill>
                  <a:schemeClr val="dk1"/>
                </a:solidFill>
                <a:latin typeface="Times New Roman" panose="02020603050405020304"/>
                <a:ea typeface="Times New Roman" panose="02020603050405020304"/>
                <a:cs typeface="Times New Roman" panose="02020603050405020304"/>
                <a:sym typeface="Times New Roman" panose="02020603050405020304"/>
              </a:rPr>
              <a:t>&lt;img src=“flower.jpg" alt=“A Pixabay flower” </a:t>
            </a:r>
            <a:r>
              <a:rPr lang="en-US" sz="1800" b="1">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width="500" height="600"</a:t>
            </a:r>
            <a:r>
              <a:rPr lang="en-US" sz="1800" b="1">
                <a:solidFill>
                  <a:schemeClr val="dk1"/>
                </a:solidFill>
                <a:latin typeface="Times New Roman" panose="02020603050405020304"/>
                <a:ea typeface="Times New Roman" panose="02020603050405020304"/>
                <a:cs typeface="Times New Roman" panose="02020603050405020304"/>
                <a:sym typeface="Times New Roman" panose="02020603050405020304"/>
              </a:rPr>
              <a:t>&gt;</a:t>
            </a:r>
            <a:endParaRPr sz="1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23190" marR="0" lvl="0" indent="0" algn="l" rtl="0">
              <a:spcBef>
                <a:spcPts val="0"/>
              </a:spcBef>
              <a:spcAft>
                <a:spcPts val="0"/>
              </a:spcAft>
              <a:buNone/>
            </a:pPr>
            <a:r>
              <a:rPr lang="en-US" sz="18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70" name="Google Shape;370;p33"/>
          <p:cNvSpPr/>
          <p:nvPr/>
        </p:nvSpPr>
        <p:spPr>
          <a:xfrm>
            <a:off x="47222" y="1376362"/>
            <a:ext cx="6420253" cy="1232293"/>
          </a:xfrm>
          <a:prstGeom prst="rect">
            <a:avLst/>
          </a:prstGeom>
          <a:solidFill>
            <a:schemeClr val="lt1"/>
          </a:solidFill>
          <a:ln w="9525" cap="flat" cmpd="sng">
            <a:solidFill>
              <a:srgbClr val="FFC000"/>
            </a:solidFill>
            <a:prstDash val="solid"/>
            <a:miter lim="800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800"/>
              <a:buFont typeface="Arial" panose="020B0604020202020204"/>
              <a:buNone/>
            </a:pPr>
            <a:r>
              <a:rPr lang="en-US" sz="1800" b="1">
                <a:solidFill>
                  <a:srgbClr val="C00000"/>
                </a:solidFill>
                <a:latin typeface="Calibri" panose="020F0502020204030204"/>
                <a:ea typeface="Calibri" panose="020F0502020204030204"/>
                <a:cs typeface="Calibri" panose="020F0502020204030204"/>
                <a:sym typeface="Calibri" panose="020F0502020204030204"/>
              </a:rPr>
              <a:t>Set Image Width/Height</a:t>
            </a:r>
            <a:endParaRPr sz="18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r>
              <a:rPr lang="en-US" sz="1800" b="1">
                <a:solidFill>
                  <a:schemeClr val="dk1"/>
                </a:solidFill>
                <a:latin typeface="Calibri" panose="020F0502020204030204"/>
                <a:ea typeface="Calibri" panose="020F0502020204030204"/>
                <a:cs typeface="Calibri" panose="020F0502020204030204"/>
                <a:sym typeface="Calibri" panose="020F0502020204030204"/>
              </a:rPr>
              <a:t>&lt;img src = "/html/images/test.png" alt = "Test Image" width = "150" height = "100"/&gt;</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71" name="Google Shape;371;p33" descr="A white flower with yellow center&#10;&#10;Description automatically generated with medium confidence"/>
          <p:cNvPicPr preferRelativeResize="0"/>
          <p:nvPr/>
        </p:nvPicPr>
        <p:blipFill rotWithShape="1">
          <a:blip r:embed="rId1"/>
          <a:srcRect/>
          <a:stretch>
            <a:fillRect/>
          </a:stretch>
        </p:blipFill>
        <p:spPr>
          <a:xfrm>
            <a:off x="6467475" y="1373830"/>
            <a:ext cx="2676525" cy="1743075"/>
          </a:xfrm>
          <a:prstGeom prst="rect">
            <a:avLst/>
          </a:prstGeom>
          <a:noFill/>
          <a:ln>
            <a:noFill/>
          </a:ln>
        </p:spPr>
      </p:pic>
      <p:sp>
        <p:nvSpPr>
          <p:cNvPr id="372" name="Google Shape;372;p33"/>
          <p:cNvSpPr txBox="1"/>
          <p:nvPr/>
        </p:nvSpPr>
        <p:spPr>
          <a:xfrm>
            <a:off x="179705" y="191135"/>
            <a:ext cx="6169025" cy="6051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Image tag (Size)</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376" name="Shape 376"/>
        <p:cNvGrpSpPr/>
        <p:nvPr/>
      </p:nvGrpSpPr>
      <p:grpSpPr>
        <a:xfrm>
          <a:off x="0" y="0"/>
          <a:ext cx="0" cy="0"/>
          <a:chOff x="0" y="0"/>
          <a:chExt cx="0" cy="0"/>
        </a:xfrm>
      </p:grpSpPr>
      <p:sp>
        <p:nvSpPr>
          <p:cNvPr id="377" name="Google Shape;377;p34"/>
          <p:cNvSpPr txBox="1"/>
          <p:nvPr/>
        </p:nvSpPr>
        <p:spPr>
          <a:xfrm>
            <a:off x="0" y="910829"/>
            <a:ext cx="9144000" cy="349703"/>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None/>
            </a:pPr>
            <a:r>
              <a:rPr lang="en-US" sz="1350" b="1">
                <a:solidFill>
                  <a:srgbClr val="C00000"/>
                </a:solidFill>
                <a:latin typeface="Times New Roman" panose="02020603050405020304"/>
                <a:ea typeface="Times New Roman" panose="02020603050405020304"/>
                <a:cs typeface="Times New Roman" panose="02020603050405020304"/>
                <a:sym typeface="Times New Roman" panose="02020603050405020304"/>
              </a:rPr>
              <a:t>IMAGES</a:t>
            </a:r>
            <a:endParaRPr sz="135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cxnSp>
        <p:nvCxnSpPr>
          <p:cNvPr id="378" name="Google Shape;378;p34"/>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79" name="Google Shape;379;p34"/>
          <p:cNvSpPr/>
          <p:nvPr/>
        </p:nvSpPr>
        <p:spPr>
          <a:xfrm>
            <a:off x="21432" y="1501378"/>
            <a:ext cx="9122569" cy="3801073"/>
          </a:xfrm>
          <a:prstGeom prst="rect">
            <a:avLst/>
          </a:prstGeom>
          <a:solidFill>
            <a:schemeClr val="lt1"/>
          </a:solidFill>
          <a:ln w="9525" cap="flat" cmpd="sng">
            <a:solidFill>
              <a:srgbClr val="FFC000"/>
            </a:solidFill>
            <a:prstDash val="solid"/>
            <a:miter lim="800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7030A0"/>
              </a:buClr>
              <a:buSzPts val="1500"/>
              <a:buFont typeface="Arial" panose="020B0604020202020204"/>
              <a:buNone/>
            </a:pPr>
            <a:r>
              <a:rPr lang="en-US" sz="1500" b="1">
                <a:solidFill>
                  <a:srgbClr val="7030A0"/>
                </a:solidFill>
                <a:latin typeface="Calibri" panose="020F0502020204030204"/>
                <a:ea typeface="Calibri" panose="020F0502020204030204"/>
                <a:cs typeface="Calibri" panose="020F0502020204030204"/>
                <a:sym typeface="Calibri" panose="020F0502020204030204"/>
              </a:rPr>
              <a:t>IMAGE ALIGNMENT</a:t>
            </a:r>
            <a:endParaRPr sz="1500" b="1">
              <a:solidFill>
                <a:srgbClr val="7030A0"/>
              </a:solidFill>
              <a:latin typeface="Calibri" panose="020F0502020204030204"/>
              <a:ea typeface="Calibri" panose="020F0502020204030204"/>
              <a:cs typeface="Calibri" panose="020F0502020204030204"/>
              <a:sym typeface="Calibri" panose="020F0502020204030204"/>
            </a:endParaRPr>
          </a:p>
          <a:p>
            <a:pPr marL="9525" marR="0" lvl="0" indent="-95250" algn="l" rtl="0">
              <a:lnSpc>
                <a:spcPct val="107000"/>
              </a:lnSpc>
              <a:spcBef>
                <a:spcPts val="0"/>
              </a:spcBef>
              <a:spcAft>
                <a:spcPts val="0"/>
              </a:spcAft>
              <a:buClr>
                <a:srgbClr val="C00000"/>
              </a:buClr>
              <a:buSzPts val="1500"/>
              <a:buFont typeface="Arial" panose="020B0604020202020204"/>
              <a:buChar char="•"/>
            </a:pPr>
            <a:r>
              <a:rPr lang="en-US" sz="1500" b="1">
                <a:solidFill>
                  <a:srgbClr val="C00000"/>
                </a:solidFill>
                <a:latin typeface="Calibri" panose="020F0502020204030204"/>
                <a:ea typeface="Calibri" panose="020F0502020204030204"/>
                <a:cs typeface="Calibri" panose="020F0502020204030204"/>
                <a:sym typeface="Calibri" panose="020F0502020204030204"/>
              </a:rPr>
              <a:t>The align attribute specifies the </a:t>
            </a:r>
            <a:r>
              <a:rPr lang="en-US" sz="1500" b="1">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horizontal and vertical alignment </a:t>
            </a:r>
            <a:r>
              <a:rPr lang="en-US" sz="1500" b="1">
                <a:solidFill>
                  <a:srgbClr val="C00000"/>
                </a:solidFill>
                <a:latin typeface="Calibri" panose="020F0502020204030204"/>
                <a:ea typeface="Calibri" panose="020F0502020204030204"/>
                <a:cs typeface="Calibri" panose="020F0502020204030204"/>
                <a:sym typeface="Calibri" panose="020F0502020204030204"/>
              </a:rPr>
              <a:t>of the image in relation to the surrounding text/elements. </a:t>
            </a: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rgbClr val="C00000"/>
              </a:buClr>
              <a:buSzPts val="1500"/>
              <a:buFont typeface="Arial" panose="020B0604020202020204"/>
              <a:buNone/>
            </a:pPr>
            <a:r>
              <a:rPr lang="en-US" sz="1500" b="1">
                <a:solidFill>
                  <a:srgbClr val="C00000"/>
                </a:solidFill>
                <a:latin typeface="Calibri" panose="020F0502020204030204"/>
                <a:ea typeface="Calibri" panose="020F0502020204030204"/>
                <a:cs typeface="Calibri" panose="020F0502020204030204"/>
                <a:sym typeface="Calibri" panose="020F0502020204030204"/>
              </a:rPr>
              <a:t> </a:t>
            </a: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500"/>
              <a:buFont typeface="Arial" panose="020B0604020202020204"/>
              <a:buNone/>
            </a:pP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rgbClr val="C00000"/>
              </a:buClr>
              <a:buSzPts val="1500"/>
              <a:buFont typeface="Arial" panose="020B0604020202020204"/>
              <a:buNone/>
            </a:pPr>
            <a:r>
              <a:rPr lang="en-US" sz="1500" b="1">
                <a:solidFill>
                  <a:srgbClr val="C00000"/>
                </a:solidFill>
                <a:latin typeface="Calibri" panose="020F0502020204030204"/>
                <a:ea typeface="Calibri" panose="020F0502020204030204"/>
                <a:cs typeface="Calibri" panose="020F0502020204030204"/>
                <a:sym typeface="Calibri" panose="020F0502020204030204"/>
              </a:rPr>
              <a:t>Example </a:t>
            </a:r>
            <a:endParaRPr sz="15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r>
              <a:rPr lang="en-US" sz="1800" b="1">
                <a:solidFill>
                  <a:schemeClr val="dk1"/>
                </a:solidFill>
                <a:latin typeface="Calibri" panose="020F0502020204030204"/>
                <a:ea typeface="Calibri" panose="020F0502020204030204"/>
                <a:cs typeface="Calibri" panose="020F0502020204030204"/>
                <a:sym typeface="Calibri" panose="020F0502020204030204"/>
              </a:rPr>
              <a:t>	&lt;img src = "test.png" alt = "Test Image"align = "right"/&gt;</a:t>
            </a:r>
            <a:endParaRPr sz="1800" b="1">
              <a:solidFill>
                <a:schemeClr val="dk1"/>
              </a:solidFill>
              <a:latin typeface="Calibri" panose="020F0502020204030204"/>
              <a:ea typeface="Calibri" panose="020F0502020204030204"/>
              <a:cs typeface="Calibri" panose="020F0502020204030204"/>
              <a:sym typeface="Calibri" panose="020F0502020204030204"/>
            </a:endParaRPr>
          </a:p>
        </p:txBody>
      </p:sp>
      <p:graphicFrame>
        <p:nvGraphicFramePr>
          <p:cNvPr id="380" name="Google Shape;380;p34"/>
          <p:cNvGraphicFramePr/>
          <p:nvPr/>
        </p:nvGraphicFramePr>
        <p:xfrm>
          <a:off x="457200" y="2424112"/>
          <a:ext cx="6915150" cy="3000000"/>
        </p:xfrm>
        <a:graphic>
          <a:graphicData uri="http://schemas.openxmlformats.org/drawingml/2006/table">
            <a:tbl>
              <a:tblPr>
                <a:noFill/>
                <a:tableStyleId>{ADE48064-F750-496B-9BB9-CFEB342D939D}</a:tableStyleId>
              </a:tblPr>
              <a:tblGrid>
                <a:gridCol w="1383025"/>
                <a:gridCol w="5532125"/>
              </a:tblGrid>
              <a:tr h="288850">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Value</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BD4B4"/>
                    </a:solidFill>
                  </a:tcPr>
                </a:tc>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Description</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BD4B4"/>
                    </a:solidFill>
                  </a:tcPr>
                </a:tc>
              </a:tr>
              <a:tr h="288850">
                <a:tc>
                  <a:txBody>
                    <a:bodyPr/>
                    <a:lstStyle/>
                    <a:p>
                      <a:pPr marL="0" marR="0" lvl="0" indent="0" algn="ctr"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left</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Align the image to the left </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r>
              <a:tr h="288850">
                <a:tc>
                  <a:txBody>
                    <a:bodyPr/>
                    <a:lstStyle/>
                    <a:p>
                      <a:pPr marL="0" marR="0" lvl="0" indent="0" algn="ctr"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right</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Align the image to the right</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r>
              <a:tr h="288850">
                <a:tc>
                  <a:txBody>
                    <a:bodyPr/>
                    <a:lstStyle/>
                    <a:p>
                      <a:pPr marL="0" marR="0" lvl="0" indent="0" algn="ctr"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top</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Align the image on the top</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r>
              <a:tr h="534950">
                <a:tc>
                  <a:txBody>
                    <a:bodyPr/>
                    <a:lstStyle/>
                    <a:p>
                      <a:pPr marL="0" marR="0" lvl="0" indent="0" algn="ctr"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bottom</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Align the image on the bottom</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r>
              <a:tr h="534950">
                <a:tc>
                  <a:txBody>
                    <a:bodyPr/>
                    <a:lstStyle/>
                    <a:p>
                      <a:pPr marL="0" marR="0" lvl="0" indent="0" algn="ctr" rtl="0">
                        <a:spcBef>
                          <a:spcPts val="0"/>
                        </a:spcBef>
                        <a:spcAft>
                          <a:spcPts val="0"/>
                        </a:spcAft>
                        <a:buNone/>
                      </a:pPr>
                      <a:r>
                        <a:rPr lang="en-US" sz="1400">
                          <a:latin typeface="Verdana" panose="020B0604030504040204"/>
                          <a:ea typeface="Verdana" panose="020B0604030504040204"/>
                          <a:cs typeface="Verdana" panose="020B0604030504040204"/>
                          <a:sym typeface="Verdana" panose="020B0604030504040204"/>
                        </a:rPr>
                        <a:t>Middle </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chemeClr val="dk1"/>
                        </a:buClr>
                        <a:buSzPts val="1400"/>
                        <a:buFont typeface="Verdana" panose="020B0604030504040204"/>
                        <a:buNone/>
                      </a:pPr>
                      <a:r>
                        <a:rPr lang="en-US" sz="1400">
                          <a:latin typeface="Verdana" panose="020B0604030504040204"/>
                          <a:ea typeface="Verdana" panose="020B0604030504040204"/>
                          <a:cs typeface="Verdana" panose="020B0604030504040204"/>
                          <a:sym typeface="Verdana" panose="020B0604030504040204"/>
                        </a:rPr>
                        <a:t>Align the image on the middle</a:t>
                      </a:r>
                      <a:endParaRPr sz="1400">
                        <a:latin typeface="Verdana" panose="020B0604030504040204"/>
                        <a:ea typeface="Verdana" panose="020B0604030504040204"/>
                        <a:cs typeface="Verdana" panose="020B0604030504040204"/>
                        <a:sym typeface="Verdana" panose="020B0604030504040204"/>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r>
            </a:tbl>
          </a:graphicData>
        </a:graphic>
      </p:graphicFrame>
      <p:sp>
        <p:nvSpPr>
          <p:cNvPr id="381" name="Google Shape;381;p34"/>
          <p:cNvSpPr txBox="1"/>
          <p:nvPr/>
        </p:nvSpPr>
        <p:spPr>
          <a:xfrm>
            <a:off x="179512" y="191155"/>
            <a:ext cx="627620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Image tag (Alignment)</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385" name="Shape 385"/>
        <p:cNvGrpSpPr/>
        <p:nvPr/>
      </p:nvGrpSpPr>
      <p:grpSpPr>
        <a:xfrm>
          <a:off x="0" y="0"/>
          <a:ext cx="0" cy="0"/>
          <a:chOff x="0" y="0"/>
          <a:chExt cx="0" cy="0"/>
        </a:xfrm>
      </p:grpSpPr>
      <p:sp>
        <p:nvSpPr>
          <p:cNvPr id="386" name="Google Shape;386;p35"/>
          <p:cNvSpPr txBox="1"/>
          <p:nvPr/>
        </p:nvSpPr>
        <p:spPr>
          <a:xfrm>
            <a:off x="0" y="910829"/>
            <a:ext cx="9144000" cy="441075"/>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IMAGES:</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cxnSp>
        <p:nvCxnSpPr>
          <p:cNvPr id="387" name="Google Shape;387;p35"/>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88" name="Google Shape;388;p35"/>
          <p:cNvSpPr/>
          <p:nvPr/>
        </p:nvSpPr>
        <p:spPr>
          <a:xfrm>
            <a:off x="21432" y="1501379"/>
            <a:ext cx="8779669" cy="2675380"/>
          </a:xfrm>
          <a:prstGeom prst="rect">
            <a:avLst/>
          </a:prstGeom>
          <a:solidFill>
            <a:schemeClr val="lt1"/>
          </a:solidFill>
          <a:ln w="9525" cap="flat" cmpd="sng">
            <a:solidFill>
              <a:srgbClr val="FFC000"/>
            </a:solidFill>
            <a:prstDash val="solid"/>
            <a:miter lim="800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800"/>
              <a:buFont typeface="Arial" panose="020B0604020202020204"/>
              <a:buNone/>
            </a:pPr>
            <a:r>
              <a:rPr lang="en-US" sz="1800" b="1">
                <a:solidFill>
                  <a:srgbClr val="C00000"/>
                </a:solidFill>
                <a:latin typeface="Calibri" panose="020F0502020204030204"/>
                <a:ea typeface="Calibri" panose="020F0502020204030204"/>
                <a:cs typeface="Calibri" panose="020F0502020204030204"/>
                <a:sym typeface="Calibri" panose="020F0502020204030204"/>
              </a:rPr>
              <a:t>SET IMAGE BORDER:</a:t>
            </a:r>
            <a:endParaRPr sz="1800" b="1">
              <a:solidFill>
                <a:srgbClr val="C00000"/>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b="1">
              <a:solidFill>
                <a:srgbClr val="C00000"/>
              </a:solidFill>
              <a:latin typeface="Calibri" panose="020F0502020204030204"/>
              <a:ea typeface="Calibri" panose="020F0502020204030204"/>
              <a:cs typeface="Calibri" panose="020F0502020204030204"/>
              <a:sym typeface="Calibri" panose="020F0502020204030204"/>
            </a:endParaRPr>
          </a:p>
          <a:p>
            <a:pPr marL="264160" marR="0" lvl="0" indent="-257175" algn="l" rtl="0">
              <a:lnSpc>
                <a:spcPct val="107000"/>
              </a:lnSpc>
              <a:spcBef>
                <a:spcPts val="0"/>
              </a:spcBef>
              <a:spcAft>
                <a:spcPts val="0"/>
              </a:spcAft>
              <a:buClr>
                <a:schemeClr val="dk1"/>
              </a:buClr>
              <a:buSzPts val="1800"/>
              <a:buFont typeface="Noto Sans Symbols"/>
              <a:buChar char="▪"/>
            </a:pPr>
            <a:r>
              <a:rPr lang="en-US" sz="1800" b="1">
                <a:solidFill>
                  <a:schemeClr val="dk1"/>
                </a:solidFill>
                <a:latin typeface="Calibri" panose="020F0502020204030204"/>
                <a:ea typeface="Calibri" panose="020F0502020204030204"/>
                <a:cs typeface="Calibri" panose="020F0502020204030204"/>
                <a:sym typeface="Calibri" panose="020F0502020204030204"/>
              </a:rPr>
              <a:t>The &lt;img&gt; border attribute is used to specify the border width around the image. </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lnSpc>
                <a:spcPct val="107000"/>
              </a:lnSpc>
              <a:spcBef>
                <a:spcPts val="0"/>
              </a:spcBef>
              <a:spcAft>
                <a:spcPts val="0"/>
              </a:spcAft>
              <a:buClr>
                <a:schemeClr val="dk1"/>
              </a:buClr>
              <a:buSzPts val="1800"/>
              <a:buFont typeface="Noto Sans Symbols"/>
              <a:buChar char="▪"/>
            </a:pPr>
            <a:r>
              <a:rPr lang="en-US" sz="1800" b="1">
                <a:solidFill>
                  <a:schemeClr val="dk1"/>
                </a:solidFill>
                <a:latin typeface="Calibri" panose="020F0502020204030204"/>
                <a:ea typeface="Calibri" panose="020F0502020204030204"/>
                <a:cs typeface="Calibri" panose="020F0502020204030204"/>
                <a:sym typeface="Calibri" panose="020F0502020204030204"/>
              </a:rPr>
              <a:t>The default value of &lt;img&gt; border attribute is 0.</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264160" marR="0" lvl="0" indent="-257175" algn="l" rtl="0">
              <a:lnSpc>
                <a:spcPct val="107000"/>
              </a:lnSpc>
              <a:spcBef>
                <a:spcPts val="0"/>
              </a:spcBef>
              <a:spcAft>
                <a:spcPts val="0"/>
              </a:spcAft>
              <a:buClr>
                <a:schemeClr val="dk1"/>
              </a:buClr>
              <a:buSzPts val="1800"/>
              <a:buFont typeface="Noto Sans Symbols"/>
              <a:buChar char="▪"/>
            </a:pPr>
            <a:r>
              <a:rPr lang="en-US" sz="1800" b="1">
                <a:solidFill>
                  <a:schemeClr val="dk1"/>
                </a:solidFill>
                <a:latin typeface="Calibri" panose="020F0502020204030204"/>
                <a:ea typeface="Calibri" panose="020F0502020204030204"/>
                <a:cs typeface="Calibri" panose="020F0502020204030204"/>
                <a:sym typeface="Calibri" panose="020F0502020204030204"/>
              </a:rPr>
              <a:t>It is not supported by HTML 5. Use CSS instead of this attribute</a:t>
            </a: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b="1">
              <a:solidFill>
                <a:schemeClr val="dk1"/>
              </a:solidFill>
              <a:latin typeface="Calibri" panose="020F0502020204030204"/>
              <a:ea typeface="Calibri" panose="020F0502020204030204"/>
              <a:cs typeface="Calibri" panose="020F0502020204030204"/>
              <a:sym typeface="Calibri" panose="020F0502020204030204"/>
            </a:endParaRPr>
          </a:p>
          <a:p>
            <a:pPr marL="9525" marR="0" lvl="0" indent="0" algn="l" rtl="0">
              <a:spcBef>
                <a:spcPts val="0"/>
              </a:spcBef>
              <a:spcAft>
                <a:spcPts val="0"/>
              </a:spcAft>
              <a:buClr>
                <a:schemeClr val="dk1"/>
              </a:buClr>
              <a:buSzPts val="1800"/>
              <a:buFont typeface="Arial" panose="020B0604020202020204"/>
              <a:buNone/>
            </a:pPr>
            <a:br>
              <a:rPr lang="en-US" sz="1800" b="1">
                <a:solidFill>
                  <a:schemeClr val="dk1"/>
                </a:solidFill>
                <a:latin typeface="Calibri" panose="020F0502020204030204"/>
                <a:ea typeface="Calibri" panose="020F0502020204030204"/>
                <a:cs typeface="Calibri" panose="020F0502020204030204"/>
                <a:sym typeface="Calibri" panose="020F0502020204030204"/>
              </a:rPr>
            </a:br>
            <a:r>
              <a:rPr lang="en-US" sz="1800" b="1">
                <a:solidFill>
                  <a:schemeClr val="dk1"/>
                </a:solidFill>
                <a:latin typeface="Calibri" panose="020F0502020204030204"/>
                <a:ea typeface="Calibri" panose="020F0502020204030204"/>
                <a:cs typeface="Calibri" panose="020F0502020204030204"/>
                <a:sym typeface="Calibri" panose="020F0502020204030204"/>
              </a:rPr>
              <a:t>	&lt;img src </a:t>
            </a:r>
            <a:r>
              <a:rPr lang="en-US" sz="1800">
                <a:solidFill>
                  <a:schemeClr val="dk1"/>
                </a:solidFill>
                <a:latin typeface="Calibri" panose="020F0502020204030204"/>
                <a:ea typeface="Calibri" panose="020F0502020204030204"/>
                <a:cs typeface="Calibri" panose="020F0502020204030204"/>
                <a:sym typeface="Calibri" panose="020F0502020204030204"/>
              </a:rPr>
              <a:t>= "test.png" alt = "Test Image" </a:t>
            </a:r>
            <a:r>
              <a:rPr lang="en-US" sz="1800" b="1">
                <a:solidFill>
                  <a:schemeClr val="dk1"/>
                </a:solidFill>
                <a:latin typeface="Calibri" panose="020F0502020204030204"/>
                <a:ea typeface="Calibri" panose="020F0502020204030204"/>
                <a:cs typeface="Calibri" panose="020F0502020204030204"/>
                <a:sym typeface="Calibri" panose="020F0502020204030204"/>
              </a:rPr>
              <a:t>border = "3"</a:t>
            </a:r>
            <a:r>
              <a:rPr lang="en-US" sz="1800">
                <a:solidFill>
                  <a:schemeClr val="dk1"/>
                </a:solidFill>
                <a:latin typeface="Calibri" panose="020F0502020204030204"/>
                <a:ea typeface="Calibri" panose="020F0502020204030204"/>
                <a:cs typeface="Calibri" panose="020F0502020204030204"/>
                <a:sym typeface="Calibri" panose="020F0502020204030204"/>
              </a:rPr>
              <a:t>/&gt;</a:t>
            </a:r>
            <a:endParaRPr sz="1800">
              <a:solidFill>
                <a:schemeClr val="dk1"/>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800"/>
              <a:buFont typeface="Arial" panose="020B0604020202020204"/>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89" name="Google Shape;389;p35"/>
          <p:cNvSpPr txBox="1"/>
          <p:nvPr/>
        </p:nvSpPr>
        <p:spPr>
          <a:xfrm>
            <a:off x="179512" y="191155"/>
            <a:ext cx="589308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Image tag (Borders)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203" name="Shape 203"/>
        <p:cNvGrpSpPr/>
        <p:nvPr/>
      </p:nvGrpSpPr>
      <p:grpSpPr>
        <a:xfrm>
          <a:off x="0" y="0"/>
          <a:ext cx="0" cy="0"/>
          <a:chOff x="0" y="0"/>
          <a:chExt cx="0" cy="0"/>
        </a:xfrm>
      </p:grpSpPr>
      <p:sp>
        <p:nvSpPr>
          <p:cNvPr id="204" name="Google Shape;204;p2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p>
        </p:txBody>
      </p:sp>
      <p:sp>
        <p:nvSpPr>
          <p:cNvPr id="205" name="Google Shape;205;p22"/>
          <p:cNvSpPr txBox="1"/>
          <p:nvPr>
            <p:ph type="body" idx="1"/>
          </p:nvPr>
        </p:nvSpPr>
        <p:spPr>
          <a:xfrm>
            <a:off x="152400" y="914400"/>
            <a:ext cx="8229600" cy="4525963"/>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Arial" panose="020B0604020202020204"/>
              <a:buNone/>
            </a:pPr>
            <a:endParaRPr sz="4400"/>
          </a:p>
          <a:p>
            <a:pPr marL="0" lvl="0" indent="0" algn="ctr" rtl="0">
              <a:spcBef>
                <a:spcPts val="880"/>
              </a:spcBef>
              <a:spcAft>
                <a:spcPts val="0"/>
              </a:spcAft>
              <a:buClr>
                <a:schemeClr val="dk1"/>
              </a:buClr>
              <a:buSzPts val="4400"/>
              <a:buFont typeface="Arial" panose="020B0604020202020204"/>
              <a:buNone/>
            </a:pPr>
            <a:endParaRPr sz="4400"/>
          </a:p>
          <a:p>
            <a:pPr marL="0" lvl="0" indent="0" algn="ctr" rtl="0">
              <a:spcBef>
                <a:spcPts val="880"/>
              </a:spcBef>
              <a:spcAft>
                <a:spcPts val="0"/>
              </a:spcAft>
              <a:buClr>
                <a:schemeClr val="dk1"/>
              </a:buClr>
              <a:buSzPts val="4400"/>
              <a:buFont typeface="Arial" panose="020B0604020202020204"/>
              <a:buNone/>
            </a:pPr>
            <a:r>
              <a:rPr lang="en-US" sz="4400"/>
              <a:t>     TABLE TAGS</a:t>
            </a:r>
            <a:endParaRPr lang="en-US" sz="4400"/>
          </a:p>
        </p:txBody>
      </p:sp>
      <p:sp>
        <p:nvSpPr>
          <p:cNvPr id="206" name="Google Shape;206;p22"/>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b="1">
                <a:solidFill>
                  <a:schemeClr val="lt1"/>
                </a:solidFill>
                <a:latin typeface="Arial" panose="020B0604020202020204"/>
                <a:ea typeface="Arial" panose="020B0604020202020204"/>
                <a:cs typeface="Arial" panose="020B0604020202020204"/>
                <a:sym typeface="Arial" panose="020B0604020202020204"/>
              </a:rPr>
            </a:fld>
            <a:endParaRPr sz="1200" b="1">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924962"/>
            <a:ext cx="9120187" cy="396875"/>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a:t>
            </a:r>
            <a:endParaRPr sz="900" dirty="0">
              <a:latin typeface="Times New Roman" panose="02020603050405020304"/>
              <a:cs typeface="Times New Roman" panose="02020603050405020304"/>
            </a:endParaRPr>
          </a:p>
        </p:txBody>
      </p:sp>
      <p:sp>
        <p:nvSpPr>
          <p:cNvPr id="33795" name="object 9"/>
          <p:cNvSpPr>
            <a:spLocks noChangeArrowheads="1"/>
          </p:cNvSpPr>
          <p:nvPr/>
        </p:nvSpPr>
        <p:spPr bwMode="auto">
          <a:xfrm>
            <a:off x="0" y="931665"/>
            <a:ext cx="9120187" cy="109893"/>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3796" name="object 10"/>
          <p:cNvSpPr>
            <a:spLocks noChangeArrowheads="1"/>
          </p:cNvSpPr>
          <p:nvPr/>
        </p:nvSpPr>
        <p:spPr bwMode="auto">
          <a:xfrm>
            <a:off x="0" y="1003697"/>
            <a:ext cx="1416844" cy="4550569"/>
          </a:xfrm>
          <a:custGeom>
            <a:avLst/>
            <a:gdLst>
              <a:gd name="T0" fmla="*/ 0 h 9467215"/>
              <a:gd name="T1" fmla="*/ 11965 h 9467215"/>
              <a:gd name="T2" fmla="*/ 0 60000 65536"/>
              <a:gd name="T3" fmla="*/ 0 60000 65536"/>
              <a:gd name="T4" fmla="*/ 0 h 9467215"/>
              <a:gd name="T5" fmla="*/ 9467215 h 9467215"/>
            </a:gdLst>
            <a:ahLst/>
            <a:cxnLst>
              <a:cxn ang="T2">
                <a:pos x="0" y="T0"/>
              </a:cxn>
              <a:cxn ang="T3">
                <a:pos x="0" y="T1"/>
              </a:cxn>
            </a:cxnLst>
            <a:rect l="0" t="T4" r="0" b="T5"/>
            <a:pathLst>
              <a:path h="9467215">
                <a:moveTo>
                  <a:pt x="0" y="0"/>
                </a:moveTo>
                <a:lnTo>
                  <a:pt x="0" y="9466783"/>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379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5953" y="1303734"/>
            <a:ext cx="9149954" cy="583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605958" y="2352977"/>
            <a:ext cx="4458526" cy="280479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&lt;head&gt; &lt;title&gt;HTML Tables&lt;/title&gt;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&lt;table border="1"&gt;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solidFill>
                  <a:srgbClr val="FF0000"/>
                </a:solidFill>
                <a:latin typeface="+mn-lt"/>
                <a:cs typeface="+mn-cs"/>
              </a:rPr>
              <a:t>  </a:t>
            </a:r>
            <a:r>
              <a:rPr lang="en-US" sz="1050" b="1" dirty="0">
                <a:solidFill>
                  <a:srgbClr val="FF0000"/>
                </a:solidFill>
                <a:latin typeface="+mn-lt"/>
                <a:cs typeface="+mn-cs"/>
              </a:rPr>
              <a:t>&lt;tr&gt;</a:t>
            </a:r>
            <a:br>
              <a:rPr lang="en-US" sz="1050" b="1" dirty="0">
                <a:latin typeface="+mn-lt"/>
                <a:cs typeface="+mn-cs"/>
              </a:rPr>
            </a:br>
            <a:r>
              <a:rPr lang="en-US" sz="1050" b="1" dirty="0">
                <a:solidFill>
                  <a:srgbClr val="7030A0"/>
                </a:solidFill>
                <a:latin typeface="+mn-lt"/>
                <a:cs typeface="+mn-cs"/>
              </a:rPr>
              <a:t>     &lt;td&gt;Jill&lt;/td&gt;</a:t>
            </a:r>
            <a:br>
              <a:rPr lang="en-US" sz="1050" b="1" dirty="0">
                <a:solidFill>
                  <a:srgbClr val="7030A0"/>
                </a:solidFill>
                <a:latin typeface="+mn-lt"/>
                <a:cs typeface="+mn-cs"/>
              </a:rPr>
            </a:br>
            <a:r>
              <a:rPr lang="en-US" sz="1050" b="1" dirty="0">
                <a:solidFill>
                  <a:srgbClr val="7030A0"/>
                </a:solidFill>
                <a:latin typeface="+mn-lt"/>
                <a:cs typeface="+mn-cs"/>
              </a:rPr>
              <a:t>     &lt;td&gt;Smith&lt;/td&gt;</a:t>
            </a:r>
            <a:br>
              <a:rPr lang="en-US" sz="1050" b="1" dirty="0">
                <a:solidFill>
                  <a:srgbClr val="7030A0"/>
                </a:solidFill>
                <a:latin typeface="+mn-lt"/>
                <a:cs typeface="+mn-cs"/>
              </a:rPr>
            </a:br>
            <a:r>
              <a:rPr lang="en-US" sz="1050" b="1" dirty="0">
                <a:solidFill>
                  <a:srgbClr val="7030A0"/>
                </a:solidFill>
                <a:latin typeface="+mn-lt"/>
                <a:cs typeface="+mn-cs"/>
              </a:rPr>
              <a:t>     &lt;td&gt;50&lt;/td&gt;</a:t>
            </a:r>
            <a:br>
              <a:rPr lang="en-US" sz="1050" b="1" dirty="0">
                <a:latin typeface="+mn-lt"/>
                <a:cs typeface="+mn-cs"/>
              </a:rPr>
            </a:br>
            <a:r>
              <a:rPr lang="en-US" sz="1050" b="1" dirty="0">
                <a:solidFill>
                  <a:srgbClr val="FF0000"/>
                </a:solidFill>
                <a:latin typeface="+mn-lt"/>
                <a:cs typeface="+mn-cs"/>
              </a:rPr>
              <a:t>  &lt;/tr&gt;</a:t>
            </a:r>
            <a:br>
              <a:rPr lang="en-US" sz="1050" b="1" dirty="0">
                <a:latin typeface="+mn-lt"/>
                <a:cs typeface="+mn-cs"/>
              </a:rPr>
            </a:br>
            <a:r>
              <a:rPr lang="en-US" sz="1050" b="1" dirty="0">
                <a:solidFill>
                  <a:srgbClr val="FF0000"/>
                </a:solidFill>
                <a:latin typeface="+mn-lt"/>
                <a:cs typeface="+mn-cs"/>
              </a:rPr>
              <a:t>  &lt;tr&gt;</a:t>
            </a:r>
            <a:br>
              <a:rPr lang="en-US" sz="1050" b="1" dirty="0">
                <a:solidFill>
                  <a:srgbClr val="7030A0"/>
                </a:solidFill>
                <a:latin typeface="+mn-lt"/>
                <a:cs typeface="+mn-cs"/>
              </a:rPr>
            </a:br>
            <a:r>
              <a:rPr lang="en-US" sz="1050" b="1" dirty="0">
                <a:solidFill>
                  <a:srgbClr val="7030A0"/>
                </a:solidFill>
                <a:latin typeface="+mn-lt"/>
                <a:cs typeface="+mn-cs"/>
              </a:rPr>
              <a:t>    &lt;td&gt;Eve&lt;/td&gt;</a:t>
            </a:r>
            <a:br>
              <a:rPr lang="en-US" sz="1050" b="1" dirty="0">
                <a:solidFill>
                  <a:srgbClr val="7030A0"/>
                </a:solidFill>
                <a:latin typeface="+mn-lt"/>
                <a:cs typeface="+mn-cs"/>
              </a:rPr>
            </a:br>
            <a:r>
              <a:rPr lang="en-US" sz="1050" b="1" dirty="0">
                <a:solidFill>
                  <a:srgbClr val="7030A0"/>
                </a:solidFill>
                <a:latin typeface="+mn-lt"/>
                <a:cs typeface="+mn-cs"/>
              </a:rPr>
              <a:t>    &lt;td&gt;Jackson&lt;/td&gt;</a:t>
            </a:r>
            <a:br>
              <a:rPr lang="en-US" sz="1050" b="1" dirty="0">
                <a:solidFill>
                  <a:srgbClr val="7030A0"/>
                </a:solidFill>
                <a:latin typeface="+mn-lt"/>
                <a:cs typeface="+mn-cs"/>
              </a:rPr>
            </a:br>
            <a:r>
              <a:rPr lang="en-US" sz="1050" b="1" dirty="0">
                <a:solidFill>
                  <a:srgbClr val="7030A0"/>
                </a:solidFill>
                <a:latin typeface="+mn-lt"/>
                <a:cs typeface="+mn-cs"/>
              </a:rPr>
              <a:t>    &lt;td&gt;94&lt;/td&gt;</a:t>
            </a:r>
            <a:br>
              <a:rPr lang="en-US" sz="1050" b="1" dirty="0">
                <a:latin typeface="+mn-lt"/>
                <a:cs typeface="+mn-cs"/>
              </a:rPr>
            </a:br>
            <a:r>
              <a:rPr lang="en-US" sz="1050" b="1" dirty="0">
                <a:latin typeface="+mn-lt"/>
                <a:cs typeface="+mn-cs"/>
              </a:rPr>
              <a:t>  </a:t>
            </a:r>
            <a:r>
              <a:rPr lang="en-US" sz="1050" b="1" dirty="0">
                <a:solidFill>
                  <a:srgbClr val="FF0000"/>
                </a:solidFill>
                <a:latin typeface="+mn-lt"/>
                <a:cs typeface="+mn-cs"/>
              </a:rPr>
              <a:t>&lt;/tr&gt;</a:t>
            </a:r>
            <a:endParaRPr lang="en-US" sz="1050" b="1" dirty="0">
              <a:solidFill>
                <a:srgbClr val="FF0000"/>
              </a:solidFill>
              <a:latin typeface="+mn-lt"/>
              <a:cs typeface="+mn-cs"/>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&lt;/table&gt;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33801" name="Rectangle 12"/>
          <p:cNvSpPr>
            <a:spLocks noChangeArrowheads="1"/>
          </p:cNvSpPr>
          <p:nvPr/>
        </p:nvSpPr>
        <p:spPr bwMode="auto">
          <a:xfrm>
            <a:off x="69575" y="1412081"/>
            <a:ext cx="8925334"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52425" indent="-342900" eaLnBrk="1" hangingPunct="1">
              <a:lnSpc>
                <a:spcPct val="107000"/>
              </a:lnSpc>
              <a:spcBef>
                <a:spcPct val="0"/>
              </a:spcBef>
              <a:buFont typeface="Wingdings" panose="05000000000000000000" pitchFamily="2" charset="2"/>
              <a:buChar char="§"/>
            </a:pPr>
            <a:r>
              <a:rPr lang="en-US" altLang="en-US" sz="1575" b="1" dirty="0"/>
              <a:t>HTML table tag</a:t>
            </a:r>
            <a:r>
              <a:rPr lang="en-US" altLang="en-US" sz="1575" dirty="0"/>
              <a:t> is used to display data in tabular form </a:t>
            </a:r>
            <a:r>
              <a:rPr lang="en-US" altLang="en-US" sz="1575" dirty="0">
                <a:highlight>
                  <a:srgbClr val="FFFF00"/>
                </a:highlight>
              </a:rPr>
              <a:t>(row * column)</a:t>
            </a:r>
            <a:endParaRPr lang="en-US" altLang="en-US" sz="1575" dirty="0">
              <a:highlight>
                <a:srgbClr val="FFFF00"/>
              </a:highlight>
              <a:latin typeface="Times New Roman" panose="02020603050405020304" charset="0"/>
              <a:cs typeface="Times New Roman" panose="02020603050405020304" charset="0"/>
            </a:endParaRPr>
          </a:p>
          <a:p>
            <a:pPr eaLnBrk="1" hangingPunct="1">
              <a:lnSpc>
                <a:spcPct val="107000"/>
              </a:lnSpc>
              <a:spcBef>
                <a:spcPct val="0"/>
              </a:spcBef>
              <a:buNone/>
            </a:pPr>
            <a:r>
              <a:rPr lang="en-US" altLang="en-US" sz="1575" dirty="0">
                <a:latin typeface="Times New Roman" panose="02020603050405020304" charset="0"/>
                <a:cs typeface="Times New Roman" panose="02020603050405020304" charset="0"/>
              </a:rPr>
              <a:t>A table is created using the following tags.</a:t>
            </a:r>
            <a:endParaRPr lang="en-US" altLang="en-US" sz="1575" dirty="0">
              <a:latin typeface="Times New Roman" panose="02020603050405020304" charset="0"/>
              <a:cs typeface="Times New Roman" panose="02020603050405020304" charset="0"/>
            </a:endParaRPr>
          </a:p>
          <a:p>
            <a:pPr marL="352425" indent="-342900" eaLnBrk="1" hangingPunct="1">
              <a:lnSpc>
                <a:spcPct val="107000"/>
              </a:lnSpc>
              <a:spcBef>
                <a:spcPct val="0"/>
              </a:spcBef>
              <a:buFont typeface="Wingdings" panose="05000000000000000000" pitchFamily="2" charset="2"/>
              <a:buChar char="§"/>
            </a:pPr>
            <a:r>
              <a:rPr lang="en-US" altLang="en-US" sz="1575" dirty="0"/>
              <a:t> </a:t>
            </a:r>
            <a:r>
              <a:rPr lang="en-US" altLang="en-US" sz="1575" b="1" dirty="0">
                <a:solidFill>
                  <a:srgbClr val="FF0000"/>
                </a:solidFill>
              </a:rPr>
              <a:t>&lt;table&gt; </a:t>
            </a:r>
            <a:r>
              <a:rPr lang="en-US" altLang="en-US" sz="1575" dirty="0"/>
              <a:t>element, with the help of </a:t>
            </a:r>
            <a:r>
              <a:rPr lang="en-US" altLang="en-US" sz="1575" b="1" dirty="0">
                <a:solidFill>
                  <a:srgbClr val="FF0000"/>
                </a:solidFill>
              </a:rPr>
              <a:t>&lt;tr&gt; </a:t>
            </a:r>
            <a:r>
              <a:rPr lang="en-US" altLang="en-US" sz="1575" b="1" dirty="0"/>
              <a:t>, </a:t>
            </a:r>
            <a:r>
              <a:rPr lang="en-US" altLang="en-US" sz="1575" b="1" dirty="0">
                <a:solidFill>
                  <a:srgbClr val="FF0000"/>
                </a:solidFill>
              </a:rPr>
              <a:t>&lt;td&gt;, </a:t>
            </a:r>
            <a:r>
              <a:rPr lang="en-US" altLang="en-US" sz="1575" b="1" dirty="0"/>
              <a:t>and </a:t>
            </a:r>
            <a:r>
              <a:rPr lang="en-US" altLang="en-US" sz="1575" b="1" dirty="0">
                <a:solidFill>
                  <a:srgbClr val="FF0000"/>
                </a:solidFill>
              </a:rPr>
              <a:t>&lt;</a:t>
            </a:r>
            <a:r>
              <a:rPr lang="en-US" altLang="en-US" sz="1575" b="1" dirty="0" err="1">
                <a:solidFill>
                  <a:srgbClr val="FF0000"/>
                </a:solidFill>
              </a:rPr>
              <a:t>th</a:t>
            </a:r>
            <a:r>
              <a:rPr lang="en-US" altLang="en-US" sz="1575" b="1" dirty="0">
                <a:solidFill>
                  <a:srgbClr val="FF0000"/>
                </a:solidFill>
              </a:rPr>
              <a:t>&gt; </a:t>
            </a:r>
            <a:r>
              <a:rPr lang="en-US" altLang="en-US" sz="1575" dirty="0"/>
              <a:t>elements.</a:t>
            </a:r>
            <a:endParaRPr lang="en-US" altLang="en-US" sz="1575" dirty="0">
              <a:latin typeface="Times New Roman" panose="02020603050405020304" charset="0"/>
              <a:cs typeface="Times New Roman" panose="02020603050405020304" charset="0"/>
            </a:endParaRPr>
          </a:p>
          <a:p>
            <a:pPr eaLnBrk="1" hangingPunct="1">
              <a:lnSpc>
                <a:spcPct val="107000"/>
              </a:lnSpc>
              <a:spcBef>
                <a:spcPct val="0"/>
              </a:spcBef>
              <a:buFontTx/>
              <a:buNone/>
            </a:pPr>
            <a:endParaRPr lang="en-US" altLang="en-US" sz="1275" dirty="0">
              <a:latin typeface="Times New Roman" panose="02020603050405020304" charset="0"/>
              <a:cs typeface="Times New Roman" panose="02020603050405020304" charset="0"/>
            </a:endParaRPr>
          </a:p>
        </p:txBody>
      </p:sp>
      <p:pic>
        <p:nvPicPr>
          <p:cNvPr id="3380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23435" y="4085035"/>
            <a:ext cx="1477565" cy="70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Table 15"/>
          <p:cNvGraphicFramePr>
            <a:graphicFrameLocks noGrp="1"/>
          </p:cNvGraphicFramePr>
          <p:nvPr/>
        </p:nvGraphicFramePr>
        <p:xfrm>
          <a:off x="149091" y="2593777"/>
          <a:ext cx="4200525" cy="2615565"/>
        </p:xfrm>
        <a:graphic>
          <a:graphicData uri="http://schemas.openxmlformats.org/drawingml/2006/table">
            <a:tbl>
              <a:tblPr/>
              <a:tblGrid>
                <a:gridCol w="978535"/>
                <a:gridCol w="3221990"/>
              </a:tblGrid>
              <a:tr h="3803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800" b="1" i="0" u="none" strike="noStrike" cap="none" normalizeH="0" baseline="0">
                          <a:ln>
                            <a:noFill/>
                          </a:ln>
                          <a:solidFill>
                            <a:srgbClr val="000000"/>
                          </a:solidFill>
                          <a:effectLst/>
                          <a:latin typeface="Times New Roman" panose="02020603050405020304" charset="0"/>
                          <a:cs typeface="Arial" panose="020B0604020202020204" pitchFamily="34" charset="0"/>
                        </a:rPr>
                        <a:t>Tag</a:t>
                      </a:r>
                      <a:endParaRPr kumimoji="0" lang="en-US" altLang="en-US" sz="1800" b="1" i="0" u="none" strike="noStrike" cap="none" normalizeH="0" baseline="0">
                        <a:ln>
                          <a:noFill/>
                        </a:ln>
                        <a:solidFill>
                          <a:srgbClr val="000000"/>
                        </a:solidFill>
                        <a:effectLst/>
                        <a:latin typeface="Times New Roman" panose="02020603050405020304" charset="0"/>
                        <a:cs typeface="Arial" panose="020B0604020202020204" pitchFamily="34" charset="0"/>
                      </a:endParaRPr>
                    </a:p>
                  </a:txBody>
                  <a:tcPr marL="38904" marR="38904" marT="40178" marB="40178" horzOverflow="overflow">
                    <a:lnL w="7620" cap="flat" cmpd="sng" algn="ctr">
                      <a:solidFill>
                        <a:srgbClr val="70386F"/>
                      </a:solidFill>
                      <a:prstDash val="solid"/>
                      <a:round/>
                      <a:headEnd type="none" w="med" len="med"/>
                      <a:tailEnd type="none" w="med" len="med"/>
                    </a:lnL>
                    <a:lnR w="7620" cap="flat" cmpd="sng" algn="ctr">
                      <a:solidFill>
                        <a:srgbClr val="70386F"/>
                      </a:solidFill>
                      <a:prstDash val="solid"/>
                      <a:round/>
                      <a:headEnd type="none" w="med" len="med"/>
                      <a:tailEnd type="none" w="med" len="med"/>
                    </a:lnR>
                    <a:lnT w="7620" cap="flat" cmpd="sng" algn="ctr">
                      <a:solidFill>
                        <a:srgbClr val="70386F"/>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C7CCB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800" b="1" i="0" u="none" strike="noStrike" cap="none" normalizeH="0" baseline="0" dirty="0">
                          <a:ln>
                            <a:noFill/>
                          </a:ln>
                          <a:solidFill>
                            <a:srgbClr val="000000"/>
                          </a:solidFill>
                          <a:effectLst/>
                          <a:latin typeface="Times New Roman" panose="02020603050405020304" charset="0"/>
                          <a:cs typeface="Arial" panose="020B0604020202020204" pitchFamily="34" charset="0"/>
                        </a:rPr>
                        <a:t>Description</a:t>
                      </a:r>
                      <a:endParaRPr kumimoji="0" lang="en-US" altLang="en-US" sz="1800" b="1" i="0" u="none" strike="noStrike" cap="none" normalizeH="0" baseline="0" dirty="0">
                        <a:ln>
                          <a:noFill/>
                        </a:ln>
                        <a:solidFill>
                          <a:srgbClr val="000000"/>
                        </a:solidFill>
                        <a:effectLst/>
                        <a:latin typeface="Times New Roman" panose="02020603050405020304" charset="0"/>
                        <a:cs typeface="Arial" panose="020B0604020202020204" pitchFamily="34" charset="0"/>
                      </a:endParaRPr>
                    </a:p>
                  </a:txBody>
                  <a:tcPr marL="38904" marR="38904" marT="40178" marB="40178" horzOverflow="overflow">
                    <a:lnL w="7620" cap="flat" cmpd="sng" algn="ctr">
                      <a:solidFill>
                        <a:srgbClr val="70386F"/>
                      </a:solidFill>
                      <a:prstDash val="solid"/>
                      <a:round/>
                      <a:headEnd type="none" w="med" len="med"/>
                      <a:tailEnd type="none" w="med" len="med"/>
                    </a:lnL>
                    <a:lnR w="7620" cap="flat" cmpd="sng" algn="ctr">
                      <a:solidFill>
                        <a:srgbClr val="70386F"/>
                      </a:solidFill>
                      <a:prstDash val="solid"/>
                      <a:round/>
                      <a:headEnd type="none" w="med" len="med"/>
                      <a:tailEnd type="none" w="med" len="med"/>
                    </a:lnR>
                    <a:lnT w="7620" cap="flat" cmpd="sng" algn="ctr">
                      <a:solidFill>
                        <a:srgbClr val="70386F"/>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C7CCBE"/>
                    </a:solidFill>
                  </a:tcPr>
                </a:tc>
              </a:tr>
              <a:tr h="37147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rPr>
                        <a:t>&lt;table&gt;</a:t>
                      </a:r>
                      <a:endPar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rPr>
                        <a:t>It defines a </a:t>
                      </a:r>
                      <a:r>
                        <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rPr>
                        <a:t>table.</a:t>
                      </a:r>
                      <a:endPar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r>
              <a:tr h="37084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rPr>
                        <a:t>&lt;tr&gt;</a:t>
                      </a:r>
                      <a:endPar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EFF1EB"/>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dirty="0">
                          <a:ln>
                            <a:noFill/>
                          </a:ln>
                          <a:solidFill>
                            <a:srgbClr val="000000"/>
                          </a:solidFill>
                          <a:effectLst/>
                          <a:latin typeface="Verdana" panose="020B0604030504040204" pitchFamily="34" charset="0"/>
                          <a:cs typeface="Arial" panose="020B0604020202020204" pitchFamily="34" charset="0"/>
                        </a:rPr>
                        <a:t>It defines </a:t>
                      </a:r>
                      <a:r>
                        <a:rPr kumimoji="0" lang="en-US" altLang="en-US" sz="1200" b="1" i="0" u="none" strike="noStrike" cap="none" normalizeH="0" baseline="0" dirty="0">
                          <a:ln>
                            <a:noFill/>
                          </a:ln>
                          <a:solidFill>
                            <a:srgbClr val="000000"/>
                          </a:solidFill>
                          <a:effectLst/>
                          <a:latin typeface="Verdana" panose="020B0604030504040204" pitchFamily="34" charset="0"/>
                          <a:cs typeface="Arial" panose="020B0604020202020204" pitchFamily="34" charset="0"/>
                        </a:rPr>
                        <a:t>a row </a:t>
                      </a:r>
                      <a:r>
                        <a:rPr kumimoji="0" lang="en-US" altLang="en-US" sz="1200" b="0" i="0" u="none" strike="noStrike" cap="none" normalizeH="0" baseline="0" dirty="0">
                          <a:ln>
                            <a:noFill/>
                          </a:ln>
                          <a:solidFill>
                            <a:srgbClr val="000000"/>
                          </a:solidFill>
                          <a:effectLst/>
                          <a:latin typeface="Verdana" panose="020B0604030504040204" pitchFamily="34" charset="0"/>
                          <a:cs typeface="Arial" panose="020B0604020202020204" pitchFamily="34" charset="0"/>
                        </a:rPr>
                        <a:t>in a table.</a:t>
                      </a:r>
                      <a:endParaRPr kumimoji="0" lang="en-US" altLang="en-US" sz="1200" b="0" i="0" u="none" strike="noStrike" cap="none" normalizeH="0" baseline="0" dirty="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EFF1EB"/>
                    </a:solidFill>
                  </a:tcPr>
                </a:tc>
              </a:tr>
              <a:tr h="56070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rPr>
                        <a:t>&lt;</a:t>
                      </a:r>
                      <a:r>
                        <a:rPr kumimoji="0" lang="en-US" altLang="en-US" sz="1200" b="1" i="0" u="none" strike="noStrike" cap="none" normalizeH="0" baseline="0" dirty="0" err="1">
                          <a:ln>
                            <a:noFill/>
                          </a:ln>
                          <a:solidFill>
                            <a:srgbClr val="FF0000"/>
                          </a:solidFill>
                          <a:effectLst/>
                          <a:latin typeface="Verdana" panose="020B0604030504040204" pitchFamily="34" charset="0"/>
                          <a:cs typeface="Arial" panose="020B0604020202020204" pitchFamily="34" charset="0"/>
                        </a:rPr>
                        <a:t>th</a:t>
                      </a:r>
                      <a:r>
                        <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rPr>
                        <a:t>&gt;</a:t>
                      </a:r>
                      <a:endPar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rPr>
                        <a:t>It defines </a:t>
                      </a:r>
                      <a:r>
                        <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rPr>
                        <a:t>a header </a:t>
                      </a:r>
                      <a:r>
                        <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rPr>
                        <a:t>cell in a table.</a:t>
                      </a:r>
                      <a:endPar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r>
              <a:tr h="37147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rPr>
                        <a:t>&lt;td&gt;</a:t>
                      </a:r>
                      <a:endParaRPr kumimoji="0" lang="en-US" altLang="en-US" sz="1200" b="1" i="0" u="none" strike="noStrike" cap="none" normalizeH="0" baseline="0" dirty="0">
                        <a:ln>
                          <a:noFill/>
                        </a:ln>
                        <a:solidFill>
                          <a:srgbClr val="FF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EFF1EB"/>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rPr>
                        <a:t>It defines a </a:t>
                      </a:r>
                      <a:r>
                        <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rPr>
                        <a:t>cell – table data </a:t>
                      </a:r>
                      <a:r>
                        <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rPr>
                        <a:t>in a table.</a:t>
                      </a:r>
                      <a:endParaRPr kumimoji="0" lang="en-US" altLang="en-US" sz="1200" b="0" i="0" u="none" strike="noStrike" cap="none" normalizeH="0" baseline="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EFF1EB"/>
                    </a:solidFill>
                  </a:tcPr>
                </a:tc>
              </a:tr>
              <a:tr h="56070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rPr>
                        <a:t>&lt;caption&gt;</a:t>
                      </a:r>
                      <a:endParaRPr kumimoji="0" lang="en-US" altLang="en-US" sz="1200" b="1" i="0" u="none" strike="noStrike" cap="none" normalizeH="0" baseline="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dirty="0">
                          <a:ln>
                            <a:noFill/>
                          </a:ln>
                          <a:solidFill>
                            <a:srgbClr val="000000"/>
                          </a:solidFill>
                          <a:effectLst/>
                          <a:latin typeface="Verdana" panose="020B0604030504040204" pitchFamily="34" charset="0"/>
                          <a:cs typeface="Arial" panose="020B0604020202020204" pitchFamily="34" charset="0"/>
                        </a:rPr>
                        <a:t>It defines the table </a:t>
                      </a:r>
                      <a:r>
                        <a:rPr kumimoji="0" lang="en-US" altLang="en-US" sz="1200" b="1" i="0" u="none" strike="noStrike" cap="none" normalizeH="0" baseline="0" dirty="0">
                          <a:ln>
                            <a:noFill/>
                          </a:ln>
                          <a:solidFill>
                            <a:srgbClr val="000000"/>
                          </a:solidFill>
                          <a:effectLst/>
                          <a:latin typeface="Verdana" panose="020B0604030504040204" pitchFamily="34" charset="0"/>
                          <a:cs typeface="Arial" panose="020B0604020202020204" pitchFamily="34" charset="0"/>
                        </a:rPr>
                        <a:t>caption.</a:t>
                      </a:r>
                      <a:endParaRPr kumimoji="0" lang="en-US" altLang="en-US" sz="1200" b="1" i="0" u="none" strike="noStrike" cap="none" normalizeH="0" baseline="0" dirty="0">
                        <a:ln>
                          <a:noFill/>
                        </a:ln>
                        <a:solidFill>
                          <a:srgbClr val="000000"/>
                        </a:solidFill>
                        <a:effectLst/>
                        <a:latin typeface="Verdana" panose="020B0604030504040204" pitchFamily="34" charset="0"/>
                        <a:cs typeface="Arial" panose="020B0604020202020204" pitchFamily="34" charset="0"/>
                      </a:endParaRPr>
                    </a:p>
                  </a:txBody>
                  <a:tcPr marL="25937" marR="25937" marT="26786" marB="26786" horzOverflow="overflow">
                    <a:lnL w="7620" cap="flat" cmpd="sng" algn="ctr">
                      <a:solidFill>
                        <a:srgbClr val="C7CCBE"/>
                      </a:solidFill>
                      <a:prstDash val="solid"/>
                      <a:round/>
                      <a:headEnd type="none" w="med" len="med"/>
                      <a:tailEnd type="none" w="med" len="med"/>
                    </a:lnL>
                    <a:lnR w="7620" cap="flat" cmpd="sng" algn="ctr">
                      <a:solidFill>
                        <a:srgbClr val="C7CCBE"/>
                      </a:solidFill>
                      <a:prstDash val="solid"/>
                      <a:round/>
                      <a:headEnd type="none" w="med" len="med"/>
                      <a:tailEnd type="none" w="med" len="med"/>
                    </a:lnR>
                    <a:lnT w="7620" cap="flat" cmpd="sng" algn="ctr">
                      <a:solidFill>
                        <a:srgbClr val="C7CCBE"/>
                      </a:solidFill>
                      <a:prstDash val="solid"/>
                      <a:round/>
                      <a:headEnd type="none" w="med" len="med"/>
                      <a:tailEnd type="none" w="med" len="med"/>
                    </a:lnT>
                    <a:lnB w="7620" cap="flat" cmpd="sng" algn="ctr">
                      <a:solidFill>
                        <a:srgbClr val="C7CCBE"/>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9939" y="964718"/>
            <a:ext cx="9134060" cy="396875"/>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a:t>
            </a:r>
            <a:endParaRPr sz="900" dirty="0">
              <a:latin typeface="Times New Roman" panose="02020603050405020304"/>
              <a:cs typeface="Times New Roman" panose="02020603050405020304"/>
            </a:endParaRPr>
          </a:p>
        </p:txBody>
      </p:sp>
      <p:sp>
        <p:nvSpPr>
          <p:cNvPr id="34819"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4822"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750904" y="1412081"/>
            <a:ext cx="4383157" cy="361315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&lt;title&gt;HTML Table Header&lt;/title&gt;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      &lt;table border = "1"&gt;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solidFill>
                  <a:srgbClr val="FF0000"/>
                </a:solidFill>
                <a:latin typeface="Times New Roman" panose="02020603050405020304"/>
                <a:cs typeface="Times New Roman" panose="02020603050405020304"/>
              </a:rPr>
              <a:t>            &lt;</a:t>
            </a:r>
            <a:r>
              <a:rPr lang="en-US" sz="1050" b="1" dirty="0" err="1">
                <a:solidFill>
                  <a:srgbClr val="FF0000"/>
                </a:solidFill>
                <a:latin typeface="Times New Roman" panose="02020603050405020304"/>
                <a:cs typeface="Times New Roman" panose="02020603050405020304"/>
              </a:rPr>
              <a:t>th</a:t>
            </a:r>
            <a:r>
              <a:rPr lang="en-US" sz="1050" b="1" dirty="0">
                <a:solidFill>
                  <a:srgbClr val="FF0000"/>
                </a:solidFill>
                <a:latin typeface="Times New Roman" panose="02020603050405020304"/>
                <a:cs typeface="Times New Roman" panose="02020603050405020304"/>
              </a:rPr>
              <a:t>&gt;Name&lt;/</a:t>
            </a:r>
            <a:r>
              <a:rPr lang="en-US" sz="1050" b="1" dirty="0" err="1">
                <a:solidFill>
                  <a:srgbClr val="FF0000"/>
                </a:solidFill>
                <a:latin typeface="Times New Roman" panose="02020603050405020304"/>
                <a:cs typeface="Times New Roman" panose="02020603050405020304"/>
              </a:rPr>
              <a:t>th</a:t>
            </a:r>
            <a:r>
              <a:rPr lang="en-US" sz="1050" b="1" dirty="0">
                <a:solidFill>
                  <a:srgbClr val="FF0000"/>
                </a:solidFill>
                <a:latin typeface="Times New Roman" panose="02020603050405020304"/>
                <a:cs typeface="Times New Roman" panose="02020603050405020304"/>
              </a:rPr>
              <a:t>&gt;</a:t>
            </a:r>
            <a:endParaRPr lang="en-US" sz="1050" b="1" dirty="0">
              <a:solidFill>
                <a:srgbClr val="FF0000"/>
              </a:solidFill>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solidFill>
                  <a:srgbClr val="FF0000"/>
                </a:solidFill>
                <a:latin typeface="Times New Roman" panose="02020603050405020304"/>
                <a:cs typeface="Times New Roman" panose="02020603050405020304"/>
              </a:rPr>
              <a:t>            &lt;</a:t>
            </a:r>
            <a:r>
              <a:rPr lang="en-US" sz="1050" b="1" dirty="0" err="1">
                <a:solidFill>
                  <a:srgbClr val="FF0000"/>
                </a:solidFill>
                <a:latin typeface="Times New Roman" panose="02020603050405020304"/>
                <a:cs typeface="Times New Roman" panose="02020603050405020304"/>
              </a:rPr>
              <a:t>th</a:t>
            </a:r>
            <a:r>
              <a:rPr lang="en-US" sz="1050" b="1" dirty="0">
                <a:solidFill>
                  <a:srgbClr val="FF0000"/>
                </a:solidFill>
                <a:latin typeface="Times New Roman" panose="02020603050405020304"/>
                <a:cs typeface="Times New Roman" panose="02020603050405020304"/>
              </a:rPr>
              <a:t>&gt;Salary&lt;/</a:t>
            </a:r>
            <a:r>
              <a:rPr lang="en-US" sz="1050" b="1" dirty="0" err="1">
                <a:solidFill>
                  <a:srgbClr val="FF0000"/>
                </a:solidFill>
                <a:latin typeface="Times New Roman" panose="02020603050405020304"/>
                <a:cs typeface="Times New Roman" panose="02020603050405020304"/>
              </a:rPr>
              <a:t>th</a:t>
            </a:r>
            <a:r>
              <a:rPr lang="en-US" sz="1050" b="1" dirty="0">
                <a:solidFill>
                  <a:srgbClr val="FF0000"/>
                </a:solidFill>
                <a:latin typeface="Times New Roman" panose="02020603050405020304"/>
                <a:cs typeface="Times New Roman" panose="02020603050405020304"/>
              </a:rPr>
              <a:t>&gt;</a:t>
            </a:r>
            <a:endParaRPr lang="en-US" sz="1050" b="1" dirty="0">
              <a:solidFill>
                <a:srgbClr val="FF0000"/>
              </a:solidFill>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&lt;td&gt;</a:t>
            </a:r>
            <a:r>
              <a:rPr lang="en-US" sz="1050" b="1" dirty="0" err="1">
                <a:latin typeface="Times New Roman" panose="02020603050405020304"/>
                <a:cs typeface="Times New Roman" panose="02020603050405020304"/>
              </a:rPr>
              <a:t>Ramesh</a:t>
            </a:r>
            <a:r>
              <a:rPr lang="en-US" sz="1050" b="1" dirty="0">
                <a:latin typeface="Times New Roman" panose="02020603050405020304"/>
                <a:cs typeface="Times New Roman" panose="02020603050405020304"/>
              </a:rPr>
              <a:t> Raman&lt;/td&gt;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&lt;td&gt;5000&lt;/td&gt;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&lt;td&gt;</a:t>
            </a:r>
            <a:r>
              <a:rPr lang="en-US" sz="1050" b="1" dirty="0" err="1">
                <a:latin typeface="Times New Roman" panose="02020603050405020304"/>
                <a:cs typeface="Times New Roman" panose="02020603050405020304"/>
              </a:rPr>
              <a:t>Shabbir</a:t>
            </a:r>
            <a:r>
              <a:rPr lang="en-US" sz="1050" b="1" dirty="0">
                <a:latin typeface="Times New Roman" panose="02020603050405020304"/>
                <a:cs typeface="Times New Roman" panose="02020603050405020304"/>
              </a:rPr>
              <a:t> Hussein&lt;/td&gt;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&lt;td&gt;7000&lt;/td&gt;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tr</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&lt;/table&gt;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&lt;/html&gt;</a:t>
            </a:r>
            <a:endParaRPr lang="en-US" sz="1050" dirty="0">
              <a:latin typeface="Times New Roman" panose="02020603050405020304"/>
              <a:cs typeface="Times New Roman" panose="02020603050405020304"/>
            </a:endParaRPr>
          </a:p>
        </p:txBody>
      </p:sp>
      <p:sp>
        <p:nvSpPr>
          <p:cNvPr id="34825" name="Rectangle 12"/>
          <p:cNvSpPr>
            <a:spLocks noChangeArrowheads="1"/>
          </p:cNvSpPr>
          <p:nvPr/>
        </p:nvSpPr>
        <p:spPr bwMode="auto">
          <a:xfrm>
            <a:off x="0" y="1412080"/>
            <a:ext cx="4750904" cy="124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7000"/>
              </a:lnSpc>
              <a:spcBef>
                <a:spcPct val="0"/>
              </a:spcBef>
              <a:buFontTx/>
              <a:buNone/>
            </a:pPr>
            <a:r>
              <a:rPr lang="en-US" altLang="en-US" sz="1800" b="1" dirty="0">
                <a:solidFill>
                  <a:srgbClr val="C00000"/>
                </a:solidFill>
                <a:latin typeface="Times New Roman" panose="02020603050405020304" charset="0"/>
                <a:cs typeface="Times New Roman" panose="02020603050405020304" charset="0"/>
              </a:rPr>
              <a:t>Table Heading</a:t>
            </a:r>
            <a:endParaRPr lang="en-US" altLang="en-US" sz="1800" b="1" dirty="0">
              <a:solidFill>
                <a:srgbClr val="C00000"/>
              </a:solidFill>
              <a:latin typeface="Times New Roman" panose="02020603050405020304" charset="0"/>
              <a:cs typeface="Times New Roman" panose="02020603050405020304" charset="0"/>
            </a:endParaRPr>
          </a:p>
          <a:p>
            <a:pPr eaLnBrk="1" hangingPunct="1">
              <a:lnSpc>
                <a:spcPct val="107000"/>
              </a:lnSpc>
              <a:spcBef>
                <a:spcPct val="0"/>
              </a:spcBef>
              <a:buFontTx/>
              <a:buNone/>
            </a:pPr>
            <a:r>
              <a:rPr lang="en-US" altLang="en-US" sz="1800" dirty="0">
                <a:latin typeface="Times New Roman" panose="02020603050405020304" charset="0"/>
                <a:cs typeface="Times New Roman" panose="02020603050405020304" charset="0"/>
              </a:rPr>
              <a:t>Table heading can be defined using</a:t>
            </a:r>
            <a:r>
              <a:rPr lang="en-US" altLang="en-US" sz="1800" b="1" dirty="0">
                <a:latin typeface="Times New Roman" panose="02020603050405020304" charset="0"/>
                <a:cs typeface="Times New Roman" panose="02020603050405020304" charset="0"/>
              </a:rPr>
              <a:t> </a:t>
            </a:r>
            <a:r>
              <a:rPr lang="en-US" altLang="en-US" sz="1800" b="1" dirty="0">
                <a:highlight>
                  <a:srgbClr val="FFFF00"/>
                </a:highlight>
                <a:latin typeface="Times New Roman" panose="02020603050405020304" charset="0"/>
                <a:cs typeface="Times New Roman" panose="02020603050405020304" charset="0"/>
              </a:rPr>
              <a:t>&lt;</a:t>
            </a:r>
            <a:r>
              <a:rPr lang="en-US" altLang="en-US" sz="1800" b="1" dirty="0" err="1">
                <a:highlight>
                  <a:srgbClr val="FFFF00"/>
                </a:highlight>
                <a:latin typeface="Times New Roman" panose="02020603050405020304" charset="0"/>
                <a:cs typeface="Times New Roman" panose="02020603050405020304" charset="0"/>
              </a:rPr>
              <a:t>th</a:t>
            </a:r>
            <a:r>
              <a:rPr lang="en-US" altLang="en-US" sz="1800" b="1" dirty="0">
                <a:highlight>
                  <a:srgbClr val="FFFF00"/>
                </a:highlight>
                <a:latin typeface="Times New Roman" panose="02020603050405020304" charset="0"/>
                <a:cs typeface="Times New Roman" panose="02020603050405020304" charset="0"/>
              </a:rPr>
              <a:t>&gt;</a:t>
            </a:r>
            <a:r>
              <a:rPr lang="en-US" altLang="en-US" sz="1800" dirty="0">
                <a:highlight>
                  <a:srgbClr val="FFFF00"/>
                </a:highlight>
                <a:latin typeface="Times New Roman" panose="02020603050405020304" charset="0"/>
                <a:cs typeface="Times New Roman" panose="02020603050405020304" charset="0"/>
              </a:rPr>
              <a:t> </a:t>
            </a:r>
            <a:r>
              <a:rPr lang="en-US" altLang="en-US" sz="1800" dirty="0">
                <a:latin typeface="Times New Roman" panose="02020603050405020304" charset="0"/>
                <a:cs typeface="Times New Roman" panose="02020603050405020304" charset="0"/>
              </a:rPr>
              <a:t>tag. This tag will be put to replace </a:t>
            </a:r>
            <a:r>
              <a:rPr lang="en-US" altLang="en-US" sz="1800" b="1" dirty="0">
                <a:highlight>
                  <a:srgbClr val="FFFF00"/>
                </a:highlight>
                <a:latin typeface="Times New Roman" panose="02020603050405020304" charset="0"/>
                <a:cs typeface="Times New Roman" panose="02020603050405020304" charset="0"/>
              </a:rPr>
              <a:t>&lt;td&gt; </a:t>
            </a:r>
            <a:r>
              <a:rPr lang="en-US" altLang="en-US" sz="1800" dirty="0">
                <a:latin typeface="Times New Roman" panose="02020603050405020304" charset="0"/>
                <a:cs typeface="Times New Roman" panose="02020603050405020304" charset="0"/>
              </a:rPr>
              <a:t>tag.</a:t>
            </a:r>
            <a:endParaRPr lang="en-US" altLang="en-US" sz="1800" dirty="0">
              <a:latin typeface="Times New Roman" panose="02020603050405020304" charset="0"/>
              <a:cs typeface="Times New Roman" panose="02020603050405020304" charset="0"/>
            </a:endParaRPr>
          </a:p>
          <a:p>
            <a:pPr eaLnBrk="1" hangingPunct="1">
              <a:lnSpc>
                <a:spcPct val="107000"/>
              </a:lnSpc>
              <a:spcBef>
                <a:spcPct val="0"/>
              </a:spcBef>
              <a:buFontTx/>
              <a:buNone/>
            </a:pPr>
            <a:endParaRPr lang="en-US" altLang="en-US" sz="1800" dirty="0">
              <a:latin typeface="Times New Roman" panose="02020603050405020304" charset="0"/>
              <a:cs typeface="Times New Roman" panose="02020603050405020304" charset="0"/>
            </a:endParaRPr>
          </a:p>
        </p:txBody>
      </p:sp>
      <p:pic>
        <p:nvPicPr>
          <p:cNvPr id="348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62193" y="2682673"/>
            <a:ext cx="2626519" cy="141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48815" y="936091"/>
            <a:ext cx="9046370" cy="962660"/>
          </a:xfrm>
          <a:prstGeom prst="rect">
            <a:avLst/>
          </a:prstGeom>
        </p:spPr>
        <p:txBody>
          <a:bodyPr wrap="square" lIns="0" tIns="74667" rIns="0" bIns="0">
            <a:spAutoFit/>
          </a:bodyPr>
          <a:lstStyle/>
          <a:p>
            <a:pPr marL="10795">
              <a:spcBef>
                <a:spcPts val="785"/>
              </a:spcBef>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 - </a:t>
            </a:r>
            <a:r>
              <a:rPr lang="en-US" altLang="en-US" sz="2100" b="1" dirty="0" err="1">
                <a:solidFill>
                  <a:srgbClr val="C00000"/>
                </a:solidFill>
                <a:latin typeface="Times New Roman" panose="02020603050405020304" charset="0"/>
                <a:cs typeface="Times New Roman" panose="02020603050405020304" charset="0"/>
              </a:rPr>
              <a:t>Colspan</a:t>
            </a:r>
            <a:r>
              <a:rPr lang="en-US" altLang="en-US" sz="2100" b="1" dirty="0">
                <a:solidFill>
                  <a:srgbClr val="C00000"/>
                </a:solidFill>
                <a:latin typeface="Times New Roman" panose="02020603050405020304" charset="0"/>
                <a:cs typeface="Times New Roman" panose="02020603050405020304" charset="0"/>
              </a:rPr>
              <a:t> and </a:t>
            </a:r>
            <a:r>
              <a:rPr lang="en-US" altLang="en-US" sz="2100" b="1" dirty="0" err="1">
                <a:solidFill>
                  <a:srgbClr val="C00000"/>
                </a:solidFill>
                <a:latin typeface="Times New Roman" panose="02020603050405020304" charset="0"/>
                <a:cs typeface="Times New Roman" panose="02020603050405020304" charset="0"/>
              </a:rPr>
              <a:t>Rowspan</a:t>
            </a:r>
            <a:r>
              <a:rPr lang="en-US" altLang="en-US" sz="2100" b="1" dirty="0">
                <a:solidFill>
                  <a:srgbClr val="C00000"/>
                </a:solidFill>
                <a:latin typeface="Times New Roman" panose="02020603050405020304" charset="0"/>
                <a:cs typeface="Times New Roman" panose="02020603050405020304" charset="0"/>
              </a:rPr>
              <a:t> Attributes:</a:t>
            </a:r>
            <a:endParaRPr lang="en-US" altLang="en-US" sz="2100" b="1" dirty="0">
              <a:solidFill>
                <a:srgbClr val="C00000"/>
              </a:solidFill>
              <a:latin typeface="Times New Roman" panose="02020603050405020304" charset="0"/>
              <a:cs typeface="Times New Roman" panose="02020603050405020304" charset="0"/>
            </a:endParaRPr>
          </a:p>
          <a:p>
            <a:pPr marL="10795" eaLnBrk="1" fontAlgn="auto" hangingPunct="1">
              <a:spcBef>
                <a:spcPts val="785"/>
              </a:spcBef>
              <a:spcAft>
                <a:spcPts val="0"/>
              </a:spcAft>
              <a:tabLst>
                <a:tab pos="3639185" algn="l"/>
              </a:tabLst>
              <a:defRPr/>
            </a:pPr>
            <a:endParaRPr lang="en-US" sz="2100" dirty="0">
              <a:latin typeface="Times New Roman" panose="02020603050405020304"/>
              <a:cs typeface="Times New Roman" panose="02020603050405020304"/>
            </a:endParaRPr>
          </a:p>
          <a:p>
            <a:pPr eaLnBrk="1" fontAlgn="auto" hangingPunct="1">
              <a:spcBef>
                <a:spcPts val="25"/>
              </a:spcBef>
              <a:spcAft>
                <a:spcPts val="0"/>
              </a:spcAft>
              <a:defRPr/>
            </a:pPr>
            <a:endParaRPr sz="900" dirty="0">
              <a:latin typeface="Times New Roman" panose="02020603050405020304"/>
              <a:cs typeface="Times New Roman" panose="02020603050405020304"/>
            </a:endParaRPr>
          </a:p>
        </p:txBody>
      </p:sp>
      <p:sp>
        <p:nvSpPr>
          <p:cNvPr id="35843"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5844" name="object 10"/>
          <p:cNvSpPr>
            <a:spLocks noChangeArrowheads="1"/>
          </p:cNvSpPr>
          <p:nvPr/>
        </p:nvSpPr>
        <p:spPr bwMode="auto">
          <a:xfrm>
            <a:off x="0" y="1003697"/>
            <a:ext cx="1416844" cy="4550569"/>
          </a:xfrm>
          <a:custGeom>
            <a:avLst/>
            <a:gdLst>
              <a:gd name="T0" fmla="*/ 0 h 9467215"/>
              <a:gd name="T1" fmla="*/ 11965 h 9467215"/>
              <a:gd name="T2" fmla="*/ 0 60000 65536"/>
              <a:gd name="T3" fmla="*/ 0 60000 65536"/>
              <a:gd name="T4" fmla="*/ 0 h 9467215"/>
              <a:gd name="T5" fmla="*/ 9467215 h 9467215"/>
            </a:gdLst>
            <a:ahLst/>
            <a:cxnLst>
              <a:cxn ang="T2">
                <a:pos x="0" y="T0"/>
              </a:cxn>
              <a:cxn ang="T3">
                <a:pos x="0" y="T1"/>
              </a:cxn>
            </a:cxnLst>
            <a:rect l="0" t="T4" r="0" b="T5"/>
            <a:pathLst>
              <a:path h="9467215">
                <a:moveTo>
                  <a:pt x="0" y="0"/>
                </a:moveTo>
                <a:lnTo>
                  <a:pt x="0" y="9466783"/>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5845" name="object 11"/>
          <p:cNvSpPr>
            <a:spLocks noChangeArrowheads="1"/>
          </p:cNvSpPr>
          <p:nvPr/>
        </p:nvSpPr>
        <p:spPr bwMode="auto">
          <a:xfrm>
            <a:off x="9144000" y="1190470"/>
            <a:ext cx="0" cy="4550569"/>
          </a:xfrm>
          <a:custGeom>
            <a:avLst/>
            <a:gdLst>
              <a:gd name="T0" fmla="*/ 0 h 9467215"/>
              <a:gd name="T1" fmla="*/ 11965 h 9467215"/>
              <a:gd name="T2" fmla="*/ 0 60000 65536"/>
              <a:gd name="T3" fmla="*/ 0 60000 65536"/>
              <a:gd name="T4" fmla="*/ 0 h 9467215"/>
              <a:gd name="T5" fmla="*/ 9467215 h 9467215"/>
            </a:gdLst>
            <a:ahLst/>
            <a:cxnLst>
              <a:cxn ang="T2">
                <a:pos x="0" y="T0"/>
              </a:cxn>
              <a:cxn ang="T3">
                <a:pos x="0" y="T1"/>
              </a:cxn>
            </a:cxnLst>
            <a:rect l="0" t="T4" r="0" b="T5"/>
            <a:pathLst>
              <a:path h="9467215">
                <a:moveTo>
                  <a:pt x="0" y="0"/>
                </a:moveTo>
                <a:lnTo>
                  <a:pt x="0" y="9466783"/>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5846"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509035" y="2399582"/>
            <a:ext cx="3722801" cy="232029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&lt;title&gt;HTML Table </a:t>
            </a:r>
            <a:r>
              <a:rPr lang="en-US" sz="1050" dirty="0" err="1">
                <a:latin typeface="Times New Roman" panose="02020603050405020304"/>
                <a:cs typeface="Times New Roman" panose="02020603050405020304"/>
              </a:rPr>
              <a:t>Colspan</a:t>
            </a:r>
            <a:r>
              <a:rPr lang="en-US" sz="1050" dirty="0">
                <a:latin typeface="Times New Roman" panose="02020603050405020304"/>
                <a:cs typeface="Times New Roman" panose="02020603050405020304"/>
              </a:rPr>
              <a:t>/</a:t>
            </a:r>
            <a:r>
              <a:rPr lang="en-US" sz="1050" dirty="0" err="1">
                <a:latin typeface="Times New Roman" panose="02020603050405020304"/>
                <a:cs typeface="Times New Roman" panose="02020603050405020304"/>
              </a:rPr>
              <a:t>Rowspan</a:t>
            </a:r>
            <a:r>
              <a:rPr lang="en-US" sz="1050" dirty="0">
                <a:latin typeface="Times New Roman" panose="02020603050405020304"/>
                <a:cs typeface="Times New Roman" panose="02020603050405020304"/>
              </a:rPr>
              <a:t>&lt;/title&gt;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r>
              <a:rPr lang="en-US" sz="1050" b="1" dirty="0">
                <a:latin typeface="Times New Roman" panose="02020603050405020304"/>
                <a:cs typeface="Times New Roman" panose="02020603050405020304"/>
              </a:rPr>
              <a:t>&lt;table border = "1"&gt;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&lt;</a:t>
            </a:r>
            <a:r>
              <a:rPr lang="en-US" sz="1050" dirty="0" err="1">
                <a:highlight>
                  <a:srgbClr val="FFFF00"/>
                </a:highlight>
                <a:latin typeface="Times New Roman" panose="02020603050405020304"/>
                <a:cs typeface="Times New Roman" panose="02020603050405020304"/>
              </a:rPr>
              <a:t>th</a:t>
            </a:r>
            <a:r>
              <a:rPr lang="en-US" sz="1050" dirty="0">
                <a:highlight>
                  <a:srgbClr val="FFFF00"/>
                </a:highlight>
                <a:latin typeface="Times New Roman" panose="02020603050405020304"/>
                <a:cs typeface="Times New Roman" panose="02020603050405020304"/>
              </a:rPr>
              <a:t> </a:t>
            </a:r>
            <a:r>
              <a:rPr lang="en-US" sz="1050" b="1" dirty="0" err="1">
                <a:highlight>
                  <a:srgbClr val="FFFF00"/>
                </a:highlight>
                <a:latin typeface="Times New Roman" panose="02020603050405020304"/>
                <a:cs typeface="Times New Roman" panose="02020603050405020304"/>
              </a:rPr>
              <a:t>rowspan</a:t>
            </a:r>
            <a:r>
              <a:rPr lang="en-US" sz="1050" b="1" dirty="0">
                <a:highlight>
                  <a:srgbClr val="FFFF00"/>
                </a:highlight>
                <a:latin typeface="Times New Roman" panose="02020603050405020304"/>
                <a:cs typeface="Times New Roman" panose="02020603050405020304"/>
              </a:rPr>
              <a:t> = "2"</a:t>
            </a:r>
            <a:r>
              <a:rPr lang="en-US" sz="1050" dirty="0">
                <a:highlight>
                  <a:srgbClr val="FFFF00"/>
                </a:highlight>
                <a:latin typeface="Times New Roman" panose="02020603050405020304"/>
                <a:cs typeface="Times New Roman" panose="02020603050405020304"/>
              </a:rPr>
              <a:t>&gt;name&lt;/</a:t>
            </a:r>
            <a:r>
              <a:rPr lang="en-US" sz="1050" dirty="0" err="1">
                <a:highlight>
                  <a:srgbClr val="FFFF00"/>
                </a:highlight>
                <a:latin typeface="Times New Roman" panose="02020603050405020304"/>
                <a:cs typeface="Times New Roman" panose="02020603050405020304"/>
              </a:rPr>
              <a:t>th</a:t>
            </a:r>
            <a:r>
              <a:rPr lang="en-US" sz="1050" dirty="0">
                <a:highlight>
                  <a:srgbClr val="FFFF00"/>
                </a:highlight>
                <a:latin typeface="Times New Roman" panose="02020603050405020304"/>
                <a:cs typeface="Times New Roman" panose="02020603050405020304"/>
              </a:rPr>
              <a:t>&gt;</a:t>
            </a:r>
            <a:endParaRPr lang="en-US" sz="1050"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&lt;</a:t>
            </a:r>
            <a:r>
              <a:rPr lang="en-US" sz="1050" dirty="0" err="1">
                <a:highlight>
                  <a:srgbClr val="FFFF00"/>
                </a:highlight>
                <a:latin typeface="Times New Roman" panose="02020603050405020304"/>
                <a:cs typeface="Times New Roman" panose="02020603050405020304"/>
              </a:rPr>
              <a:t>th</a:t>
            </a:r>
            <a:r>
              <a:rPr lang="en-US" sz="1050" dirty="0">
                <a:highlight>
                  <a:srgbClr val="FFFF00"/>
                </a:highlight>
                <a:latin typeface="Times New Roman" panose="02020603050405020304"/>
                <a:cs typeface="Times New Roman" panose="02020603050405020304"/>
              </a:rPr>
              <a:t> </a:t>
            </a:r>
            <a:r>
              <a:rPr lang="en-US" sz="1050" b="1" dirty="0" err="1">
                <a:highlight>
                  <a:srgbClr val="FFFF00"/>
                </a:highlight>
                <a:latin typeface="Times New Roman" panose="02020603050405020304"/>
                <a:cs typeface="Times New Roman" panose="02020603050405020304"/>
              </a:rPr>
              <a:t>colspan</a:t>
            </a:r>
            <a:r>
              <a:rPr lang="en-US" sz="1050" b="1" dirty="0">
                <a:highlight>
                  <a:srgbClr val="FFFF00"/>
                </a:highlight>
                <a:latin typeface="Times New Roman" panose="02020603050405020304"/>
                <a:cs typeface="Times New Roman" panose="02020603050405020304"/>
              </a:rPr>
              <a:t> = “2"</a:t>
            </a:r>
            <a:r>
              <a:rPr lang="en-US" sz="1050" dirty="0">
                <a:highlight>
                  <a:srgbClr val="FFFF00"/>
                </a:highlight>
                <a:latin typeface="Times New Roman" panose="02020603050405020304"/>
                <a:cs typeface="Times New Roman" panose="02020603050405020304"/>
              </a:rPr>
              <a:t>&gt;marks&lt;/</a:t>
            </a:r>
            <a:r>
              <a:rPr lang="en-US" sz="1050" dirty="0" err="1">
                <a:highlight>
                  <a:srgbClr val="FFFF00"/>
                </a:highlight>
                <a:latin typeface="Times New Roman" panose="02020603050405020304"/>
                <a:cs typeface="Times New Roman" panose="02020603050405020304"/>
              </a:rPr>
              <a:t>th</a:t>
            </a:r>
            <a:r>
              <a:rPr lang="en-US" sz="1050" dirty="0">
                <a:highlight>
                  <a:srgbClr val="FFFF00"/>
                </a:highlight>
                <a:latin typeface="Times New Roman" panose="02020603050405020304"/>
                <a:cs typeface="Times New Roman" panose="02020603050405020304"/>
              </a:rPr>
              <a:t>&gt;</a:t>
            </a:r>
            <a:endParaRPr lang="en-US" sz="1050"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&gt;WT&lt;/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&gt;ES&lt;/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p:txBody>
      </p:sp>
      <p:sp>
        <p:nvSpPr>
          <p:cNvPr id="35849" name="Rectangle 12"/>
          <p:cNvSpPr>
            <a:spLocks noChangeArrowheads="1"/>
          </p:cNvSpPr>
          <p:nvPr/>
        </p:nvSpPr>
        <p:spPr bwMode="auto">
          <a:xfrm>
            <a:off x="48815" y="1412081"/>
            <a:ext cx="9363542" cy="55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5275" indent="-285750" eaLnBrk="1" hangingPunct="1">
              <a:lnSpc>
                <a:spcPct val="107000"/>
              </a:lnSpc>
              <a:spcBef>
                <a:spcPct val="0"/>
              </a:spcBef>
              <a:buFont typeface="Wingdings" panose="05000000000000000000" pitchFamily="2" charset="2"/>
              <a:buChar char="§"/>
            </a:pPr>
            <a:r>
              <a:rPr lang="en-US" altLang="en-US" sz="1500" dirty="0"/>
              <a:t>We can use </a:t>
            </a:r>
            <a:r>
              <a:rPr lang="en-US" altLang="en-US" sz="1500" b="1" dirty="0" err="1">
                <a:highlight>
                  <a:srgbClr val="FFFF00"/>
                </a:highlight>
              </a:rPr>
              <a:t>colspan</a:t>
            </a:r>
            <a:r>
              <a:rPr lang="en-US" altLang="en-US" sz="1500" dirty="0"/>
              <a:t> attribute if we want to </a:t>
            </a:r>
            <a:r>
              <a:rPr lang="en-US" altLang="en-US" sz="1500" b="1" dirty="0">
                <a:solidFill>
                  <a:srgbClr val="FF0000"/>
                </a:solidFill>
              </a:rPr>
              <a:t>merge two or more columns </a:t>
            </a:r>
            <a:r>
              <a:rPr lang="en-US" altLang="en-US" sz="1500" dirty="0"/>
              <a:t>into a single column. </a:t>
            </a:r>
            <a:endParaRPr lang="en-US" altLang="en-US" sz="1500" dirty="0"/>
          </a:p>
          <a:p>
            <a:pPr marL="295275" indent="-285750" eaLnBrk="1" hangingPunct="1">
              <a:lnSpc>
                <a:spcPct val="107000"/>
              </a:lnSpc>
              <a:spcBef>
                <a:spcPct val="0"/>
              </a:spcBef>
              <a:buFont typeface="Wingdings" panose="05000000000000000000" pitchFamily="2" charset="2"/>
              <a:buChar char="§"/>
            </a:pPr>
            <a:r>
              <a:rPr lang="en-US" altLang="en-US" sz="1500" dirty="0"/>
              <a:t>Similar way we will use </a:t>
            </a:r>
            <a:r>
              <a:rPr lang="en-US" altLang="en-US" sz="1500" b="1" dirty="0" err="1">
                <a:highlight>
                  <a:srgbClr val="FFFF00"/>
                </a:highlight>
              </a:rPr>
              <a:t>rowspan</a:t>
            </a:r>
            <a:r>
              <a:rPr lang="en-US" altLang="en-US" sz="1500" dirty="0"/>
              <a:t> if we want to </a:t>
            </a:r>
            <a:r>
              <a:rPr lang="en-US" altLang="en-US" sz="1500" b="1" dirty="0">
                <a:solidFill>
                  <a:srgbClr val="FF0000"/>
                </a:solidFill>
              </a:rPr>
              <a:t>merge two or more rows</a:t>
            </a:r>
            <a:r>
              <a:rPr lang="en-US" altLang="en-US" sz="1500" dirty="0">
                <a:solidFill>
                  <a:srgbClr val="FF0000"/>
                </a:solidFill>
              </a:rPr>
              <a:t>.</a:t>
            </a:r>
            <a:endParaRPr lang="en-US" altLang="en-US" sz="1500" dirty="0">
              <a:solidFill>
                <a:srgbClr val="FF0000"/>
              </a:solidFill>
              <a:latin typeface="Times New Roman" panose="02020603050405020304" charset="0"/>
              <a:cs typeface="Times New Roman" panose="02020603050405020304" charset="0"/>
            </a:endParaRPr>
          </a:p>
        </p:txBody>
      </p:sp>
      <p:pic>
        <p:nvPicPr>
          <p:cNvPr id="35850"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954" y="2764204"/>
            <a:ext cx="2179869" cy="159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974297" y="3567419"/>
            <a:ext cx="3120887" cy="1868805"/>
          </a:xfrm>
          <a:prstGeom prst="rect">
            <a:avLst/>
          </a:prstGeom>
          <a:solidFill>
            <a:schemeClr val="accent2">
              <a:lumMod val="20000"/>
              <a:lumOff val="80000"/>
            </a:schemeClr>
          </a:solidFill>
        </p:spPr>
        <p:txBody>
          <a:bodyPr wrap="square">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&lt;td&gt;student1&lt;/td&gt;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&lt;td&gt;95&lt;/td&gt;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&lt;td&gt;75&lt;/td&gt;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 &gt;student2&lt;/td&gt;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&lt;td&gt;75&lt;/td&gt;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&lt;td&gt;55&lt;/td&gt;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&lt;/table&gt;   &lt;/body&gt; 	&lt;/html&gt;</a:t>
            </a:r>
            <a:endParaRPr lang="en-US" sz="1050" dirty="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7738" y="913508"/>
            <a:ext cx="9144001" cy="636270"/>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lang="en-US"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  Height and Width attributes</a:t>
            </a:r>
            <a:endParaRPr lang="en-US" sz="2100" b="1" spc="-4" dirty="0">
              <a:solidFill>
                <a:srgbClr val="C00000"/>
              </a:solidFill>
              <a:latin typeface="Times New Roman" panose="02020603050405020304"/>
              <a:cs typeface="Times New Roman" panose="02020603050405020304"/>
            </a:endParaRPr>
          </a:p>
          <a:p>
            <a:pPr marL="10795" eaLnBrk="1" fontAlgn="auto" hangingPunct="1">
              <a:spcBef>
                <a:spcPts val="785"/>
              </a:spcBef>
              <a:spcAft>
                <a:spcPts val="0"/>
              </a:spcAft>
              <a:tabLst>
                <a:tab pos="3639185" algn="l"/>
              </a:tabLst>
              <a:defRPr/>
            </a:pPr>
            <a:endParaRPr lang="en-US" sz="900" dirty="0">
              <a:latin typeface="Times New Roman" panose="02020603050405020304"/>
              <a:cs typeface="Times New Roman" panose="02020603050405020304"/>
            </a:endParaRPr>
          </a:p>
        </p:txBody>
      </p:sp>
      <p:sp>
        <p:nvSpPr>
          <p:cNvPr id="36867"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6870"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949687" y="1357313"/>
            <a:ext cx="4154090" cy="345122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&lt;title&gt;HTML Table Width/Height&lt;/title&gt;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a:t>
            </a:r>
            <a:r>
              <a:rPr lang="en-US" sz="1050" b="1" dirty="0">
                <a:highlight>
                  <a:srgbClr val="FFFF00"/>
                </a:highlight>
                <a:latin typeface="Times New Roman" panose="02020603050405020304"/>
                <a:cs typeface="Times New Roman" panose="02020603050405020304"/>
              </a:rPr>
              <a:t>&lt;table border = "1" width = "400" height = "150"&gt;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mn-lt"/>
                <a:cs typeface="+mn-cs"/>
              </a:rPr>
              <a:t>&lt;caption&gt;This is the caption&lt;/caption&gt;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&lt;td&gt;Row 1, Column 1&lt;/td&gt;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&lt;td&gt;Row 1, Column 2&lt;/td&gt;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&lt;td&gt;Row 2, Column 1&lt;/td&gt;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&lt;td&gt;Row 2, Column 2&lt;/td&gt;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&lt;/table&gt;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36873" name="Rectangle 12"/>
          <p:cNvSpPr>
            <a:spLocks noChangeArrowheads="1"/>
          </p:cNvSpPr>
          <p:nvPr/>
        </p:nvSpPr>
        <p:spPr bwMode="auto">
          <a:xfrm>
            <a:off x="79514" y="1412081"/>
            <a:ext cx="4870174" cy="22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5275" indent="-285750" eaLnBrk="1" hangingPunct="1">
              <a:lnSpc>
                <a:spcPct val="107000"/>
              </a:lnSpc>
              <a:spcBef>
                <a:spcPct val="0"/>
              </a:spcBef>
              <a:buFont typeface="Wingdings" panose="05000000000000000000" pitchFamily="2" charset="2"/>
              <a:buChar char="§"/>
            </a:pPr>
            <a:r>
              <a:rPr lang="en-US" altLang="en-US" sz="1350" dirty="0"/>
              <a:t>We can set a table</a:t>
            </a:r>
            <a:r>
              <a:rPr lang="en-US" altLang="en-US" sz="1350" b="1" dirty="0"/>
              <a:t> width </a:t>
            </a:r>
            <a:r>
              <a:rPr lang="en-US" altLang="en-US" sz="1350" dirty="0"/>
              <a:t>and </a:t>
            </a:r>
            <a:r>
              <a:rPr lang="en-US" altLang="en-US" sz="1350" b="1" dirty="0"/>
              <a:t>height</a:t>
            </a:r>
            <a:r>
              <a:rPr lang="en-US" altLang="en-US" sz="1350" dirty="0"/>
              <a:t> using </a:t>
            </a:r>
            <a:r>
              <a:rPr lang="en-US" altLang="en-US" sz="1350" b="1" dirty="0"/>
              <a:t>width</a:t>
            </a:r>
            <a:r>
              <a:rPr lang="en-US" altLang="en-US" sz="1350" dirty="0"/>
              <a:t> and </a:t>
            </a:r>
            <a:r>
              <a:rPr lang="en-US" altLang="en-US" sz="1350" b="1" dirty="0"/>
              <a:t>height</a:t>
            </a:r>
            <a:r>
              <a:rPr lang="en-US" altLang="en-US" sz="1350" dirty="0"/>
              <a:t> attributes. </a:t>
            </a:r>
            <a:endParaRPr lang="en-US" altLang="en-US" sz="1350" dirty="0"/>
          </a:p>
          <a:p>
            <a:pPr marL="295275" indent="-285750" eaLnBrk="1" hangingPunct="1">
              <a:lnSpc>
                <a:spcPct val="107000"/>
              </a:lnSpc>
              <a:spcBef>
                <a:spcPct val="0"/>
              </a:spcBef>
              <a:buFont typeface="Wingdings" panose="05000000000000000000" pitchFamily="2" charset="2"/>
              <a:buChar char="§"/>
            </a:pPr>
            <a:r>
              <a:rPr lang="en-US" altLang="en-US" sz="1350" dirty="0"/>
              <a:t>Specify table width or height in terms of </a:t>
            </a:r>
            <a:r>
              <a:rPr lang="en-US" altLang="en-US" sz="1350" b="1" dirty="0"/>
              <a:t>pixels or in terms of percentage</a:t>
            </a:r>
            <a:r>
              <a:rPr lang="en-US" altLang="en-US" sz="1350" dirty="0"/>
              <a:t> of available screen area.</a:t>
            </a:r>
            <a:endParaRPr lang="en-US" altLang="en-US" sz="1350" dirty="0"/>
          </a:p>
          <a:p>
            <a:pPr eaLnBrk="1" hangingPunct="1">
              <a:lnSpc>
                <a:spcPct val="107000"/>
              </a:lnSpc>
              <a:spcBef>
                <a:spcPct val="0"/>
              </a:spcBef>
              <a:buFontTx/>
              <a:buNone/>
            </a:pPr>
            <a:r>
              <a:rPr lang="en-US" altLang="en-US" sz="1575" b="1" dirty="0">
                <a:solidFill>
                  <a:srgbClr val="C00000"/>
                </a:solidFill>
                <a:latin typeface="Times New Roman" panose="02020603050405020304" charset="0"/>
                <a:cs typeface="Times New Roman" panose="02020603050405020304" charset="0"/>
              </a:rPr>
              <a:t>Table Caption</a:t>
            </a:r>
            <a:endParaRPr lang="en-US" altLang="en-US" sz="1575" b="1" dirty="0">
              <a:solidFill>
                <a:srgbClr val="C00000"/>
              </a:solidFill>
              <a:latin typeface="Times New Roman" panose="02020603050405020304" charset="0"/>
              <a:cs typeface="Times New Roman" panose="02020603050405020304" charset="0"/>
            </a:endParaRPr>
          </a:p>
          <a:p>
            <a:pPr marL="295275" indent="-285750">
              <a:lnSpc>
                <a:spcPct val="107000"/>
              </a:lnSpc>
              <a:spcBef>
                <a:spcPct val="0"/>
              </a:spcBef>
              <a:buFont typeface="Wingdings" panose="05000000000000000000" pitchFamily="2" charset="2"/>
              <a:buChar char="§"/>
            </a:pPr>
            <a:r>
              <a:rPr lang="en-US" altLang="en-US" sz="1350" dirty="0"/>
              <a:t>The caption tag will serve as a title or explanation for the table and it shows up at the top of the table. This tag is deprecated in newer version of HTML/XHTML</a:t>
            </a:r>
            <a:endParaRPr lang="en-US" altLang="en-US" sz="1350" dirty="0"/>
          </a:p>
          <a:p>
            <a:pPr eaLnBrk="1" hangingPunct="1">
              <a:lnSpc>
                <a:spcPct val="107000"/>
              </a:lnSpc>
              <a:spcBef>
                <a:spcPct val="0"/>
              </a:spcBef>
              <a:buFontTx/>
              <a:buNone/>
            </a:pPr>
            <a:endParaRPr lang="en-US" altLang="en-US" sz="1275" dirty="0">
              <a:latin typeface="Times New Roman" panose="02020603050405020304" charset="0"/>
              <a:cs typeface="Times New Roman" panose="02020603050405020304" charset="0"/>
            </a:endParaRPr>
          </a:p>
          <a:p>
            <a:pPr eaLnBrk="1" hangingPunct="1">
              <a:lnSpc>
                <a:spcPct val="107000"/>
              </a:lnSpc>
              <a:spcBef>
                <a:spcPct val="0"/>
              </a:spcBef>
              <a:buFontTx/>
              <a:buNone/>
            </a:pPr>
            <a:endParaRPr lang="en-US" altLang="en-US" sz="1275" dirty="0">
              <a:latin typeface="Times New Roman" panose="02020603050405020304" charset="0"/>
              <a:cs typeface="Times New Roman" panose="02020603050405020304" charset="0"/>
            </a:endParaRPr>
          </a:p>
        </p:txBody>
      </p:sp>
      <p:pic>
        <p:nvPicPr>
          <p:cNvPr id="36874"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3084" y="3809466"/>
            <a:ext cx="3513116" cy="160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19271" y="1014413"/>
            <a:ext cx="8905453" cy="579120"/>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lang="en-US" sz="825" b="1" spc="-4" dirty="0">
                <a:latin typeface="Times New Roman" panose="02020603050405020304"/>
                <a:cs typeface="Times New Roman" panose="02020603050405020304"/>
              </a:rPr>
              <a:t>	</a:t>
            </a:r>
            <a:r>
              <a:rPr lang="en-US" sz="1800" b="1" spc="-4" dirty="0">
                <a:solidFill>
                  <a:srgbClr val="C00000"/>
                </a:solidFill>
                <a:latin typeface="Times New Roman" panose="02020603050405020304"/>
                <a:cs typeface="Times New Roman" panose="02020603050405020304"/>
              </a:rPr>
              <a:t>Tables : Cellpadding and Cell-spacing Attributes</a:t>
            </a:r>
            <a:endParaRPr lang="en-US" sz="1800" b="1" spc="-4" dirty="0">
              <a:solidFill>
                <a:srgbClr val="C00000"/>
              </a:solidFill>
              <a:latin typeface="Times New Roman" panose="02020603050405020304"/>
              <a:cs typeface="Times New Roman" panose="02020603050405020304"/>
            </a:endParaRPr>
          </a:p>
          <a:p>
            <a:pPr marL="10795" eaLnBrk="1" fontAlgn="auto" hangingPunct="1">
              <a:spcBef>
                <a:spcPts val="785"/>
              </a:spcBef>
              <a:spcAft>
                <a:spcPts val="0"/>
              </a:spcAft>
              <a:tabLst>
                <a:tab pos="3639185" algn="l"/>
              </a:tabLst>
              <a:defRPr/>
            </a:pPr>
            <a:endParaRPr lang="en-US" sz="825" dirty="0">
              <a:latin typeface="Times New Roman" panose="02020603050405020304"/>
              <a:cs typeface="Times New Roman" panose="02020603050405020304"/>
            </a:endParaRPr>
          </a:p>
        </p:txBody>
      </p:sp>
      <p:sp>
        <p:nvSpPr>
          <p:cNvPr id="37891"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7892" name="object 10"/>
          <p:cNvSpPr>
            <a:spLocks noChangeArrowheads="1"/>
          </p:cNvSpPr>
          <p:nvPr/>
        </p:nvSpPr>
        <p:spPr bwMode="auto">
          <a:xfrm>
            <a:off x="0" y="898146"/>
            <a:ext cx="0" cy="4550569"/>
          </a:xfrm>
          <a:custGeom>
            <a:avLst/>
            <a:gdLst>
              <a:gd name="T0" fmla="*/ 0 h 9467215"/>
              <a:gd name="T1" fmla="*/ 11965 h 9467215"/>
              <a:gd name="T2" fmla="*/ 0 60000 65536"/>
              <a:gd name="T3" fmla="*/ 0 60000 65536"/>
              <a:gd name="T4" fmla="*/ 0 h 9467215"/>
              <a:gd name="T5" fmla="*/ 9467215 h 9467215"/>
            </a:gdLst>
            <a:ahLst/>
            <a:cxnLst>
              <a:cxn ang="T2">
                <a:pos x="0" y="T0"/>
              </a:cxn>
              <a:cxn ang="T3">
                <a:pos x="0" y="T1"/>
              </a:cxn>
            </a:cxnLst>
            <a:rect l="0" t="T4" r="0" b="T5"/>
            <a:pathLst>
              <a:path h="9467215">
                <a:moveTo>
                  <a:pt x="0" y="0"/>
                </a:moveTo>
                <a:lnTo>
                  <a:pt x="0" y="9466783"/>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7894"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572000" y="1357313"/>
            <a:ext cx="4572001" cy="345122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&lt;title&gt;HTML Table Cellpadding&lt;/title&gt;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a:t>
            </a:r>
            <a:r>
              <a:rPr lang="en-US" sz="1050" b="1" dirty="0">
                <a:highlight>
                  <a:srgbClr val="FFFF00"/>
                </a:highlight>
                <a:latin typeface="Times New Roman" panose="02020603050405020304"/>
                <a:cs typeface="Times New Roman" panose="02020603050405020304"/>
              </a:rPr>
              <a:t>&lt;table border = "1" cellpadding = "5" cellspacing = "5"&gt;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&gt;Name&lt;/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&gt;Salary&lt;/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a:t>
            </a:r>
            <a:r>
              <a:rPr lang="en-US" sz="1050" dirty="0" err="1">
                <a:latin typeface="Times New Roman" panose="02020603050405020304"/>
                <a:cs typeface="Times New Roman" panose="02020603050405020304"/>
              </a:rPr>
              <a:t>Ramesh</a:t>
            </a:r>
            <a:r>
              <a:rPr lang="en-US" sz="1050" dirty="0">
                <a:latin typeface="Times New Roman" panose="02020603050405020304"/>
                <a:cs typeface="Times New Roman" panose="02020603050405020304"/>
              </a:rPr>
              <a:t> Raman&lt;/td&gt;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&lt;td&gt;5000&lt;/td&gt;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a:t>
            </a:r>
            <a:r>
              <a:rPr lang="en-US" sz="1050" dirty="0" err="1">
                <a:latin typeface="Times New Roman" panose="02020603050405020304"/>
                <a:cs typeface="Times New Roman" panose="02020603050405020304"/>
              </a:rPr>
              <a:t>Shabbir</a:t>
            </a:r>
            <a:r>
              <a:rPr lang="en-US" sz="1050" dirty="0">
                <a:latin typeface="Times New Roman" panose="02020603050405020304"/>
                <a:cs typeface="Times New Roman" panose="02020603050405020304"/>
              </a:rPr>
              <a:t> Hussein&lt;/td&gt;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&lt;td&gt;7000&lt;/td&gt;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&lt;/table&gt;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37897" name="Rectangle 12"/>
          <p:cNvSpPr>
            <a:spLocks noChangeArrowheads="1"/>
          </p:cNvSpPr>
          <p:nvPr/>
        </p:nvSpPr>
        <p:spPr bwMode="auto">
          <a:xfrm>
            <a:off x="119272" y="1412081"/>
            <a:ext cx="4312235" cy="144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5275" indent="-285750"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cellpadding</a:t>
            </a:r>
            <a:r>
              <a:rPr lang="en-US" altLang="en-US" sz="1500" dirty="0">
                <a:latin typeface="Times New Roman" panose="02020603050405020304" charset="0"/>
                <a:cs typeface="Times New Roman" panose="02020603050405020304" charset="0"/>
              </a:rPr>
              <a:t> and </a:t>
            </a:r>
            <a:r>
              <a:rPr lang="en-US" altLang="en-US" sz="1500" b="1" dirty="0">
                <a:latin typeface="Times New Roman" panose="02020603050405020304" charset="0"/>
                <a:cs typeface="Times New Roman" panose="02020603050405020304" charset="0"/>
              </a:rPr>
              <a:t>cellspacing</a:t>
            </a:r>
            <a:r>
              <a:rPr lang="en-US" altLang="en-US" sz="1500" dirty="0">
                <a:latin typeface="Times New Roman" panose="02020603050405020304" charset="0"/>
                <a:cs typeface="Times New Roman" panose="02020603050405020304" charset="0"/>
              </a:rPr>
              <a:t> which are used to </a:t>
            </a:r>
            <a:r>
              <a:rPr lang="en-US" altLang="en-US" sz="1500" b="1" dirty="0">
                <a:latin typeface="Times New Roman" panose="02020603050405020304" charset="0"/>
                <a:cs typeface="Times New Roman" panose="02020603050405020304" charset="0"/>
              </a:rPr>
              <a:t>adjust the white space in table cells. </a:t>
            </a:r>
            <a:endParaRPr lang="en-US" altLang="en-US" sz="1500" b="1" dirty="0">
              <a:latin typeface="Times New Roman" panose="02020603050405020304" charset="0"/>
              <a:cs typeface="Times New Roman" panose="02020603050405020304" charset="0"/>
            </a:endParaRPr>
          </a:p>
          <a:p>
            <a:pPr marL="295275" indent="-285750" algn="just">
              <a:spcBef>
                <a:spcPct val="0"/>
              </a:spcBef>
              <a:buFont typeface="Wingdings" panose="05000000000000000000" pitchFamily="2" charset="2"/>
              <a:buChar char="§"/>
            </a:pPr>
            <a:r>
              <a:rPr lang="en-US" altLang="en-US" sz="1500" dirty="0">
                <a:latin typeface="Times New Roman" panose="02020603050405020304" charset="0"/>
                <a:cs typeface="Times New Roman" panose="02020603050405020304" charset="0"/>
              </a:rPr>
              <a:t>The </a:t>
            </a:r>
            <a:r>
              <a:rPr lang="en-US" altLang="en-US" sz="1500" dirty="0">
                <a:solidFill>
                  <a:srgbClr val="FF0000"/>
                </a:solidFill>
                <a:latin typeface="Times New Roman" panose="02020603050405020304" charset="0"/>
                <a:cs typeface="Times New Roman" panose="02020603050405020304" charset="0"/>
              </a:rPr>
              <a:t>cellspacing attribute </a:t>
            </a:r>
            <a:r>
              <a:rPr lang="en-US" altLang="en-US" sz="1500" dirty="0">
                <a:latin typeface="Times New Roman" panose="02020603050405020304" charset="0"/>
                <a:cs typeface="Times New Roman" panose="02020603050405020304" charset="0"/>
              </a:rPr>
              <a:t>defines </a:t>
            </a:r>
            <a:r>
              <a:rPr lang="en-US" altLang="en-US" sz="1500" b="1" dirty="0">
                <a:latin typeface="Times New Roman" panose="02020603050405020304" charset="0"/>
                <a:cs typeface="Times New Roman" panose="02020603050405020304" charset="0"/>
              </a:rPr>
              <a:t>space between table cells.</a:t>
            </a:r>
            <a:endParaRPr lang="en-US" altLang="en-US" sz="1500" b="1" dirty="0">
              <a:latin typeface="Times New Roman" panose="02020603050405020304" charset="0"/>
              <a:cs typeface="Times New Roman" panose="02020603050405020304" charset="0"/>
            </a:endParaRPr>
          </a:p>
          <a:p>
            <a:pPr marL="295275" indent="-285750" algn="just">
              <a:spcBef>
                <a:spcPct val="0"/>
              </a:spcBef>
              <a:buFont typeface="Wingdings" panose="05000000000000000000" pitchFamily="2" charset="2"/>
              <a:buChar char="§"/>
            </a:pPr>
            <a:r>
              <a:rPr lang="en-US" altLang="en-US" sz="1500" dirty="0">
                <a:solidFill>
                  <a:srgbClr val="FF0000"/>
                </a:solidFill>
                <a:latin typeface="Times New Roman" panose="02020603050405020304" charset="0"/>
                <a:cs typeface="Times New Roman" panose="02020603050405020304" charset="0"/>
              </a:rPr>
              <a:t>cellpadding represents </a:t>
            </a:r>
            <a:r>
              <a:rPr lang="en-US" altLang="en-US" sz="1500" dirty="0">
                <a:latin typeface="Times New Roman" panose="02020603050405020304" charset="0"/>
                <a:cs typeface="Times New Roman" panose="02020603050405020304" charset="0"/>
              </a:rPr>
              <a:t>the </a:t>
            </a:r>
            <a:r>
              <a:rPr lang="en-US" altLang="en-US" sz="1500" b="1" dirty="0">
                <a:latin typeface="Times New Roman" panose="02020603050405020304" charset="0"/>
                <a:cs typeface="Times New Roman" panose="02020603050405020304" charset="0"/>
              </a:rPr>
              <a:t>distance between cell borders and the content within a cell</a:t>
            </a:r>
            <a:r>
              <a:rPr lang="en-US" altLang="en-US" sz="1500" dirty="0">
                <a:latin typeface="Times New Roman" panose="02020603050405020304" charset="0"/>
                <a:cs typeface="Times New Roman" panose="02020603050405020304" charset="0"/>
              </a:rPr>
              <a:t>.</a:t>
            </a:r>
            <a:endParaRPr lang="en-US" altLang="en-US" sz="1350" dirty="0">
              <a:latin typeface="Times New Roman" panose="02020603050405020304" charset="0"/>
              <a:cs typeface="Times New Roman" panose="02020603050405020304" charset="0"/>
            </a:endParaRPr>
          </a:p>
        </p:txBody>
      </p:sp>
      <p:pic>
        <p:nvPicPr>
          <p:cNvPr id="3789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6281" y="4610226"/>
            <a:ext cx="2051447" cy="137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6" descr="Image result for cellspacing and cellpad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959" y="2950067"/>
            <a:ext cx="2684548" cy="179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9574" y="1014413"/>
            <a:ext cx="8935277" cy="396875"/>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 – </a:t>
            </a:r>
            <a:r>
              <a:rPr lang="en-US" sz="2100" b="1" spc="-4" dirty="0" err="1">
                <a:solidFill>
                  <a:srgbClr val="C00000"/>
                </a:solidFill>
                <a:latin typeface="Times New Roman" panose="02020603050405020304"/>
                <a:cs typeface="Times New Roman" panose="02020603050405020304"/>
              </a:rPr>
              <a:t>bordercolor</a:t>
            </a:r>
            <a:endParaRPr sz="900" dirty="0">
              <a:latin typeface="Times New Roman" panose="02020603050405020304"/>
              <a:cs typeface="Times New Roman" panose="02020603050405020304"/>
            </a:endParaRPr>
          </a:p>
        </p:txBody>
      </p:sp>
      <p:sp>
        <p:nvSpPr>
          <p:cNvPr id="38915"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891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373216" y="1462088"/>
            <a:ext cx="4631635" cy="328993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&lt;title&gt;HTML Tables&lt;/title&gt;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&lt;table border="1"</a:t>
            </a:r>
            <a:r>
              <a:rPr lang="en-US" sz="1050" b="1" dirty="0">
                <a:solidFill>
                  <a:srgbClr val="FF0000"/>
                </a:solidFill>
                <a:highlight>
                  <a:srgbClr val="FFFF00"/>
                </a:highlight>
                <a:latin typeface="Times New Roman" panose="02020603050405020304"/>
                <a:cs typeface="Times New Roman" panose="02020603050405020304"/>
              </a:rPr>
              <a:t>bordercolor="red</a:t>
            </a:r>
            <a:r>
              <a:rPr lang="en-US" sz="1050" b="1" dirty="0">
                <a:highlight>
                  <a:srgbClr val="FFFF00"/>
                </a:highlight>
                <a:latin typeface="Times New Roman" panose="02020603050405020304"/>
                <a:cs typeface="Times New Roman" panose="02020603050405020304"/>
              </a:rPr>
              <a:t>" &gt;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&gt;Name&lt;/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&gt;Salary&lt;/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a:t>
            </a:r>
            <a:r>
              <a:rPr lang="en-US" sz="1050" dirty="0" err="1">
                <a:latin typeface="Times New Roman" panose="02020603050405020304"/>
                <a:cs typeface="Times New Roman" panose="02020603050405020304"/>
              </a:rPr>
              <a:t>Shivam</a:t>
            </a:r>
            <a:r>
              <a:rPr lang="en-US" sz="1050" dirty="0">
                <a:latin typeface="Times New Roman" panose="02020603050405020304"/>
                <a:cs typeface="Times New Roman" panose="02020603050405020304"/>
              </a:rPr>
              <a:t>&lt;/td&gt;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 &lt;td&gt;50,000.00&lt;/td&gt;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&lt;td&gt;Vansh&lt;/td&gt;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&lt;td&gt;45,000.00&lt;/td&gt;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&lt;/table&gt;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38921" name="Rectangle 12"/>
          <p:cNvSpPr>
            <a:spLocks noChangeArrowheads="1"/>
          </p:cNvSpPr>
          <p:nvPr/>
        </p:nvSpPr>
        <p:spPr bwMode="auto">
          <a:xfrm>
            <a:off x="69574" y="1412081"/>
            <a:ext cx="4631635" cy="52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95275" indent="-285750" eaLnBrk="1" hangingPunct="1">
              <a:spcBef>
                <a:spcPct val="0"/>
              </a:spcBef>
              <a:buFont typeface="Wingdings" panose="05000000000000000000" pitchFamily="2" charset="2"/>
              <a:buChar char="§"/>
            </a:pPr>
            <a:r>
              <a:rPr lang="en-US" altLang="en-US" sz="1500" dirty="0">
                <a:latin typeface="Times New Roman" panose="02020603050405020304" charset="0"/>
                <a:cs typeface="Times New Roman" panose="02020603050405020304" charset="0"/>
              </a:rPr>
              <a:t>we can also set border color also using </a:t>
            </a:r>
            <a:r>
              <a:rPr lang="en-US" altLang="en-US" sz="1500" b="1" dirty="0" err="1">
                <a:latin typeface="Times New Roman" panose="02020603050405020304" charset="0"/>
                <a:cs typeface="Times New Roman" panose="02020603050405020304" charset="0"/>
              </a:rPr>
              <a:t>bordercolor</a:t>
            </a:r>
            <a:r>
              <a:rPr lang="en-US" altLang="en-US" sz="1500" b="1" dirty="0">
                <a:latin typeface="Times New Roman" panose="02020603050405020304" charset="0"/>
                <a:cs typeface="Times New Roman" panose="02020603050405020304" charset="0"/>
              </a:rPr>
              <a:t> attribute</a:t>
            </a:r>
            <a:r>
              <a:rPr lang="en-US" altLang="en-US" sz="1500" dirty="0">
                <a:latin typeface="Times New Roman" panose="02020603050405020304" charset="0"/>
                <a:cs typeface="Times New Roman" panose="02020603050405020304" charset="0"/>
              </a:rPr>
              <a:t>.</a:t>
            </a:r>
            <a:endParaRPr lang="en-US" altLang="en-US" sz="1350" dirty="0">
              <a:latin typeface="Times New Roman" panose="02020603050405020304" charset="0"/>
              <a:cs typeface="Times New Roman" panose="02020603050405020304" charset="0"/>
            </a:endParaRPr>
          </a:p>
        </p:txBody>
      </p:sp>
      <p:pic>
        <p:nvPicPr>
          <p:cNvPr id="3" name="Picture 2"/>
          <p:cNvPicPr>
            <a:picLocks noChangeAspect="1"/>
          </p:cNvPicPr>
          <p:nvPr/>
        </p:nvPicPr>
        <p:blipFill>
          <a:blip r:embed="rId1"/>
          <a:stretch>
            <a:fillRect/>
          </a:stretch>
        </p:blipFill>
        <p:spPr>
          <a:xfrm>
            <a:off x="642782" y="2420181"/>
            <a:ext cx="2503589" cy="1545425"/>
          </a:xfrm>
          <a:prstGeom prst="rect">
            <a:avLst/>
          </a:prstGeom>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9574" y="1014413"/>
            <a:ext cx="8935277" cy="396875"/>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 – Backgrounds</a:t>
            </a:r>
            <a:endParaRPr sz="900" dirty="0">
              <a:latin typeface="Times New Roman" panose="02020603050405020304"/>
              <a:cs typeface="Times New Roman" panose="02020603050405020304"/>
            </a:endParaRPr>
          </a:p>
        </p:txBody>
      </p:sp>
      <p:sp>
        <p:nvSpPr>
          <p:cNvPr id="38915"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891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373216" y="1462088"/>
            <a:ext cx="4631635" cy="328993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&lt;title&gt;HTML Tables&lt;/title&gt;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&lt;table border="1"</a:t>
            </a:r>
            <a:r>
              <a:rPr lang="en-US" sz="1050" b="1" dirty="0">
                <a:solidFill>
                  <a:srgbClr val="002060"/>
                </a:solidFill>
                <a:highlight>
                  <a:srgbClr val="FFFF00"/>
                </a:highlight>
                <a:latin typeface="Times New Roman" panose="02020603050405020304"/>
                <a:cs typeface="Times New Roman" panose="02020603050405020304"/>
              </a:rPr>
              <a:t>bgcolor="yellow</a:t>
            </a:r>
            <a:r>
              <a:rPr lang="en-US" sz="1050" b="1" dirty="0">
                <a:highlight>
                  <a:srgbClr val="FFFF00"/>
                </a:highlight>
                <a:latin typeface="Times New Roman" panose="02020603050405020304"/>
                <a:cs typeface="Times New Roman" panose="02020603050405020304"/>
              </a:rPr>
              <a:t>"&gt;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&gt;Name&lt;/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&gt;Salary&lt;/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&lt;td&gt;Jayapal&lt;/td&gt;</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 &lt;td&gt;50,000.00&lt;/td&gt;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&lt;tr&gt;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&lt;td&gt;Ravi&lt;/td&gt; </a:t>
            </a:r>
            <a:endParaRPr lang="en-US" sz="1050" dirty="0">
              <a:latin typeface="Times New Roman" panose="02020603050405020304"/>
              <a:cs typeface="Times New Roman" panose="02020603050405020304"/>
            </a:endParaRPr>
          </a:p>
          <a:p>
            <a:pPr marL="621030" lvl="1">
              <a:defRPr/>
            </a:pPr>
            <a:r>
              <a:rPr lang="en-US" sz="1050" dirty="0">
                <a:latin typeface="Times New Roman" panose="02020603050405020304"/>
                <a:cs typeface="Times New Roman" panose="02020603050405020304"/>
              </a:rPr>
              <a:t>&lt;td&gt;45,000.00&lt;/td&gt;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a:t>
            </a:r>
            <a:r>
              <a:rPr lang="en-US" sz="1050" dirty="0" err="1">
                <a:latin typeface="Times New Roman" panose="02020603050405020304"/>
                <a:cs typeface="Times New Roman" panose="02020603050405020304"/>
              </a:rPr>
              <a:t>tr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&lt;/table&gt;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38921" name="Rectangle 12"/>
          <p:cNvSpPr>
            <a:spLocks noChangeArrowheads="1"/>
          </p:cNvSpPr>
          <p:nvPr/>
        </p:nvSpPr>
        <p:spPr bwMode="auto">
          <a:xfrm>
            <a:off x="69574" y="1412081"/>
            <a:ext cx="4631635"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7000"/>
              </a:lnSpc>
              <a:spcBef>
                <a:spcPct val="0"/>
              </a:spcBef>
              <a:buFontTx/>
              <a:buNone/>
            </a:pPr>
            <a:r>
              <a:rPr lang="en-US" altLang="en-US" sz="1575" b="1" dirty="0">
                <a:solidFill>
                  <a:srgbClr val="C00000"/>
                </a:solidFill>
                <a:latin typeface="Times New Roman" panose="02020603050405020304" charset="0"/>
                <a:cs typeface="Times New Roman" panose="02020603050405020304" charset="0"/>
              </a:rPr>
              <a:t>Tables Backgrounds</a:t>
            </a:r>
            <a:endParaRPr lang="en-US" altLang="en-US" sz="1575" b="1" dirty="0">
              <a:solidFill>
                <a:srgbClr val="C00000"/>
              </a:solidFill>
              <a:latin typeface="Times New Roman" panose="02020603050405020304" charset="0"/>
              <a:cs typeface="Times New Roman" panose="02020603050405020304" charset="0"/>
            </a:endParaRPr>
          </a:p>
          <a:p>
            <a:pPr marL="295275" indent="-285750" eaLnBrk="1" hangingPunct="1">
              <a:spcBef>
                <a:spcPct val="0"/>
              </a:spcBef>
              <a:buFont typeface="Wingdings" panose="05000000000000000000" pitchFamily="2" charset="2"/>
              <a:buChar char="§"/>
            </a:pPr>
            <a:r>
              <a:rPr lang="en-US" altLang="en-US" sz="1500" b="1" dirty="0" err="1">
                <a:solidFill>
                  <a:srgbClr val="FF0000"/>
                </a:solidFill>
                <a:latin typeface="Times New Roman" panose="02020603050405020304" charset="0"/>
                <a:cs typeface="Times New Roman" panose="02020603050405020304" charset="0"/>
              </a:rPr>
              <a:t>bgcolor</a:t>
            </a:r>
            <a:r>
              <a:rPr lang="en-US" altLang="en-US" sz="1500" b="1" dirty="0">
                <a:solidFill>
                  <a:srgbClr val="FF0000"/>
                </a:solidFill>
                <a:latin typeface="Times New Roman" panose="02020603050405020304" charset="0"/>
                <a:cs typeface="Times New Roman" panose="02020603050405020304" charset="0"/>
              </a:rPr>
              <a:t> attribute </a:t>
            </a:r>
            <a:r>
              <a:rPr lang="en-US" altLang="en-US" sz="1500" dirty="0">
                <a:latin typeface="Times New Roman" panose="02020603050405020304" charset="0"/>
                <a:cs typeface="Times New Roman" panose="02020603050405020304" charset="0"/>
              </a:rPr>
              <a:t>− we can </a:t>
            </a:r>
            <a:r>
              <a:rPr lang="en-US" altLang="en-US" sz="1500" b="1" dirty="0">
                <a:latin typeface="Times New Roman" panose="02020603050405020304" charset="0"/>
                <a:cs typeface="Times New Roman" panose="02020603050405020304" charset="0"/>
              </a:rPr>
              <a:t>set background color for whole table or just for one cell.</a:t>
            </a:r>
            <a:endParaRPr lang="en-US" altLang="en-US" sz="1500" b="1" dirty="0">
              <a:latin typeface="Times New Roman" panose="02020603050405020304" charset="0"/>
              <a:cs typeface="Times New Roman" panose="02020603050405020304" charset="0"/>
            </a:endParaRPr>
          </a:p>
          <a:p>
            <a:pPr marL="295275" indent="-285750" eaLnBrk="1" hangingPunct="1">
              <a:spcBef>
                <a:spcPct val="0"/>
              </a:spcBef>
              <a:buFont typeface="Wingdings" panose="05000000000000000000" pitchFamily="2" charset="2"/>
              <a:buChar char="§"/>
            </a:pPr>
            <a:r>
              <a:rPr lang="en-US" altLang="en-US" sz="1500" b="1" dirty="0">
                <a:solidFill>
                  <a:srgbClr val="FF0000"/>
                </a:solidFill>
                <a:latin typeface="Times New Roman" panose="02020603050405020304" charset="0"/>
                <a:cs typeface="Times New Roman" panose="02020603050405020304" charset="0"/>
              </a:rPr>
              <a:t>background attribute </a:t>
            </a:r>
            <a:r>
              <a:rPr lang="en-US" altLang="en-US" sz="1500" dirty="0">
                <a:latin typeface="Times New Roman" panose="02020603050405020304" charset="0"/>
                <a:cs typeface="Times New Roman" panose="02020603050405020304" charset="0"/>
              </a:rPr>
              <a:t>− we can </a:t>
            </a:r>
            <a:r>
              <a:rPr lang="en-US" altLang="en-US" sz="1500" b="1" dirty="0">
                <a:latin typeface="Times New Roman" panose="02020603050405020304" charset="0"/>
                <a:cs typeface="Times New Roman" panose="02020603050405020304" charset="0"/>
              </a:rPr>
              <a:t>set background image </a:t>
            </a:r>
            <a:r>
              <a:rPr lang="en-US" altLang="en-US" sz="1500" dirty="0">
                <a:latin typeface="Times New Roman" panose="02020603050405020304" charset="0"/>
                <a:cs typeface="Times New Roman" panose="02020603050405020304" charset="0"/>
              </a:rPr>
              <a:t>for whole table or just for one cell.</a:t>
            </a:r>
            <a:endParaRPr lang="en-US" altLang="en-US" sz="1500" dirty="0">
              <a:latin typeface="Times New Roman" panose="02020603050405020304" charset="0"/>
              <a:cs typeface="Times New Roman" panose="02020603050405020304" charset="0"/>
            </a:endParaRPr>
          </a:p>
        </p:txBody>
      </p:sp>
      <p:pic>
        <p:nvPicPr>
          <p:cNvPr id="389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8662" y="3884538"/>
            <a:ext cx="2074069" cy="136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9574" y="934901"/>
            <a:ext cx="8935277" cy="396875"/>
          </a:xfrm>
          <a:prstGeom prst="rect">
            <a:avLst/>
          </a:prstGeom>
        </p:spPr>
        <p:txBody>
          <a:bodyPr wrap="square" lIns="0" tIns="74667" rIns="0" bIns="0">
            <a:spAutoFit/>
          </a:bodyPr>
          <a:lstStyle/>
          <a:p>
            <a:pPr marL="10795" eaLnBrk="1" fontAlgn="auto" hangingPunct="1">
              <a:spcBef>
                <a:spcPts val="785"/>
              </a:spcBef>
              <a:spcAft>
                <a:spcPts val="0"/>
              </a:spcAft>
              <a:tabLst>
                <a:tab pos="3639185" algn="l"/>
              </a:tabLst>
              <a:defRPr/>
            </a:pPr>
            <a:r>
              <a:rPr sz="900" b="1" spc="-4" dirty="0">
                <a:latin typeface="Times New Roman" panose="02020603050405020304"/>
                <a:cs typeface="Times New Roman" panose="02020603050405020304"/>
              </a:rPr>
              <a:t>	</a:t>
            </a:r>
            <a:r>
              <a:rPr lang="en-US" sz="2100" b="1" spc="-4" dirty="0">
                <a:solidFill>
                  <a:srgbClr val="C00000"/>
                </a:solidFill>
                <a:latin typeface="Times New Roman" panose="02020603050405020304"/>
                <a:cs typeface="Times New Roman" panose="02020603050405020304"/>
              </a:rPr>
              <a:t>Tables – table body &lt;</a:t>
            </a:r>
            <a:r>
              <a:rPr lang="en-US" sz="2100" b="1" spc="-4" dirty="0" err="1">
                <a:solidFill>
                  <a:srgbClr val="C00000"/>
                </a:solidFill>
                <a:latin typeface="Times New Roman" panose="02020603050405020304"/>
                <a:cs typeface="Times New Roman" panose="02020603050405020304"/>
              </a:rPr>
              <a:t>tbody</a:t>
            </a:r>
            <a:r>
              <a:rPr lang="en-US" sz="2100" b="1" spc="-4" dirty="0">
                <a:solidFill>
                  <a:srgbClr val="C00000"/>
                </a:solidFill>
                <a:latin typeface="Times New Roman" panose="02020603050405020304"/>
                <a:cs typeface="Times New Roman" panose="02020603050405020304"/>
              </a:rPr>
              <a:t>&gt;</a:t>
            </a:r>
            <a:endParaRPr sz="900" dirty="0">
              <a:latin typeface="Times New Roman" panose="02020603050405020304"/>
              <a:cs typeface="Times New Roman" panose="02020603050405020304"/>
            </a:endParaRPr>
          </a:p>
        </p:txBody>
      </p:sp>
      <p:sp>
        <p:nvSpPr>
          <p:cNvPr id="38915" name="object 9"/>
          <p:cNvSpPr>
            <a:spLocks noChangeArrowheads="1"/>
          </p:cNvSpPr>
          <p:nvPr/>
        </p:nvSpPr>
        <p:spPr bwMode="auto">
          <a:xfrm>
            <a:off x="1422797" y="937696"/>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3891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373216" y="1462088"/>
            <a:ext cx="4631635" cy="345122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&lt;!DOCTYPE 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&lt;h1&gt;The </a:t>
            </a:r>
            <a:r>
              <a:rPr lang="en-US" sz="1050" dirty="0" err="1">
                <a:latin typeface="Times New Roman" panose="02020603050405020304"/>
                <a:cs typeface="Times New Roman" panose="02020603050405020304"/>
              </a:rPr>
              <a:t>thead</a:t>
            </a:r>
            <a:r>
              <a:rPr lang="en-US" sz="1050" dirty="0">
                <a:latin typeface="Times New Roman" panose="02020603050405020304"/>
                <a:cs typeface="Times New Roman" panose="02020603050405020304"/>
              </a:rPr>
              <a:t>, </a:t>
            </a:r>
            <a:r>
              <a:rPr lang="en-US" sz="1050" dirty="0" err="1">
                <a:latin typeface="Times New Roman" panose="02020603050405020304"/>
                <a:cs typeface="Times New Roman" panose="02020603050405020304"/>
              </a:rPr>
              <a:t>tbody</a:t>
            </a:r>
            <a:r>
              <a:rPr lang="en-US" sz="1050" dirty="0">
                <a:latin typeface="Times New Roman" panose="02020603050405020304"/>
                <a:cs typeface="Times New Roman" panose="02020603050405020304"/>
              </a:rPr>
              <a:t>, and </a:t>
            </a:r>
            <a:r>
              <a:rPr lang="en-US" sz="1050" dirty="0" err="1">
                <a:latin typeface="Times New Roman" panose="02020603050405020304"/>
                <a:cs typeface="Times New Roman" panose="02020603050405020304"/>
              </a:rPr>
              <a:t>tfoot</a:t>
            </a:r>
            <a:r>
              <a:rPr lang="en-US" sz="1050" dirty="0">
                <a:latin typeface="Times New Roman" panose="02020603050405020304"/>
                <a:cs typeface="Times New Roman" panose="02020603050405020304"/>
              </a:rPr>
              <a:t> elements&lt;/h1&gt;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&lt;table border="1"&gt;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thead</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&gt;Day&lt;/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&gt;venue&lt;/</a:t>
            </a:r>
            <a:r>
              <a:rPr lang="en-US" sz="1050" dirty="0" err="1">
                <a:latin typeface="Times New Roman" panose="02020603050405020304"/>
                <a:cs typeface="Times New Roman" panose="02020603050405020304"/>
              </a:rPr>
              <a:t>th</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thead</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tbody</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&lt;td&gt;Mon&lt;/td&gt;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&lt;td&gt;TG&lt;/td&gt;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&lt;td&gt;Tue&lt;/td&gt;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&lt;td&gt;PG&lt;/td&gt;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tbody</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endParaRPr lang="en-US" sz="1050" dirty="0">
              <a:latin typeface="Times New Roman" panose="02020603050405020304"/>
              <a:cs typeface="Times New Roman" panose="02020603050405020304"/>
            </a:endParaRPr>
          </a:p>
        </p:txBody>
      </p:sp>
      <p:sp>
        <p:nvSpPr>
          <p:cNvPr id="38921" name="Rectangle 12"/>
          <p:cNvSpPr>
            <a:spLocks noChangeArrowheads="1"/>
          </p:cNvSpPr>
          <p:nvPr/>
        </p:nvSpPr>
        <p:spPr bwMode="auto">
          <a:xfrm>
            <a:off x="69575" y="1412081"/>
            <a:ext cx="4194314"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52425" indent="-342900" eaLnBrk="1" hangingPunct="1">
              <a:lnSpc>
                <a:spcPct val="107000"/>
              </a:lnSpc>
              <a:spcBef>
                <a:spcPct val="0"/>
              </a:spcBef>
              <a:buFont typeface="Wingdings" panose="05000000000000000000" pitchFamily="2" charset="2"/>
              <a:buChar char="§"/>
            </a:pPr>
            <a:r>
              <a:rPr lang="en-US" altLang="en-US" sz="1350" b="1" dirty="0">
                <a:latin typeface="Times New Roman" panose="02020603050405020304" charset="0"/>
                <a:cs typeface="Times New Roman" panose="02020603050405020304" charset="0"/>
              </a:rPr>
              <a:t>HTML </a:t>
            </a:r>
            <a:r>
              <a:rPr lang="en-US" altLang="en-US" sz="1350" b="1" dirty="0">
                <a:solidFill>
                  <a:srgbClr val="FF0000"/>
                </a:solidFill>
                <a:latin typeface="Times New Roman" panose="02020603050405020304" charset="0"/>
                <a:cs typeface="Times New Roman" panose="02020603050405020304" charset="0"/>
              </a:rPr>
              <a:t>&lt;</a:t>
            </a:r>
            <a:r>
              <a:rPr lang="en-US" altLang="en-US" sz="1350" b="1" dirty="0" err="1">
                <a:solidFill>
                  <a:srgbClr val="FF0000"/>
                </a:solidFill>
                <a:latin typeface="Times New Roman" panose="02020603050405020304" charset="0"/>
                <a:cs typeface="Times New Roman" panose="02020603050405020304" charset="0"/>
              </a:rPr>
              <a:t>tbody</a:t>
            </a:r>
            <a:r>
              <a:rPr lang="en-US" altLang="en-US" sz="1350" b="1" dirty="0">
                <a:solidFill>
                  <a:srgbClr val="FF0000"/>
                </a:solidFill>
                <a:latin typeface="Times New Roman" panose="02020603050405020304" charset="0"/>
                <a:cs typeface="Times New Roman" panose="02020603050405020304" charset="0"/>
              </a:rPr>
              <a:t>&gt; </a:t>
            </a:r>
            <a:r>
              <a:rPr lang="en-US" altLang="en-US" sz="1350" b="1" dirty="0">
                <a:latin typeface="Times New Roman" panose="02020603050405020304" charset="0"/>
                <a:cs typeface="Times New Roman" panose="02020603050405020304" charset="0"/>
              </a:rPr>
              <a:t>tag is used to group the table rows (&lt;tr&gt;) together, which indicates that this is body part of a table (&lt;table&gt;).</a:t>
            </a:r>
            <a:endParaRPr lang="en-US" altLang="en-US" sz="1350" b="1" dirty="0">
              <a:latin typeface="Times New Roman" panose="02020603050405020304" charset="0"/>
              <a:cs typeface="Times New Roman" panose="02020603050405020304" charset="0"/>
            </a:endParaRPr>
          </a:p>
          <a:p>
            <a:pPr marL="352425" indent="-342900" eaLnBrk="1" hangingPunct="1">
              <a:lnSpc>
                <a:spcPct val="107000"/>
              </a:lnSpc>
              <a:spcBef>
                <a:spcPct val="0"/>
              </a:spcBef>
              <a:buFont typeface="Wingdings" panose="05000000000000000000" pitchFamily="2" charset="2"/>
              <a:buChar char="§"/>
            </a:pPr>
            <a:endParaRPr lang="en-US" altLang="en-US" sz="1350" b="1" dirty="0">
              <a:latin typeface="Times New Roman" panose="02020603050405020304" charset="0"/>
              <a:cs typeface="Times New Roman" panose="02020603050405020304" charset="0"/>
            </a:endParaRPr>
          </a:p>
          <a:p>
            <a:pPr marL="352425" indent="-342900" eaLnBrk="1" hangingPunct="1">
              <a:lnSpc>
                <a:spcPct val="107000"/>
              </a:lnSpc>
              <a:spcBef>
                <a:spcPct val="0"/>
              </a:spcBef>
              <a:buFont typeface="Wingdings" panose="05000000000000000000" pitchFamily="2" charset="2"/>
              <a:buChar char="§"/>
            </a:pPr>
            <a:r>
              <a:rPr lang="en-US" altLang="en-US" sz="1350" b="1" dirty="0">
                <a:latin typeface="Times New Roman" panose="02020603050405020304" charset="0"/>
                <a:cs typeface="Times New Roman" panose="02020603050405020304" charset="0"/>
              </a:rPr>
              <a:t>The </a:t>
            </a:r>
            <a:r>
              <a:rPr lang="en-US" altLang="en-US" sz="1350" b="1" dirty="0">
                <a:solidFill>
                  <a:srgbClr val="FF0000"/>
                </a:solidFill>
                <a:latin typeface="Times New Roman" panose="02020603050405020304" charset="0"/>
                <a:cs typeface="Times New Roman" panose="02020603050405020304" charset="0"/>
              </a:rPr>
              <a:t>&lt;</a:t>
            </a:r>
            <a:r>
              <a:rPr lang="en-US" altLang="en-US" sz="1350" b="1" dirty="0" err="1">
                <a:solidFill>
                  <a:srgbClr val="FF0000"/>
                </a:solidFill>
                <a:latin typeface="Times New Roman" panose="02020603050405020304" charset="0"/>
                <a:cs typeface="Times New Roman" panose="02020603050405020304" charset="0"/>
              </a:rPr>
              <a:t>tbody</a:t>
            </a:r>
            <a:r>
              <a:rPr lang="en-US" altLang="en-US" sz="1350" b="1" dirty="0">
                <a:solidFill>
                  <a:srgbClr val="FF0000"/>
                </a:solidFill>
                <a:latin typeface="Times New Roman" panose="02020603050405020304" charset="0"/>
                <a:cs typeface="Times New Roman" panose="02020603050405020304" charset="0"/>
              </a:rPr>
              <a:t>&gt; </a:t>
            </a:r>
            <a:r>
              <a:rPr lang="en-US" altLang="en-US" sz="1350" b="1" dirty="0">
                <a:latin typeface="Times New Roman" panose="02020603050405020304" charset="0"/>
                <a:cs typeface="Times New Roman" panose="02020603050405020304" charset="0"/>
              </a:rPr>
              <a:t>tag must be a child of &lt;table&gt; element.</a:t>
            </a:r>
            <a:endParaRPr lang="en-US" altLang="en-US" sz="1350" b="1" dirty="0">
              <a:latin typeface="Times New Roman" panose="02020603050405020304" charset="0"/>
              <a:cs typeface="Times New Roman" panose="02020603050405020304" charset="0"/>
            </a:endParaRPr>
          </a:p>
          <a:p>
            <a:pPr marL="352425" indent="-342900" eaLnBrk="1" hangingPunct="1">
              <a:lnSpc>
                <a:spcPct val="107000"/>
              </a:lnSpc>
              <a:spcBef>
                <a:spcPct val="0"/>
              </a:spcBef>
              <a:buFont typeface="Wingdings" panose="05000000000000000000" pitchFamily="2" charset="2"/>
              <a:buChar char="§"/>
            </a:pPr>
            <a:endParaRPr lang="en-US" altLang="en-US" sz="1350" b="1" dirty="0">
              <a:latin typeface="Times New Roman" panose="02020603050405020304" charset="0"/>
              <a:cs typeface="Times New Roman" panose="02020603050405020304" charset="0"/>
            </a:endParaRPr>
          </a:p>
          <a:p>
            <a:pPr marL="352425" indent="-342900" eaLnBrk="1" hangingPunct="1">
              <a:lnSpc>
                <a:spcPct val="107000"/>
              </a:lnSpc>
              <a:spcBef>
                <a:spcPct val="0"/>
              </a:spcBef>
              <a:buFont typeface="Wingdings" panose="05000000000000000000" pitchFamily="2" charset="2"/>
              <a:buChar char="§"/>
            </a:pPr>
            <a:r>
              <a:rPr lang="en-US" altLang="en-US" sz="1350" b="1" dirty="0">
                <a:latin typeface="Times New Roman" panose="02020603050405020304" charset="0"/>
                <a:cs typeface="Times New Roman" panose="02020603050405020304" charset="0"/>
              </a:rPr>
              <a:t>The </a:t>
            </a:r>
            <a:r>
              <a:rPr lang="en-US" altLang="en-US" sz="1350" b="1" dirty="0">
                <a:solidFill>
                  <a:srgbClr val="FF0000"/>
                </a:solidFill>
                <a:latin typeface="Times New Roman" panose="02020603050405020304" charset="0"/>
                <a:cs typeface="Times New Roman" panose="02020603050405020304" charset="0"/>
              </a:rPr>
              <a:t>&lt;</a:t>
            </a:r>
            <a:r>
              <a:rPr lang="en-US" altLang="en-US" sz="1350" b="1" dirty="0" err="1">
                <a:solidFill>
                  <a:srgbClr val="FF0000"/>
                </a:solidFill>
                <a:latin typeface="Times New Roman" panose="02020603050405020304" charset="0"/>
                <a:cs typeface="Times New Roman" panose="02020603050405020304" charset="0"/>
              </a:rPr>
              <a:t>tbody</a:t>
            </a:r>
            <a:r>
              <a:rPr lang="en-US" altLang="en-US" sz="1350" b="1" dirty="0">
                <a:solidFill>
                  <a:srgbClr val="FF0000"/>
                </a:solidFill>
                <a:latin typeface="Times New Roman" panose="02020603050405020304" charset="0"/>
                <a:cs typeface="Times New Roman" panose="02020603050405020304" charset="0"/>
              </a:rPr>
              <a:t>&gt; </a:t>
            </a:r>
            <a:r>
              <a:rPr lang="en-US" altLang="en-US" sz="1350" b="1" dirty="0">
                <a:latin typeface="Times New Roman" panose="02020603050405020304" charset="0"/>
                <a:cs typeface="Times New Roman" panose="02020603050405020304" charset="0"/>
              </a:rPr>
              <a:t>is used along with </a:t>
            </a:r>
            <a:r>
              <a:rPr lang="en-US" altLang="en-US" sz="1350" b="1" dirty="0">
                <a:solidFill>
                  <a:srgbClr val="FF0000"/>
                </a:solidFill>
                <a:latin typeface="Times New Roman" panose="02020603050405020304" charset="0"/>
                <a:cs typeface="Times New Roman" panose="02020603050405020304" charset="0"/>
              </a:rPr>
              <a:t>&lt;</a:t>
            </a:r>
            <a:r>
              <a:rPr lang="en-US" altLang="en-US" sz="1350" b="1" dirty="0" err="1">
                <a:solidFill>
                  <a:srgbClr val="FF0000"/>
                </a:solidFill>
                <a:latin typeface="Times New Roman" panose="02020603050405020304" charset="0"/>
                <a:cs typeface="Times New Roman" panose="02020603050405020304" charset="0"/>
              </a:rPr>
              <a:t>thead</a:t>
            </a:r>
            <a:r>
              <a:rPr lang="en-US" altLang="en-US" sz="1350" b="1" dirty="0">
                <a:solidFill>
                  <a:srgbClr val="FF0000"/>
                </a:solidFill>
                <a:latin typeface="Times New Roman" panose="02020603050405020304" charset="0"/>
                <a:cs typeface="Times New Roman" panose="02020603050405020304" charset="0"/>
              </a:rPr>
              <a:t>&gt; </a:t>
            </a:r>
            <a:r>
              <a:rPr lang="en-US" altLang="en-US" sz="1350" b="1" dirty="0">
                <a:latin typeface="Times New Roman" panose="02020603050405020304" charset="0"/>
                <a:cs typeface="Times New Roman" panose="02020603050405020304" charset="0"/>
              </a:rPr>
              <a:t>and </a:t>
            </a:r>
            <a:r>
              <a:rPr lang="en-US" altLang="en-US" sz="1350" b="1" dirty="0">
                <a:solidFill>
                  <a:srgbClr val="FF0000"/>
                </a:solidFill>
                <a:latin typeface="Times New Roman" panose="02020603050405020304" charset="0"/>
                <a:cs typeface="Times New Roman" panose="02020603050405020304" charset="0"/>
              </a:rPr>
              <a:t>&lt;</a:t>
            </a:r>
            <a:r>
              <a:rPr lang="en-US" altLang="en-US" sz="1350" b="1" dirty="0" err="1">
                <a:solidFill>
                  <a:srgbClr val="FF0000"/>
                </a:solidFill>
                <a:latin typeface="Times New Roman" panose="02020603050405020304" charset="0"/>
                <a:cs typeface="Times New Roman" panose="02020603050405020304" charset="0"/>
              </a:rPr>
              <a:t>tfoot</a:t>
            </a:r>
            <a:r>
              <a:rPr lang="en-US" altLang="en-US" sz="1350" b="1" dirty="0">
                <a:solidFill>
                  <a:srgbClr val="FF0000"/>
                </a:solidFill>
                <a:latin typeface="Times New Roman" panose="02020603050405020304" charset="0"/>
                <a:cs typeface="Times New Roman" panose="02020603050405020304" charset="0"/>
              </a:rPr>
              <a:t>&gt; </a:t>
            </a:r>
            <a:r>
              <a:rPr lang="en-US" altLang="en-US" sz="1350" b="1" dirty="0">
                <a:latin typeface="Times New Roman" panose="02020603050405020304" charset="0"/>
                <a:cs typeface="Times New Roman" panose="02020603050405020304" charset="0"/>
              </a:rPr>
              <a:t>which shows the different part of the table that are table head, table body, and table footer, however, it does not affect the layout of the table.</a:t>
            </a:r>
            <a:endParaRPr lang="en-US" altLang="en-US" sz="1200" dirty="0">
              <a:latin typeface="Times New Roman" panose="02020603050405020304" charset="0"/>
              <a:cs typeface="Times New Roman" panose="02020603050405020304" charset="0"/>
            </a:endParaRPr>
          </a:p>
        </p:txBody>
      </p:sp>
      <p:pic>
        <p:nvPicPr>
          <p:cNvPr id="3" name="Picture 2"/>
          <p:cNvPicPr>
            <a:picLocks noChangeAspect="1"/>
          </p:cNvPicPr>
          <p:nvPr/>
        </p:nvPicPr>
        <p:blipFill>
          <a:blip r:embed="rId1"/>
          <a:stretch>
            <a:fillRect/>
          </a:stretch>
        </p:blipFill>
        <p:spPr>
          <a:xfrm>
            <a:off x="762828" y="3863525"/>
            <a:ext cx="1165364" cy="1311034"/>
          </a:xfrm>
          <a:prstGeom prst="rect">
            <a:avLst/>
          </a:prstGeom>
        </p:spPr>
      </p:pic>
      <p:sp>
        <p:nvSpPr>
          <p:cNvPr id="5" name="TextBox 4"/>
          <p:cNvSpPr txBox="1"/>
          <p:nvPr/>
        </p:nvSpPr>
        <p:spPr>
          <a:xfrm>
            <a:off x="6503814" y="3555467"/>
            <a:ext cx="2484784" cy="1706880"/>
          </a:xfrm>
          <a:prstGeom prst="rect">
            <a:avLst/>
          </a:prstGeom>
          <a:solidFill>
            <a:srgbClr val="FFC000"/>
          </a:solidFill>
        </p:spPr>
        <p:txBody>
          <a:bodyPr wrap="square">
            <a:spAutoFit/>
          </a:bodyPr>
          <a:lstStyle/>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&lt;</a:t>
            </a:r>
            <a:r>
              <a:rPr lang="en-US" sz="1050" b="1" dirty="0" err="1">
                <a:latin typeface="Times New Roman" panose="02020603050405020304"/>
                <a:cs typeface="Times New Roman" panose="02020603050405020304"/>
              </a:rPr>
              <a:t>tfoot</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&lt;td&gt;wed&lt;/td&gt;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&lt;td&gt;tesla&lt;/td&gt;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&lt;/tr&gt;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&lt;/</a:t>
            </a:r>
            <a:r>
              <a:rPr lang="en-US" sz="1050" b="1" dirty="0" err="1">
                <a:latin typeface="Times New Roman" panose="02020603050405020304"/>
                <a:cs typeface="Times New Roman" panose="02020603050405020304"/>
              </a:rPr>
              <a:t>tfoot</a:t>
            </a:r>
            <a:r>
              <a:rPr lang="en-US" sz="1050" b="1" dirty="0">
                <a:latin typeface="Times New Roman" panose="02020603050405020304"/>
                <a:cs typeface="Times New Roman" panose="02020603050405020304"/>
              </a:rPr>
              <a:t>&gt;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&lt;/table&gt;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276" name="Shape 276"/>
        <p:cNvGrpSpPr/>
        <p:nvPr/>
      </p:nvGrpSpPr>
      <p:grpSpPr>
        <a:xfrm>
          <a:off x="0" y="0"/>
          <a:ext cx="0" cy="0"/>
          <a:chOff x="0" y="0"/>
          <a:chExt cx="0" cy="0"/>
        </a:xfrm>
      </p:grpSpPr>
      <p:sp>
        <p:nvSpPr>
          <p:cNvPr id="277" name="Google Shape;277;p25"/>
          <p:cNvSpPr txBox="1"/>
          <p:nvPr/>
        </p:nvSpPr>
        <p:spPr>
          <a:xfrm>
            <a:off x="0" y="1241949"/>
            <a:ext cx="9201149" cy="3701198"/>
          </a:xfrm>
          <a:prstGeom prst="rect">
            <a:avLst/>
          </a:prstGeom>
          <a:noFill/>
          <a:ln>
            <a:noFill/>
          </a:ln>
        </p:spPr>
        <p:txBody>
          <a:bodyPr spcFirstLastPara="1" wrap="square" lIns="0" tIns="74650" rIns="0" bIns="0" anchor="t" anchorCtr="0">
            <a:spAutoFit/>
          </a:bodyPr>
          <a:lstStyle/>
          <a:p>
            <a:pPr marL="557530" marR="0" lvl="1" indent="-214630" algn="l" rtl="0">
              <a:lnSpc>
                <a:spcPct val="150000"/>
              </a:lnSpc>
              <a:spcBef>
                <a:spcPts val="0"/>
              </a:spcBef>
              <a:spcAft>
                <a:spcPts val="0"/>
              </a:spcAft>
              <a:buClr>
                <a:schemeClr val="dk1"/>
              </a:buClr>
              <a:buSzPts val="1500"/>
              <a:buFont typeface="Noto Sans Symbols"/>
              <a:buChar char="▪"/>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A list is a </a:t>
            </a: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collection of items. </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57530" marR="0" lvl="1" indent="-214630" algn="l" rtl="0">
              <a:lnSpc>
                <a:spcPct val="150000"/>
              </a:lnSpc>
              <a:spcBef>
                <a:spcPts val="0"/>
              </a:spcBef>
              <a:spcAft>
                <a:spcPts val="0"/>
              </a:spcAft>
              <a:buClr>
                <a:schemeClr val="dk1"/>
              </a:buClr>
              <a:buSzPts val="1500"/>
              <a:buFont typeface="Noto Sans Symbols"/>
              <a:buChar char="▪"/>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HTML offers web authors three ways for specifying lists of information.  </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57530" marR="0" lvl="1" indent="-214630" algn="l" rtl="0">
              <a:lnSpc>
                <a:spcPct val="150000"/>
              </a:lnSpc>
              <a:spcBef>
                <a:spcPts val="0"/>
              </a:spcBef>
              <a:spcAft>
                <a:spcPts val="0"/>
              </a:spcAft>
              <a:buClr>
                <a:schemeClr val="dk1"/>
              </a:buClr>
              <a:buSzPts val="1500"/>
              <a:buFont typeface="Noto Sans Symbols"/>
              <a:buChar char="▪"/>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All lists must contain one or more list elements </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20"/>
              </a:spcBef>
              <a:spcAft>
                <a:spcPts val="0"/>
              </a:spcAft>
              <a:buNone/>
            </a:pPr>
            <a:endParaRPr sz="1800" b="1"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endParaRPr>
          </a:p>
          <a:p>
            <a:pPr marL="457200" marR="0" lvl="1" indent="0" algn="l" rtl="0">
              <a:spcBef>
                <a:spcPts val="20"/>
              </a:spcBef>
              <a:spcAft>
                <a:spcPts val="0"/>
              </a:spcAft>
              <a:buNone/>
            </a:pPr>
            <a:r>
              <a:rPr lang="en-US" sz="1800" b="1"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Lists are of three types</a:t>
            </a:r>
            <a:endParaRPr sz="1800" b="1"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endParaRPr>
          </a:p>
          <a:p>
            <a:pPr marL="457200" marR="0" lvl="1" indent="0" algn="l" rtl="0">
              <a:lnSpc>
                <a:spcPct val="150000"/>
              </a:lnSpc>
              <a:spcBef>
                <a:spcPts val="20"/>
              </a:spcBef>
              <a:spcAft>
                <a:spcPts val="0"/>
              </a:spcAft>
              <a:buNone/>
            </a:pP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1. Un ordered list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&lt;ul&gt;  </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Items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marked with bullets</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a:t>
            </a: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lnSpc>
                <a:spcPct val="150000"/>
              </a:lnSpc>
              <a:spcBef>
                <a:spcPts val="20"/>
              </a:spcBef>
              <a:spcAft>
                <a:spcPts val="0"/>
              </a:spcAft>
              <a:buNone/>
            </a:pPr>
            <a:endParaRPr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57200" marR="0" lvl="1" indent="0" algn="l" rtl="0">
              <a:lnSpc>
                <a:spcPct val="150000"/>
              </a:lnSpc>
              <a:spcBef>
                <a:spcPts val="20"/>
              </a:spcBef>
              <a:spcAft>
                <a:spcPts val="0"/>
              </a:spcAft>
              <a:buNone/>
            </a:pP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2. Ordered List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&lt;ol&gt;</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   Items marked with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numbers or letters</a:t>
            </a:r>
            <a:endParaRPr sz="18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lnSpc>
                <a:spcPct val="150000"/>
              </a:lnSpc>
              <a:spcBef>
                <a:spcPts val="20"/>
              </a:spcBef>
              <a:spcAft>
                <a:spcPts val="0"/>
              </a:spcAft>
              <a:buNone/>
            </a:pPr>
            <a:endParaRPr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57200" marR="0" lvl="1" indent="0" algn="l" rtl="0">
              <a:lnSpc>
                <a:spcPct val="150000"/>
              </a:lnSpc>
              <a:spcBef>
                <a:spcPts val="20"/>
              </a:spcBef>
              <a:spcAft>
                <a:spcPts val="0"/>
              </a:spcAft>
              <a:buNone/>
            </a:pP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3. Definition list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&lt;dl&gt; </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Arranges  items in the same way as they are arranged in a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dictionary</a:t>
            </a: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a:t>
            </a:r>
            <a:endParaRPr sz="15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78" name="Google Shape;278;p25"/>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 LISTS</a:t>
            </a: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79" name="Google Shape;279;p25"/>
          <p:cNvSpPr txBox="1"/>
          <p:nvPr/>
        </p:nvSpPr>
        <p:spPr>
          <a:xfrm>
            <a:off x="6799660" y="2832498"/>
            <a:ext cx="1600200" cy="715581"/>
          </a:xfrm>
          <a:prstGeom prst="rect">
            <a:avLst/>
          </a:prstGeom>
          <a:solidFill>
            <a:srgbClr val="FBD4B4"/>
          </a:solidFill>
          <a:ln>
            <a:noFill/>
          </a:ln>
        </p:spPr>
        <p:txBody>
          <a:bodyPr spcFirstLastPara="1" wrap="square" lIns="91425" tIns="45700" rIns="91425" bIns="45700" anchor="t" anchorCtr="0">
            <a:spAutoFit/>
          </a:bodyPr>
          <a:lstStyle/>
          <a:p>
            <a:pPr marL="0" marR="0" lvl="0" indent="-85725" algn="l" rtl="0">
              <a:spcBef>
                <a:spcPts val="0"/>
              </a:spcBef>
              <a:spcAft>
                <a:spcPts val="0"/>
              </a:spcAft>
              <a:buClr>
                <a:srgbClr val="000000"/>
              </a:buClr>
              <a:buSzPts val="1350"/>
              <a:buFont typeface="Arial" panose="020B0604020202020204"/>
              <a:buChar char="•"/>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 html</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85725" algn="l" rtl="0">
              <a:spcBef>
                <a:spcPts val="0"/>
              </a:spcBef>
              <a:spcAft>
                <a:spcPts val="0"/>
              </a:spcAft>
              <a:buClr>
                <a:srgbClr val="000000"/>
              </a:buClr>
              <a:buSzPts val="1350"/>
              <a:buFont typeface="Arial" panose="020B0604020202020204"/>
              <a:buChar char="•"/>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 css</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85725" algn="l" rtl="0">
              <a:spcBef>
                <a:spcPts val="0"/>
              </a:spcBef>
              <a:spcAft>
                <a:spcPts val="0"/>
              </a:spcAft>
              <a:buClr>
                <a:srgbClr val="000000"/>
              </a:buClr>
              <a:buSzPts val="1350"/>
              <a:buFont typeface="Arial" panose="020B0604020202020204"/>
              <a:buChar char="•"/>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 javascript</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80" name="Google Shape;280;p25"/>
          <p:cNvSpPr txBox="1"/>
          <p:nvPr/>
        </p:nvSpPr>
        <p:spPr>
          <a:xfrm>
            <a:off x="6856810" y="3714750"/>
            <a:ext cx="1487090" cy="715581"/>
          </a:xfrm>
          <a:prstGeom prst="rect">
            <a:avLst/>
          </a:prstGeom>
          <a:solidFill>
            <a:srgbClr val="FBD4B4"/>
          </a:solidFill>
          <a:ln>
            <a:noFill/>
          </a:ln>
        </p:spPr>
        <p:txBody>
          <a:bodyPr spcFirstLastPara="1" wrap="square" lIns="91425" tIns="45700" rIns="91425" bIns="45700" anchor="t" anchorCtr="0">
            <a:spAutoFit/>
          </a:bodyPr>
          <a:lstStyle/>
          <a:p>
            <a:pPr marL="0" marR="0" lvl="0" indent="-85725" algn="l" rtl="0">
              <a:spcBef>
                <a:spcPts val="0"/>
              </a:spcBef>
              <a:spcAft>
                <a:spcPts val="0"/>
              </a:spcAft>
              <a:buClr>
                <a:srgbClr val="000000"/>
              </a:buClr>
              <a:buSzPts val="1350"/>
              <a:buFont typeface="Calibri" panose="020F0502020204030204"/>
              <a:buAutoNum type="arabicPeriod"/>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Coffee</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85725" algn="l" rtl="0">
              <a:spcBef>
                <a:spcPts val="0"/>
              </a:spcBef>
              <a:spcAft>
                <a:spcPts val="0"/>
              </a:spcAft>
              <a:buClr>
                <a:srgbClr val="000000"/>
              </a:buClr>
              <a:buSzPts val="1350"/>
              <a:buFont typeface="Calibri" panose="020F0502020204030204"/>
              <a:buAutoNum type="arabicPeriod"/>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Tea</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85725" algn="l" rtl="0">
              <a:spcBef>
                <a:spcPts val="0"/>
              </a:spcBef>
              <a:spcAft>
                <a:spcPts val="0"/>
              </a:spcAft>
              <a:buClr>
                <a:srgbClr val="000000"/>
              </a:buClr>
              <a:buSzPts val="1350"/>
              <a:buFont typeface="Calibri" panose="020F0502020204030204"/>
              <a:buAutoNum type="arabicPeriod"/>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Milk</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81" name="Google Shape;281;p25"/>
          <p:cNvSpPr txBox="1"/>
          <p:nvPr/>
        </p:nvSpPr>
        <p:spPr>
          <a:xfrm>
            <a:off x="6858000" y="4981575"/>
            <a:ext cx="1828800" cy="923330"/>
          </a:xfrm>
          <a:prstGeom prst="rect">
            <a:avLst/>
          </a:prstGeom>
          <a:solidFill>
            <a:srgbClr val="FBD4B4"/>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Coffee</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457200" marR="0" lvl="1" indent="-342900" algn="l" rtl="0">
              <a:spcBef>
                <a:spcPts val="0"/>
              </a:spcBef>
              <a:spcAft>
                <a:spcPts val="0"/>
              </a:spcAft>
              <a:buNone/>
            </a:pPr>
            <a:r>
              <a:rPr lang="en-US" sz="13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black hot drink</a:t>
            </a:r>
            <a:endParaRPr sz="13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0"/>
              </a:spcBef>
              <a:spcAft>
                <a:spcPts val="0"/>
              </a:spcAft>
              <a:buNone/>
            </a:pPr>
            <a:r>
              <a:rPr lang="en-US" sz="1350">
                <a:solidFill>
                  <a:srgbClr val="000000"/>
                </a:solidFill>
                <a:latin typeface="Times New Roman" panose="02020603050405020304"/>
                <a:ea typeface="Times New Roman" panose="02020603050405020304"/>
                <a:cs typeface="Times New Roman" panose="02020603050405020304"/>
                <a:sym typeface="Times New Roman" panose="02020603050405020304"/>
              </a:rPr>
              <a:t>Milk</a:t>
            </a:r>
            <a:endParaRPr sz="135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457200" marR="0" lvl="1" indent="-342900" algn="l" rtl="0">
              <a:spcBef>
                <a:spcPts val="0"/>
              </a:spcBef>
              <a:spcAft>
                <a:spcPts val="0"/>
              </a:spcAft>
              <a:buNone/>
            </a:pPr>
            <a:r>
              <a:rPr lang="en-US" sz="135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 white cold drink</a:t>
            </a:r>
            <a:endParaRPr sz="135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82" name="Google Shape;282;p25"/>
          <p:cNvSpPr txBox="1"/>
          <p:nvPr/>
        </p:nvSpPr>
        <p:spPr>
          <a:xfrm>
            <a:off x="179705" y="191135"/>
            <a:ext cx="5527675" cy="65024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286" name="Shape 286"/>
        <p:cNvGrpSpPr/>
        <p:nvPr/>
      </p:nvGrpSpPr>
      <p:grpSpPr>
        <a:xfrm>
          <a:off x="0" y="0"/>
          <a:ext cx="0" cy="0"/>
          <a:chOff x="0" y="0"/>
          <a:chExt cx="0" cy="0"/>
        </a:xfrm>
      </p:grpSpPr>
      <p:sp>
        <p:nvSpPr>
          <p:cNvPr id="287" name="Google Shape;287;p26"/>
          <p:cNvSpPr txBox="1"/>
          <p:nvPr/>
        </p:nvSpPr>
        <p:spPr>
          <a:xfrm>
            <a:off x="0" y="1241949"/>
            <a:ext cx="9144000" cy="1183393"/>
          </a:xfrm>
          <a:prstGeom prst="rect">
            <a:avLst/>
          </a:prstGeom>
          <a:noFill/>
          <a:ln>
            <a:noFill/>
          </a:ln>
        </p:spPr>
        <p:txBody>
          <a:bodyPr spcFirstLastPara="1" wrap="square" lIns="0" tIns="74650" rIns="0" bIns="0" anchor="t" anchorCtr="0">
            <a:spAutoFit/>
          </a:bodyPr>
          <a:lstStyle/>
          <a:p>
            <a:pPr marL="222885" marR="0" lvl="0" indent="-222885" algn="l"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    Unordered Lists </a:t>
            </a:r>
            <a:r>
              <a:rPr lang="en-US" sz="1800" b="1">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endParaRPr sz="1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600075" marR="0" lvl="1" indent="-257175" algn="l" rtl="0">
              <a:spcBef>
                <a:spcPts val="20"/>
              </a:spcBef>
              <a:spcAft>
                <a:spcPts val="0"/>
              </a:spcAft>
              <a:buClr>
                <a:schemeClr val="dk1"/>
              </a:buClr>
              <a:buSzPts val="1800"/>
              <a:buFont typeface="Arial" panose="020B0604020202020204"/>
              <a:buChar char="•"/>
            </a:pP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An unordered list is a </a:t>
            </a: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collection of related items that have no  special order </a:t>
            </a: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or </a:t>
            </a: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sequence</a:t>
            </a: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a:t>
            </a:r>
            <a:endParaRPr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600075" marR="0" lvl="1" indent="-257175" algn="l" rtl="0">
              <a:spcBef>
                <a:spcPts val="20"/>
              </a:spcBef>
              <a:spcAft>
                <a:spcPts val="0"/>
              </a:spcAft>
              <a:buClr>
                <a:schemeClr val="dk1"/>
              </a:buClr>
              <a:buSzPts val="1800"/>
              <a:buFont typeface="Arial" panose="020B0604020202020204"/>
              <a:buChar char="•"/>
            </a:pP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This list is created by using HTML </a:t>
            </a:r>
            <a:r>
              <a:rPr lang="en-US" sz="1800" b="1" i="0" u="none" strike="noStrike" cap="none">
                <a:solidFill>
                  <a:schemeClr val="dk1"/>
                </a:solidFill>
                <a:highlight>
                  <a:srgbClr val="FFFF00"/>
                </a:highlight>
                <a:latin typeface="Times New Roman" panose="02020603050405020304"/>
                <a:ea typeface="Times New Roman" panose="02020603050405020304"/>
                <a:cs typeface="Times New Roman" panose="02020603050405020304"/>
                <a:sym typeface="Times New Roman" panose="02020603050405020304"/>
              </a:rPr>
              <a:t>&lt;ul&gt; </a:t>
            </a: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tag. </a:t>
            </a:r>
            <a:endParaRPr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600075" marR="0" lvl="1" indent="-257175" algn="l" rtl="0">
              <a:spcBef>
                <a:spcPts val="20"/>
              </a:spcBef>
              <a:spcAft>
                <a:spcPts val="0"/>
              </a:spcAft>
              <a:buClr>
                <a:schemeClr val="dk1"/>
              </a:buClr>
              <a:buSzPts val="1800"/>
              <a:buFont typeface="Arial" panose="020B0604020202020204"/>
              <a:buChar char="•"/>
            </a:pPr>
            <a:r>
              <a:rPr lang="en-US" sz="1800" b="0"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Each item in the list is  marked with a </a:t>
            </a:r>
            <a:r>
              <a:rPr lang="en-US" sz="1800"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rPr>
              <a:t>bullet.</a:t>
            </a:r>
            <a:endParaRPr sz="825" b="1" i="0" u="none" strike="noStrike" cap="none">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88" name="Google Shape;288;p26"/>
          <p:cNvSpPr/>
          <p:nvPr/>
        </p:nvSpPr>
        <p:spPr>
          <a:xfrm>
            <a:off x="57150" y="2571751"/>
            <a:ext cx="5372100" cy="3460915"/>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spcBef>
                <a:spcPts val="0"/>
              </a:spcBef>
              <a:spcAft>
                <a:spcPts val="0"/>
              </a:spcAft>
              <a:buNone/>
            </a:pPr>
            <a:r>
              <a:rPr lang="en-US" sz="1350" b="1">
                <a:solidFill>
                  <a:schemeClr val="dk1"/>
                </a:solidFill>
                <a:latin typeface="Arial" panose="020B0604020202020204"/>
                <a:ea typeface="Arial" panose="020B0604020202020204"/>
                <a:cs typeface="Arial" panose="020B0604020202020204"/>
                <a:sym typeface="Arial" panose="020B0604020202020204"/>
              </a:rPr>
              <a:t>Example</a:t>
            </a:r>
            <a:endParaRPr sz="1350">
              <a:solidFill>
                <a:schemeClr val="dk1"/>
              </a:solidFill>
              <a:latin typeface="Arial" panose="020B0604020202020204"/>
              <a:ea typeface="Arial" panose="020B0604020202020204"/>
              <a:cs typeface="Arial" panose="020B0604020202020204"/>
              <a:sym typeface="Arial" panose="020B0604020202020204"/>
            </a:endParaRPr>
          </a:p>
          <a:p>
            <a:pPr marL="418465" marR="0" lvl="0" indent="0" algn="l" rtl="0">
              <a:spcBef>
                <a:spcPts val="0"/>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71564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1282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&lt;title&gt;HTML Unordered List&lt;/title&gt;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71564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71564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37590" marR="0" lvl="0" indent="0" algn="l" rtl="0">
              <a:spcBef>
                <a:spcPts val="325"/>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&lt;ul&gt; &lt;li&gt;Beetroot&lt;/li&gt;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335405" marR="0" lvl="0" indent="0" algn="l" rtl="0">
              <a:spcBef>
                <a:spcPts val="325"/>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  &lt;li&gt;Ginger&lt;/li&gt; </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335405" marR="0" lvl="0" indent="0" algn="l" rtl="0">
              <a:spcBef>
                <a:spcPts val="325"/>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   &lt;li&gt;Potato&lt;/li&gt;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335405" marR="0" lvl="0" indent="0" algn="l" rtl="0">
              <a:spcBef>
                <a:spcPts val="325"/>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  &lt;li&gt;Radish&lt;/li&gt;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012825" marR="0" lvl="0" indent="0" algn="l" rtl="0">
              <a:spcBef>
                <a:spcPts val="325"/>
              </a:spcBef>
              <a:spcAft>
                <a:spcPts val="0"/>
              </a:spcAft>
              <a:buNone/>
            </a:pP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&lt;/ul&gt;</a:t>
            </a:r>
            <a:endParaRPr sz="15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71564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715645" marR="0" lvl="0" indent="0" algn="l" rtl="0">
              <a:spcBef>
                <a:spcPts val="325"/>
              </a:spcBef>
              <a:spcAft>
                <a:spcPts val="0"/>
              </a:spcAft>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89" name="Google Shape;289;p26"/>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 LISTS</a:t>
            </a: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90" name="Google Shape;290;p26"/>
          <p:cNvPicPr preferRelativeResize="0"/>
          <p:nvPr/>
        </p:nvPicPr>
        <p:blipFill rotWithShape="1">
          <a:blip r:embed="rId1"/>
          <a:srcRect/>
          <a:stretch>
            <a:fillRect/>
          </a:stretch>
        </p:blipFill>
        <p:spPr>
          <a:xfrm>
            <a:off x="5829300" y="2506266"/>
            <a:ext cx="1864519" cy="1357313"/>
          </a:xfrm>
          <a:prstGeom prst="rect">
            <a:avLst/>
          </a:prstGeom>
          <a:noFill/>
          <a:ln>
            <a:noFill/>
          </a:ln>
        </p:spPr>
      </p:pic>
      <p:sp>
        <p:nvSpPr>
          <p:cNvPr id="291" name="Google Shape;291;p26"/>
          <p:cNvSpPr txBox="1"/>
          <p:nvPr/>
        </p:nvSpPr>
        <p:spPr>
          <a:xfrm>
            <a:off x="179705" y="191135"/>
            <a:ext cx="7081520" cy="52324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(Unordered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295" name="Shape 295"/>
        <p:cNvGrpSpPr/>
        <p:nvPr/>
      </p:nvGrpSpPr>
      <p:grpSpPr>
        <a:xfrm>
          <a:off x="0" y="0"/>
          <a:ext cx="0" cy="0"/>
          <a:chOff x="0" y="0"/>
          <a:chExt cx="0" cy="0"/>
        </a:xfrm>
      </p:grpSpPr>
      <p:sp>
        <p:nvSpPr>
          <p:cNvPr id="296" name="Google Shape;296;p27"/>
          <p:cNvSpPr txBox="1"/>
          <p:nvPr/>
        </p:nvSpPr>
        <p:spPr>
          <a:xfrm>
            <a:off x="114300" y="1371601"/>
            <a:ext cx="9029700" cy="1037199"/>
          </a:xfrm>
          <a:prstGeom prst="rect">
            <a:avLst/>
          </a:prstGeom>
          <a:solidFill>
            <a:schemeClr val="lt1"/>
          </a:solidFill>
          <a:ln>
            <a:noFill/>
          </a:ln>
        </p:spPr>
        <p:txBody>
          <a:bodyPr spcFirstLastPara="1" wrap="square" lIns="0" tIns="74650" rIns="0" bIns="0" anchor="t" anchorCtr="0">
            <a:spAutoFit/>
          </a:bodyPr>
          <a:lstStyle/>
          <a:p>
            <a:pPr marL="9525" marR="0" lvl="0" indent="0" algn="l" rtl="0">
              <a:spcBef>
                <a:spcPts val="0"/>
              </a:spcBef>
              <a:spcAft>
                <a:spcPts val="0"/>
              </a:spcAft>
              <a:buClr>
                <a:srgbClr val="C00000"/>
              </a:buClr>
              <a:buSzPts val="1500"/>
              <a:buFont typeface="Arial" panose="020B0604020202020204"/>
              <a:buNone/>
            </a:pP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The type Attribute</a:t>
            </a:r>
            <a:endParaRPr sz="15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115"/>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we can use type attribute for &lt;ul&gt; tag to specify the</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 type </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of bullet we like. By default, it is a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disc</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115"/>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Following are the possible options −</a:t>
            </a:r>
            <a:endParaRPr sz="1500">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a:p>
            <a:pPr marL="406400" marR="0" lvl="1" indent="0" algn="l" rtl="0">
              <a:spcBef>
                <a:spcPts val="115"/>
              </a:spcBef>
              <a:spcAft>
                <a:spcPts val="0"/>
              </a:spcAft>
              <a:buClr>
                <a:srgbClr val="FF0000"/>
              </a:buClr>
              <a:buSzPts val="1500"/>
              <a:buFont typeface="Arial" panose="020B0604020202020204"/>
              <a:buNone/>
            </a:pPr>
            <a:r>
              <a:rPr lang="en-US" sz="1500" b="1"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rPr>
              <a:t>&lt;ul type = "square"&gt; &lt;ul type = "disc"&gt; &lt;ul type = "circle"&gt;</a:t>
            </a:r>
            <a:endParaRPr sz="825" b="0" i="0" u="none" strike="noStrike" cap="none">
              <a:solidFill>
                <a:srgbClr val="FF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297" name="Google Shape;297;p27"/>
          <p:cNvSpPr/>
          <p:nvPr/>
        </p:nvSpPr>
        <p:spPr>
          <a:xfrm>
            <a:off x="1422797" y="1007269"/>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98" name="Google Shape;298;p27"/>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299" name="Google Shape;299;p27"/>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00" name="Google Shape;300;p27"/>
          <p:cNvSpPr/>
          <p:nvPr/>
        </p:nvSpPr>
        <p:spPr>
          <a:xfrm>
            <a:off x="114300" y="2482454"/>
            <a:ext cx="3771900" cy="3060806"/>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spcBef>
                <a:spcPts val="0"/>
              </a:spcBef>
              <a:spcAft>
                <a:spcPts val="0"/>
              </a:spcAft>
              <a:buNone/>
            </a:pPr>
            <a:r>
              <a:rPr lang="en-US" sz="1500" b="1">
                <a:solidFill>
                  <a:schemeClr val="dk1"/>
                </a:solidFill>
                <a:latin typeface="Arial" panose="020B0604020202020204"/>
                <a:ea typeface="Arial" panose="020B0604020202020204"/>
                <a:cs typeface="Arial" panose="020B0604020202020204"/>
                <a:sym typeface="Arial" panose="020B0604020202020204"/>
              </a:rPr>
              <a:t>Example</a:t>
            </a:r>
            <a:endParaRPr sz="1500">
              <a:solidFill>
                <a:schemeClr val="dk1"/>
              </a:solidFill>
              <a:latin typeface="Arial" panose="020B0604020202020204"/>
              <a:ea typeface="Arial" panose="020B0604020202020204"/>
              <a:cs typeface="Arial" panose="020B0604020202020204"/>
              <a:sym typeface="Arial" panose="020B060402020202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&lt;html&gt; </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&lt;head&gt; &lt;title&gt;HTML Unordered List&lt;/title&gt; &lt;/head&gt;</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 &lt;body&gt;</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 </a:t>
            </a:r>
            <a:r>
              <a:rPr lang="en-US" sz="1500" b="1">
                <a:solidFill>
                  <a:schemeClr val="dk1"/>
                </a:solidFill>
                <a:latin typeface="Calibri" panose="020F0502020204030204"/>
                <a:ea typeface="Calibri" panose="020F0502020204030204"/>
                <a:cs typeface="Calibri" panose="020F0502020204030204"/>
                <a:sym typeface="Calibri" panose="020F0502020204030204"/>
              </a:rPr>
              <a:t>&lt;ul type = "square"&gt; </a:t>
            </a:r>
            <a:endParaRPr sz="1500" b="1">
              <a:solidFill>
                <a:schemeClr val="dk1"/>
              </a:solidFill>
              <a:latin typeface="Calibri" panose="020F0502020204030204"/>
              <a:ea typeface="Calibri" panose="020F0502020204030204"/>
              <a:cs typeface="Calibri" panose="020F0502020204030204"/>
              <a:sym typeface="Calibri" panose="020F0502020204030204"/>
            </a:endParaRPr>
          </a:p>
          <a:p>
            <a:pPr marL="351155" marR="0" lvl="1" indent="0" algn="l" rtl="0">
              <a:spcBef>
                <a:spcPts val="0"/>
              </a:spcBef>
              <a:spcAft>
                <a:spcPts val="0"/>
              </a:spcAft>
              <a:buNone/>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&lt;li&gt;Beetroot&lt;/li&gt;</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51155" marR="0" lvl="1" indent="0" algn="l" rtl="0">
              <a:spcBef>
                <a:spcPts val="0"/>
              </a:spcBef>
              <a:spcAft>
                <a:spcPts val="0"/>
              </a:spcAft>
              <a:buNone/>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&lt;li&gt;Ginger&lt;/li&gt;</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51155" marR="0" lvl="1" indent="0" algn="l" rtl="0">
              <a:spcBef>
                <a:spcPts val="0"/>
              </a:spcBef>
              <a:spcAft>
                <a:spcPts val="0"/>
              </a:spcAft>
              <a:buNone/>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&lt;li&gt;Potato&lt;/li&gt;</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51155" marR="0" lvl="1" indent="0" algn="l" rtl="0">
              <a:spcBef>
                <a:spcPts val="0"/>
              </a:spcBef>
              <a:spcAft>
                <a:spcPts val="0"/>
              </a:spcAft>
              <a:buNone/>
            </a:pPr>
            <a:r>
              <a:rPr lang="en-US" sz="1500"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&lt;li&gt;Radish&lt;/li&gt; </a:t>
            </a:r>
            <a:endParaRPr sz="15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b="1">
                <a:solidFill>
                  <a:schemeClr val="dk1"/>
                </a:solidFill>
                <a:latin typeface="Calibri" panose="020F0502020204030204"/>
                <a:ea typeface="Calibri" panose="020F0502020204030204"/>
                <a:cs typeface="Calibri" panose="020F0502020204030204"/>
                <a:sym typeface="Calibri" panose="020F0502020204030204"/>
              </a:rPr>
              <a:t>&lt;/ul&gt; </a:t>
            </a:r>
            <a:endParaRPr sz="1500" b="1">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&lt;/body&gt;</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8255" marR="0" lvl="0" indent="0" algn="l" rtl="0">
              <a:spcBef>
                <a:spcPts val="0"/>
              </a:spcBef>
              <a:spcAft>
                <a:spcPts val="0"/>
              </a:spcAft>
              <a:buNone/>
            </a:pPr>
            <a:r>
              <a:rPr lang="en-US" sz="1500">
                <a:solidFill>
                  <a:schemeClr val="dk1"/>
                </a:solidFill>
                <a:latin typeface="Calibri" panose="020F0502020204030204"/>
                <a:ea typeface="Calibri" panose="020F0502020204030204"/>
                <a:cs typeface="Calibri" panose="020F0502020204030204"/>
                <a:sym typeface="Calibri" panose="020F0502020204030204"/>
              </a:rPr>
              <a:t> &lt;/html&gt;</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301" name="Google Shape;301;p27"/>
          <p:cNvPicPr preferRelativeResize="0"/>
          <p:nvPr/>
        </p:nvPicPr>
        <p:blipFill rotWithShape="1">
          <a:blip r:embed="rId1"/>
          <a:srcRect/>
          <a:stretch>
            <a:fillRect/>
          </a:stretch>
        </p:blipFill>
        <p:spPr>
          <a:xfrm>
            <a:off x="4229100" y="2665810"/>
            <a:ext cx="1771650" cy="1508522"/>
          </a:xfrm>
          <a:prstGeom prst="rect">
            <a:avLst/>
          </a:prstGeom>
          <a:noFill/>
          <a:ln>
            <a:noFill/>
          </a:ln>
        </p:spPr>
      </p:pic>
      <p:sp>
        <p:nvSpPr>
          <p:cNvPr id="302" name="Google Shape;302;p27"/>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8255" marR="0" lvl="0" indent="0" algn="l"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UNORDERD LISTS WITH  “TYPE” ATTRIBUTE</a:t>
            </a:r>
            <a:endParaRPr sz="18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03" name="Google Shape;303;p27"/>
          <p:cNvSpPr txBox="1"/>
          <p:nvPr/>
        </p:nvSpPr>
        <p:spPr>
          <a:xfrm>
            <a:off x="179512" y="191155"/>
            <a:ext cx="353988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04" name="Google Shape;304;p27"/>
          <p:cNvSpPr txBox="1"/>
          <p:nvPr/>
        </p:nvSpPr>
        <p:spPr>
          <a:xfrm>
            <a:off x="179512" y="191155"/>
            <a:ext cx="622644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(Unordered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308" name="Shape 308"/>
        <p:cNvGrpSpPr/>
        <p:nvPr/>
      </p:nvGrpSpPr>
      <p:grpSpPr>
        <a:xfrm>
          <a:off x="0" y="0"/>
          <a:ext cx="0" cy="0"/>
          <a:chOff x="0" y="0"/>
          <a:chExt cx="0" cy="0"/>
        </a:xfrm>
      </p:grpSpPr>
      <p:sp>
        <p:nvSpPr>
          <p:cNvPr id="309" name="Google Shape;309;p28"/>
          <p:cNvSpPr txBox="1"/>
          <p:nvPr/>
        </p:nvSpPr>
        <p:spPr>
          <a:xfrm>
            <a:off x="25003" y="914400"/>
            <a:ext cx="9118997" cy="352396"/>
          </a:xfrm>
          <a:prstGeom prst="rect">
            <a:avLst/>
          </a:prstGeom>
          <a:solidFill>
            <a:srgbClr val="FABF8E"/>
          </a:solidFill>
          <a:ln>
            <a:noFill/>
          </a:ln>
        </p:spPr>
        <p:txBody>
          <a:bodyPr spcFirstLastPara="1" wrap="square" lIns="0" tIns="74650" rIns="0" bIns="0" anchor="t" anchorCtr="0">
            <a:spAutoFit/>
          </a:bodyPr>
          <a:lstStyle/>
          <a:p>
            <a:pPr marL="8255" marR="0" lvl="0" indent="0" algn="ctr" rtl="0">
              <a:spcBef>
                <a:spcPts val="0"/>
              </a:spcBef>
              <a:spcAft>
                <a:spcPts val="0"/>
              </a:spcAft>
              <a:buNone/>
            </a:pPr>
            <a:r>
              <a:rPr lang="en-US" sz="1800" b="1">
                <a:solidFill>
                  <a:srgbClr val="C00000"/>
                </a:solidFill>
                <a:latin typeface="Times New Roman" panose="02020603050405020304"/>
                <a:ea typeface="Times New Roman" panose="02020603050405020304"/>
                <a:cs typeface="Times New Roman" panose="02020603050405020304"/>
                <a:sym typeface="Times New Roman" panose="02020603050405020304"/>
              </a:rPr>
              <a:t>ORDERED LISTS</a:t>
            </a:r>
            <a:endParaRPr sz="18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10" name="Google Shape;310;p28"/>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11" name="Google Shape;311;p28"/>
          <p:cNvSpPr/>
          <p:nvPr/>
        </p:nvSpPr>
        <p:spPr>
          <a:xfrm>
            <a:off x="166687" y="2347913"/>
            <a:ext cx="4576763" cy="3241624"/>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spcBef>
                <a:spcPts val="0"/>
              </a:spcBef>
              <a:spcAft>
                <a:spcPts val="0"/>
              </a:spcAft>
              <a:buNone/>
            </a:pPr>
            <a:r>
              <a:rPr lang="en-US" sz="1275" b="1">
                <a:solidFill>
                  <a:schemeClr val="dk1"/>
                </a:solidFill>
                <a:latin typeface="Arial" panose="020B0604020202020204"/>
                <a:ea typeface="Arial" panose="020B0604020202020204"/>
                <a:cs typeface="Arial" panose="020B0604020202020204"/>
                <a:sym typeface="Arial" panose="020B0604020202020204"/>
              </a:rPr>
              <a:t>Example</a:t>
            </a:r>
            <a:endParaRPr sz="1275">
              <a:solidFill>
                <a:schemeClr val="dk1"/>
              </a:solidFill>
              <a:latin typeface="Arial" panose="020B0604020202020204"/>
              <a:ea typeface="Arial" panose="020B0604020202020204"/>
              <a:cs typeface="Arial" panose="020B0604020202020204"/>
              <a:sym typeface="Arial" panose="020B0604020202020204"/>
            </a:endParaRPr>
          </a:p>
          <a:p>
            <a:pPr marL="267970" marR="0" lvl="0" indent="0" algn="l" rtl="0">
              <a:spcBef>
                <a:spcPts val="62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&lt;!DOCTYPE html&gt;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7970"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56705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86423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&lt;title&gt;HTML Ordered List&lt;/title&gt;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56705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56705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864235" marR="0" lvl="0" indent="0" algn="l" rtl="0">
              <a:spcBef>
                <a:spcPts val="0"/>
              </a:spcBef>
              <a:spcAft>
                <a:spcPts val="0"/>
              </a:spcAft>
              <a:buNone/>
            </a:pPr>
            <a:r>
              <a:rPr lang="en-US" sz="1350" b="1">
                <a:solidFill>
                  <a:schemeClr val="dk1"/>
                </a:solidFill>
                <a:latin typeface="Times New Roman" panose="02020603050405020304"/>
                <a:ea typeface="Times New Roman" panose="02020603050405020304"/>
                <a:cs typeface="Times New Roman" panose="02020603050405020304"/>
                <a:sym typeface="Times New Roman" panose="02020603050405020304"/>
              </a:rPr>
              <a:t>&lt;ol&gt;</a:t>
            </a:r>
            <a:endParaRPr sz="135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6141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&lt;li&gt;Beetroot&lt;/li&gt;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6141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&lt;li&gt;Ginger&lt;/li&gt;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6141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&lt;li&gt;Potato&lt;/li&gt;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6141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&lt;li&gt;Radish&lt;/li&gt;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86423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&lt;/ol&gt;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567055" marR="0" lvl="0" indent="0" algn="l" rtl="0">
              <a:spcBef>
                <a:spcPts val="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7970" marR="0" lvl="0" indent="0" algn="l" rtl="0">
              <a:spcBef>
                <a:spcPts val="10"/>
              </a:spcBef>
              <a:spcAft>
                <a:spcPts val="0"/>
              </a:spcAft>
              <a:buNone/>
            </a:pPr>
            <a:r>
              <a:rPr lang="en-US" sz="135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12" name="Google Shape;312;p28"/>
          <p:cNvSpPr/>
          <p:nvPr/>
        </p:nvSpPr>
        <p:spPr>
          <a:xfrm>
            <a:off x="0" y="1293485"/>
            <a:ext cx="9094764" cy="958050"/>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500"/>
              <a:buFont typeface="Arial" panose="020B0604020202020204"/>
              <a:buNone/>
            </a:pP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Ordered Lists:- </a:t>
            </a:r>
            <a:endParaRPr sz="15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221615" marR="0" lvl="0" indent="-214630" algn="l" rtl="0">
              <a:lnSpc>
                <a:spcPct val="107000"/>
              </a:lnSpc>
              <a:spcBef>
                <a:spcPts val="0"/>
              </a:spcBef>
              <a:spcAft>
                <a:spcPts val="0"/>
              </a:spcAft>
              <a:buClr>
                <a:schemeClr val="dk1"/>
              </a:buClr>
              <a:buSzPts val="1350"/>
              <a:buFont typeface="Noto Sans Symbols"/>
              <a:buChar char="▪"/>
            </a:pPr>
            <a:r>
              <a:rPr lang="en-US" sz="1350">
                <a:solidFill>
                  <a:schemeClr val="dk1"/>
                </a:solidFill>
                <a:latin typeface="Verdana" panose="020B0604030504040204"/>
                <a:ea typeface="Verdana" panose="020B0604030504040204"/>
                <a:cs typeface="Verdana" panose="020B0604030504040204"/>
                <a:sym typeface="Verdana" panose="020B0604030504040204"/>
              </a:rPr>
              <a:t>Items are </a:t>
            </a:r>
            <a:r>
              <a:rPr lang="en-US" sz="1350" b="1">
                <a:solidFill>
                  <a:schemeClr val="dk1"/>
                </a:solidFill>
                <a:latin typeface="Verdana" panose="020B0604030504040204"/>
                <a:ea typeface="Verdana" panose="020B0604030504040204"/>
                <a:cs typeface="Verdana" panose="020B0604030504040204"/>
                <a:sym typeface="Verdana" panose="020B0604030504040204"/>
              </a:rPr>
              <a:t>numbered</a:t>
            </a:r>
            <a:r>
              <a:rPr lang="en-US" sz="1350">
                <a:solidFill>
                  <a:schemeClr val="dk1"/>
                </a:solidFill>
                <a:latin typeface="Verdana" panose="020B0604030504040204"/>
                <a:ea typeface="Verdana" panose="020B0604030504040204"/>
                <a:cs typeface="Verdana" panose="020B0604030504040204"/>
                <a:sym typeface="Verdana" panose="020B0604030504040204"/>
              </a:rPr>
              <a:t> list instead of bulleted, This list is created  by using </a:t>
            </a:r>
            <a:r>
              <a:rPr lang="en-US" sz="1350" b="1">
                <a:solidFill>
                  <a:schemeClr val="dk1"/>
                </a:solidFill>
                <a:highlight>
                  <a:srgbClr val="FFFF00"/>
                </a:highlight>
                <a:latin typeface="Arial" panose="020B0604020202020204"/>
                <a:ea typeface="Arial" panose="020B0604020202020204"/>
                <a:cs typeface="Arial" panose="020B0604020202020204"/>
                <a:sym typeface="Arial" panose="020B0604020202020204"/>
              </a:rPr>
              <a:t>&lt;ol&gt; </a:t>
            </a:r>
            <a:r>
              <a:rPr lang="en-US" sz="1350">
                <a:solidFill>
                  <a:schemeClr val="dk1"/>
                </a:solidFill>
                <a:latin typeface="Verdana" panose="020B0604030504040204"/>
                <a:ea typeface="Verdana" panose="020B0604030504040204"/>
                <a:cs typeface="Verdana" panose="020B0604030504040204"/>
                <a:sym typeface="Verdana" panose="020B0604030504040204"/>
              </a:rPr>
              <a:t>tag.</a:t>
            </a:r>
            <a:endParaRPr sz="1350">
              <a:solidFill>
                <a:schemeClr val="dk1"/>
              </a:solidFill>
              <a:latin typeface="Verdana" panose="020B0604030504040204"/>
              <a:ea typeface="Verdana" panose="020B0604030504040204"/>
              <a:cs typeface="Verdana" panose="020B0604030504040204"/>
              <a:sym typeface="Verdana" panose="020B0604030504040204"/>
            </a:endParaRPr>
          </a:p>
          <a:p>
            <a:pPr marL="221615" marR="0" lvl="0" indent="-214630" algn="l" rtl="0">
              <a:lnSpc>
                <a:spcPct val="107000"/>
              </a:lnSpc>
              <a:spcBef>
                <a:spcPts val="0"/>
              </a:spcBef>
              <a:spcAft>
                <a:spcPts val="0"/>
              </a:spcAft>
              <a:buClr>
                <a:schemeClr val="dk1"/>
              </a:buClr>
              <a:buSzPts val="1350"/>
              <a:buFont typeface="Noto Sans Symbols"/>
              <a:buChar char="▪"/>
            </a:pPr>
            <a:r>
              <a:rPr lang="en-US" sz="1350">
                <a:solidFill>
                  <a:schemeClr val="dk1"/>
                </a:solidFill>
                <a:latin typeface="Verdana" panose="020B0604030504040204"/>
                <a:ea typeface="Verdana" panose="020B0604030504040204"/>
                <a:cs typeface="Verdana" panose="020B0604030504040204"/>
                <a:sym typeface="Verdana" panose="020B0604030504040204"/>
              </a:rPr>
              <a:t>The </a:t>
            </a:r>
            <a:r>
              <a:rPr lang="en-US" sz="1350" b="1">
                <a:solidFill>
                  <a:schemeClr val="dk1"/>
                </a:solidFill>
                <a:highlight>
                  <a:srgbClr val="FFFF00"/>
                </a:highlight>
                <a:latin typeface="Verdana" panose="020B0604030504040204"/>
                <a:ea typeface="Verdana" panose="020B0604030504040204"/>
                <a:cs typeface="Verdana" panose="020B0604030504040204"/>
                <a:sym typeface="Verdana" panose="020B0604030504040204"/>
              </a:rPr>
              <a:t>numbering starts at one </a:t>
            </a:r>
            <a:r>
              <a:rPr lang="en-US" sz="1350">
                <a:solidFill>
                  <a:schemeClr val="dk1"/>
                </a:solidFill>
                <a:latin typeface="Verdana" panose="020B0604030504040204"/>
                <a:ea typeface="Verdana" panose="020B0604030504040204"/>
                <a:cs typeface="Verdana" panose="020B0604030504040204"/>
                <a:sym typeface="Verdana" panose="020B0604030504040204"/>
              </a:rPr>
              <a:t>and is incremented by one for each successive ordered list element tagged with &lt;li&gt;.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313" name="Google Shape;313;p28"/>
          <p:cNvPicPr preferRelativeResize="0"/>
          <p:nvPr/>
        </p:nvPicPr>
        <p:blipFill rotWithShape="1">
          <a:blip r:embed="rId1"/>
          <a:srcRect/>
          <a:stretch>
            <a:fillRect/>
          </a:stretch>
        </p:blipFill>
        <p:spPr>
          <a:xfrm>
            <a:off x="5372100" y="2359819"/>
            <a:ext cx="1675210" cy="1346597"/>
          </a:xfrm>
          <a:prstGeom prst="rect">
            <a:avLst/>
          </a:prstGeom>
          <a:noFill/>
          <a:ln>
            <a:noFill/>
          </a:ln>
        </p:spPr>
      </p:pic>
      <p:sp>
        <p:nvSpPr>
          <p:cNvPr id="314" name="Google Shape;314;p28"/>
          <p:cNvSpPr txBox="1"/>
          <p:nvPr/>
        </p:nvSpPr>
        <p:spPr>
          <a:xfrm>
            <a:off x="179512" y="191155"/>
            <a:ext cx="586577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(Ordered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318" name="Shape 318"/>
        <p:cNvGrpSpPr/>
        <p:nvPr/>
      </p:nvGrpSpPr>
      <p:grpSpPr>
        <a:xfrm>
          <a:off x="0" y="0"/>
          <a:ext cx="0" cy="0"/>
          <a:chOff x="0" y="0"/>
          <a:chExt cx="0" cy="0"/>
        </a:xfrm>
      </p:grpSpPr>
      <p:sp>
        <p:nvSpPr>
          <p:cNvPr id="319" name="Google Shape;319;p29"/>
          <p:cNvSpPr txBox="1"/>
          <p:nvPr/>
        </p:nvSpPr>
        <p:spPr>
          <a:xfrm>
            <a:off x="-26194" y="875110"/>
            <a:ext cx="8801100" cy="398563"/>
          </a:xfrm>
          <a:prstGeom prst="rect">
            <a:avLst/>
          </a:prstGeom>
          <a:noFill/>
          <a:ln>
            <a:noFill/>
          </a:ln>
        </p:spPr>
        <p:txBody>
          <a:bodyPr spcFirstLastPara="1" wrap="square" lIns="0" tIns="74650" rIns="0" bIns="0" anchor="t" anchorCtr="0">
            <a:spAutoFit/>
          </a:bodyPr>
          <a:lstStyle/>
          <a:p>
            <a:pPr marL="8255" marR="0" lvl="0" indent="0" algn="l" rtl="0">
              <a:spcBef>
                <a:spcPts val="0"/>
              </a:spcBef>
              <a:spcAft>
                <a:spcPts val="0"/>
              </a:spcAft>
              <a:buNone/>
            </a:pPr>
            <a:r>
              <a:rPr lang="en-US" sz="750" b="1">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350" b="1">
                <a:solidFill>
                  <a:srgbClr val="C00000"/>
                </a:solidFill>
                <a:latin typeface="Times New Roman" panose="02020603050405020304"/>
                <a:ea typeface="Times New Roman" panose="02020603050405020304"/>
                <a:cs typeface="Times New Roman" panose="02020603050405020304"/>
                <a:sym typeface="Times New Roman" panose="02020603050405020304"/>
              </a:rPr>
              <a:t> ORDERED LISTS WITH TYPE ATTRIBURE</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20"/>
              </a:spcBef>
              <a:spcAft>
                <a:spcPts val="0"/>
              </a:spcAft>
              <a:buNone/>
            </a:pPr>
            <a:endParaRPr sz="7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20" name="Google Shape;320;p29"/>
          <p:cNvSpPr/>
          <p:nvPr/>
        </p:nvSpPr>
        <p:spPr>
          <a:xfrm>
            <a:off x="1446610" y="859631"/>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321" name="Google Shape;321;p29"/>
          <p:cNvCxnSpPr/>
          <p:nvPr/>
        </p:nvCxnSpPr>
        <p:spPr>
          <a:xfrm>
            <a:off x="1446610" y="1257300"/>
            <a:ext cx="6299597" cy="0"/>
          </a:xfrm>
          <a:prstGeom prst="straightConnector1">
            <a:avLst/>
          </a:prstGeom>
          <a:noFill/>
          <a:ln w="9525" cap="flat" cmpd="sng">
            <a:solidFill>
              <a:schemeClr val="dk1"/>
            </a:solidFill>
            <a:prstDash val="solid"/>
            <a:round/>
            <a:headEnd type="none" w="sm" len="sm"/>
            <a:tailEnd type="none" w="sm" len="sm"/>
          </a:ln>
        </p:spPr>
      </p:cxnSp>
      <p:sp>
        <p:nvSpPr>
          <p:cNvPr id="322" name="Google Shape;322;p29"/>
          <p:cNvSpPr/>
          <p:nvPr/>
        </p:nvSpPr>
        <p:spPr>
          <a:xfrm>
            <a:off x="338138" y="3600451"/>
            <a:ext cx="3429000" cy="2218267"/>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&lt;html&gt;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&lt;head&gt; &lt;title&gt;HTML Ordered List&lt;/title&gt; &lt;/head&gt; &lt;body&gt;</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b="1">
                <a:solidFill>
                  <a:schemeClr val="dk1"/>
                </a:solidFill>
                <a:latin typeface="Calibri" panose="020F0502020204030204"/>
                <a:ea typeface="Calibri" panose="020F0502020204030204"/>
                <a:cs typeface="Calibri" panose="020F0502020204030204"/>
                <a:sym typeface="Calibri" panose="020F0502020204030204"/>
              </a:rPr>
              <a:t> &lt;ol type = "1"&gt; </a:t>
            </a:r>
            <a:endParaRPr sz="1275" b="1">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1" i="0" u="none" strike="noStrike" cap="none">
                <a:solidFill>
                  <a:schemeClr val="dk1"/>
                </a:solidFill>
                <a:latin typeface="Calibri" panose="020F0502020204030204"/>
                <a:ea typeface="Calibri" panose="020F0502020204030204"/>
                <a:cs typeface="Calibri" panose="020F0502020204030204"/>
                <a:sym typeface="Calibri" panose="020F0502020204030204"/>
              </a:rPr>
              <a:t> &lt;li&gt;Beetroot&lt;/li&gt;</a:t>
            </a:r>
            <a:endParaRPr sz="1275"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1" i="0" u="none" strike="noStrike" cap="none">
                <a:solidFill>
                  <a:schemeClr val="dk1"/>
                </a:solidFill>
                <a:latin typeface="Calibri" panose="020F0502020204030204"/>
                <a:ea typeface="Calibri" panose="020F0502020204030204"/>
                <a:cs typeface="Calibri" panose="020F0502020204030204"/>
                <a:sym typeface="Calibri" panose="020F0502020204030204"/>
              </a:rPr>
              <a:t> &lt;li&gt;Ginger&lt;/li&gt;</a:t>
            </a:r>
            <a:endParaRPr sz="1275"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1" i="0" u="none" strike="noStrike" cap="none">
                <a:solidFill>
                  <a:schemeClr val="dk1"/>
                </a:solidFill>
                <a:latin typeface="Calibri" panose="020F0502020204030204"/>
                <a:ea typeface="Calibri" panose="020F0502020204030204"/>
                <a:cs typeface="Calibri" panose="020F0502020204030204"/>
                <a:sym typeface="Calibri" panose="020F0502020204030204"/>
              </a:rPr>
              <a:t> &lt;li&gt;Potato&lt;/li&gt;</a:t>
            </a:r>
            <a:endParaRPr sz="1275"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1" i="0" u="none" strike="noStrike" cap="none">
                <a:solidFill>
                  <a:schemeClr val="dk1"/>
                </a:solidFill>
                <a:latin typeface="Calibri" panose="020F0502020204030204"/>
                <a:ea typeface="Calibri" panose="020F0502020204030204"/>
                <a:cs typeface="Calibri" panose="020F0502020204030204"/>
                <a:sym typeface="Calibri" panose="020F0502020204030204"/>
              </a:rPr>
              <a:t> &lt;li&gt;Radish&lt;/li&gt;</a:t>
            </a:r>
            <a:endParaRPr sz="1275"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b="1">
                <a:solidFill>
                  <a:schemeClr val="dk1"/>
                </a:solidFill>
                <a:latin typeface="Calibri" panose="020F0502020204030204"/>
                <a:ea typeface="Calibri" panose="020F0502020204030204"/>
                <a:cs typeface="Calibri" panose="020F0502020204030204"/>
                <a:sym typeface="Calibri" panose="020F0502020204030204"/>
              </a:rPr>
              <a:t> &lt;/ol&gt;</a:t>
            </a:r>
            <a:endParaRPr sz="1275" b="1">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 &lt;/body&gt;</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 &lt;/html&gt;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23" name="Google Shape;323;p29"/>
          <p:cNvSpPr/>
          <p:nvPr/>
        </p:nvSpPr>
        <p:spPr>
          <a:xfrm>
            <a:off x="117872" y="1450181"/>
            <a:ext cx="8972550" cy="1999041"/>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350"/>
              <a:buFont typeface="Arial" panose="020B0604020202020204"/>
              <a:buNone/>
            </a:pPr>
            <a:r>
              <a:rPr lang="en-US" sz="1350" b="1">
                <a:solidFill>
                  <a:srgbClr val="C00000"/>
                </a:solidFill>
                <a:latin typeface="Times New Roman" panose="02020603050405020304"/>
                <a:ea typeface="Times New Roman" panose="02020603050405020304"/>
                <a:cs typeface="Times New Roman" panose="02020603050405020304"/>
                <a:sym typeface="Times New Roman" panose="02020603050405020304"/>
              </a:rPr>
              <a:t>The type Attribute:</a:t>
            </a:r>
            <a:endParaRPr sz="135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257175" algn="l" rtl="0">
              <a:lnSpc>
                <a:spcPct val="107000"/>
              </a:lnSpc>
              <a:spcBef>
                <a:spcPts val="0"/>
              </a:spcBef>
              <a:spcAft>
                <a:spcPts val="0"/>
              </a:spcAft>
              <a:buClr>
                <a:schemeClr val="dk1"/>
              </a:buClr>
              <a:buSzPts val="1500"/>
              <a:buFont typeface="Noto Sans Symbols"/>
              <a:buChar char="▪"/>
            </a:pPr>
            <a:r>
              <a:rPr lang="en-US" sz="1500">
                <a:solidFill>
                  <a:schemeClr val="dk1"/>
                </a:solidFill>
                <a:latin typeface="Calibri" panose="020F0502020204030204"/>
                <a:ea typeface="Calibri" panose="020F0502020204030204"/>
                <a:cs typeface="Calibri" panose="020F0502020204030204"/>
                <a:sym typeface="Calibri" panose="020F0502020204030204"/>
              </a:rPr>
              <a:t>we can use </a:t>
            </a:r>
            <a:r>
              <a:rPr lang="en-US" sz="1500" b="1">
                <a:solidFill>
                  <a:schemeClr val="dk1"/>
                </a:solidFill>
                <a:latin typeface="Calibri" panose="020F0502020204030204"/>
                <a:ea typeface="Calibri" panose="020F0502020204030204"/>
                <a:cs typeface="Calibri" panose="020F0502020204030204"/>
                <a:sym typeface="Calibri" panose="020F0502020204030204"/>
              </a:rPr>
              <a:t>type</a:t>
            </a:r>
            <a:r>
              <a:rPr lang="en-US" sz="1500">
                <a:solidFill>
                  <a:schemeClr val="dk1"/>
                </a:solidFill>
                <a:latin typeface="Calibri" panose="020F0502020204030204"/>
                <a:ea typeface="Calibri" panose="020F0502020204030204"/>
                <a:cs typeface="Calibri" panose="020F0502020204030204"/>
                <a:sym typeface="Calibri" panose="020F0502020204030204"/>
              </a:rPr>
              <a:t> attribute for &lt;ol&gt; tag to specify the type of numbering we like. By default, it is a number. Following are the possible options.</a:t>
            </a:r>
            <a:endParaRPr sz="1500">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"1"&gt; - Default-Case Numerals.</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"I"&gt; - Upper-Case Numerals.</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"i"&gt; - Lower-Case Numerals. </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"A"&gt;  - Upper-Case Letters.</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"a"&gt;  - Lower-Case Letters.</a:t>
            </a:r>
            <a:endParaRPr sz="1500" b="1" i="0" u="none" strike="noStrike" cap="none">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324" name="Google Shape;324;p29"/>
          <p:cNvPicPr preferRelativeResize="0"/>
          <p:nvPr/>
        </p:nvPicPr>
        <p:blipFill rotWithShape="1">
          <a:blip r:embed="rId1"/>
          <a:srcRect/>
          <a:stretch>
            <a:fillRect/>
          </a:stretch>
        </p:blipFill>
        <p:spPr>
          <a:xfrm>
            <a:off x="4400550" y="3792141"/>
            <a:ext cx="1675210" cy="1347788"/>
          </a:xfrm>
          <a:prstGeom prst="rect">
            <a:avLst/>
          </a:prstGeom>
          <a:noFill/>
          <a:ln>
            <a:noFill/>
          </a:ln>
        </p:spPr>
      </p:pic>
      <p:sp>
        <p:nvSpPr>
          <p:cNvPr id="325" name="Google Shape;325;p29"/>
          <p:cNvSpPr txBox="1"/>
          <p:nvPr/>
        </p:nvSpPr>
        <p:spPr>
          <a:xfrm>
            <a:off x="145752" y="191155"/>
            <a:ext cx="586577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(Ordered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329" name="Shape 329"/>
        <p:cNvGrpSpPr/>
        <p:nvPr/>
      </p:nvGrpSpPr>
      <p:grpSpPr>
        <a:xfrm>
          <a:off x="0" y="0"/>
          <a:ext cx="0" cy="0"/>
          <a:chOff x="0" y="0"/>
          <a:chExt cx="0" cy="0"/>
        </a:xfrm>
      </p:grpSpPr>
      <p:sp>
        <p:nvSpPr>
          <p:cNvPr id="330" name="Google Shape;330;p30"/>
          <p:cNvSpPr txBox="1"/>
          <p:nvPr/>
        </p:nvSpPr>
        <p:spPr>
          <a:xfrm>
            <a:off x="0" y="957263"/>
            <a:ext cx="9144000" cy="490896"/>
          </a:xfrm>
          <a:prstGeom prst="rect">
            <a:avLst/>
          </a:prstGeom>
          <a:noFill/>
          <a:ln>
            <a:noFill/>
          </a:ln>
        </p:spPr>
        <p:txBody>
          <a:bodyPr spcFirstLastPara="1" wrap="square" lIns="0" tIns="74650" rIns="0" bIns="0" anchor="t" anchorCtr="0">
            <a:spAutoFit/>
          </a:bodyPr>
          <a:lstStyle/>
          <a:p>
            <a:pPr marL="8255" marR="0" lvl="0" indent="0" algn="l" rtl="0">
              <a:spcBef>
                <a:spcPts val="0"/>
              </a:spcBef>
              <a:spcAft>
                <a:spcPts val="0"/>
              </a:spcAft>
              <a:buNone/>
            </a:pPr>
            <a:r>
              <a:rPr lang="en-US" sz="1200" b="1">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 ORDERED LISTS WITH “START” ATTRIBURE</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20"/>
              </a:spcBef>
              <a:spcAft>
                <a:spcPts val="0"/>
              </a:spcAft>
              <a:buNone/>
            </a:pPr>
            <a:endParaRPr sz="12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31" name="Google Shape;331;p30"/>
          <p:cNvSpPr/>
          <p:nvPr/>
        </p:nvSpPr>
        <p:spPr>
          <a:xfrm>
            <a:off x="1422797" y="914400"/>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32" name="Google Shape;332;p30"/>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333" name="Google Shape;333;p30"/>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34" name="Google Shape;334;p30"/>
          <p:cNvSpPr/>
          <p:nvPr/>
        </p:nvSpPr>
        <p:spPr>
          <a:xfrm>
            <a:off x="5151835" y="2115742"/>
            <a:ext cx="3429000" cy="2218267"/>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&lt;html&gt;</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 &lt;head&gt; &lt;title&gt;HTML Ordered List&lt;/title&gt; &lt;/head&gt;</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 &lt;body&gt;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&lt;ol type = "i" start = "4"&gt;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0" i="0" u="none" strike="noStrike" cap="none">
                <a:solidFill>
                  <a:schemeClr val="dk1"/>
                </a:solidFill>
                <a:latin typeface="Calibri" panose="020F0502020204030204"/>
                <a:ea typeface="Calibri" panose="020F0502020204030204"/>
                <a:cs typeface="Calibri" panose="020F0502020204030204"/>
                <a:sym typeface="Calibri" panose="020F0502020204030204"/>
              </a:rPr>
              <a:t>&lt;li&gt;Beetroot&lt;/li&gt; </a:t>
            </a:r>
            <a:endParaRPr sz="1275"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0" i="0" u="none" strike="noStrike" cap="none">
                <a:solidFill>
                  <a:schemeClr val="dk1"/>
                </a:solidFill>
                <a:latin typeface="Calibri" panose="020F0502020204030204"/>
                <a:ea typeface="Calibri" panose="020F0502020204030204"/>
                <a:cs typeface="Calibri" panose="020F0502020204030204"/>
                <a:sym typeface="Calibri" panose="020F0502020204030204"/>
              </a:rPr>
              <a:t>&lt;li&gt;Ginger&lt;/li&gt;</a:t>
            </a:r>
            <a:endParaRPr sz="1275"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&lt;li&gt;Potato&lt;/li&gt;</a:t>
            </a:r>
            <a:endParaRPr sz="1275"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57200" marR="0" lvl="1" indent="0" algn="l" rtl="0">
              <a:spcBef>
                <a:spcPts val="0"/>
              </a:spcBef>
              <a:spcAft>
                <a:spcPts val="0"/>
              </a:spcAft>
              <a:buNone/>
            </a:pPr>
            <a:r>
              <a:rPr lang="en-US" sz="1275" b="0" i="0" u="none" strike="noStrike" cap="none">
                <a:solidFill>
                  <a:schemeClr val="dk1"/>
                </a:solidFill>
                <a:latin typeface="Calibri" panose="020F0502020204030204"/>
                <a:ea typeface="Calibri" panose="020F0502020204030204"/>
                <a:cs typeface="Calibri" panose="020F0502020204030204"/>
                <a:sym typeface="Calibri" panose="020F0502020204030204"/>
              </a:rPr>
              <a:t> &lt;li&gt;Radish&lt;/li&gt;</a:t>
            </a:r>
            <a:endParaRPr sz="1275"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 &lt;/ol&gt;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&lt;/body&gt;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None/>
            </a:pPr>
            <a:r>
              <a:rPr lang="en-US" sz="1275">
                <a:solidFill>
                  <a:schemeClr val="dk1"/>
                </a:solidFill>
                <a:latin typeface="Calibri" panose="020F0502020204030204"/>
                <a:ea typeface="Calibri" panose="020F0502020204030204"/>
                <a:cs typeface="Calibri" panose="020F0502020204030204"/>
                <a:sym typeface="Calibri" panose="020F0502020204030204"/>
              </a:rPr>
              <a:t>&lt;/html&gt;</a:t>
            </a:r>
            <a:endParaRPr sz="135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35" name="Google Shape;335;p30"/>
          <p:cNvSpPr/>
          <p:nvPr/>
        </p:nvSpPr>
        <p:spPr>
          <a:xfrm>
            <a:off x="0" y="1412082"/>
            <a:ext cx="9144000" cy="2096247"/>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275"/>
              <a:buFont typeface="Arial" panose="020B0604020202020204"/>
              <a:buNone/>
            </a:pPr>
            <a:r>
              <a:rPr lang="en-US" sz="1275" b="1">
                <a:solidFill>
                  <a:srgbClr val="C00000"/>
                </a:solidFill>
                <a:latin typeface="Times New Roman" panose="02020603050405020304"/>
                <a:ea typeface="Times New Roman" panose="02020603050405020304"/>
                <a:cs typeface="Times New Roman" panose="02020603050405020304"/>
                <a:sym typeface="Times New Roman" panose="02020603050405020304"/>
              </a:rPr>
              <a:t>The start Attribute</a:t>
            </a:r>
            <a:endParaRPr sz="1275"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0"/>
              </a:spcBef>
              <a:spcAft>
                <a:spcPts val="0"/>
              </a:spcAft>
              <a:buClr>
                <a:schemeClr val="dk1"/>
              </a:buClr>
              <a:buSzPts val="1275"/>
              <a:buFont typeface="Arial" panose="020B0604020202020204"/>
              <a:buNone/>
            </a:pPr>
            <a:r>
              <a:rPr lang="en-US" sz="1275">
                <a:solidFill>
                  <a:schemeClr val="dk1"/>
                </a:solidFill>
                <a:latin typeface="Calibri" panose="020F0502020204030204"/>
                <a:ea typeface="Calibri" panose="020F0502020204030204"/>
                <a:cs typeface="Calibri" panose="020F0502020204030204"/>
                <a:sym typeface="Calibri" panose="020F0502020204030204"/>
              </a:rPr>
              <a:t>we can use </a:t>
            </a:r>
            <a:r>
              <a:rPr lang="en-US" sz="1275" b="1">
                <a:solidFill>
                  <a:schemeClr val="dk1"/>
                </a:solidFill>
                <a:latin typeface="Calibri" panose="020F0502020204030204"/>
                <a:ea typeface="Calibri" panose="020F0502020204030204"/>
                <a:cs typeface="Calibri" panose="020F0502020204030204"/>
                <a:sym typeface="Calibri" panose="020F0502020204030204"/>
              </a:rPr>
              <a:t>start</a:t>
            </a:r>
            <a:r>
              <a:rPr lang="en-US" sz="1275">
                <a:solidFill>
                  <a:schemeClr val="dk1"/>
                </a:solidFill>
                <a:latin typeface="Calibri" panose="020F0502020204030204"/>
                <a:ea typeface="Calibri" panose="020F0502020204030204"/>
                <a:cs typeface="Calibri" panose="020F0502020204030204"/>
                <a:sym typeface="Calibri" panose="020F0502020204030204"/>
              </a:rPr>
              <a:t> attribute for &lt;ol&gt; tag to specify the starting point of numbering we need. Following are the possible options −	</a:t>
            </a: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9525" marR="0" lvl="0" indent="0" algn="l" rtl="0">
              <a:lnSpc>
                <a:spcPct val="107000"/>
              </a:lnSpc>
              <a:spcBef>
                <a:spcPts val="0"/>
              </a:spcBef>
              <a:spcAft>
                <a:spcPts val="0"/>
              </a:spcAft>
              <a:buClr>
                <a:schemeClr val="dk1"/>
              </a:buClr>
              <a:buSzPts val="1275"/>
              <a:buFont typeface="Arial" panose="020B0604020202020204"/>
              <a:buNone/>
            </a:pPr>
            <a:endParaRPr sz="1275">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&lt;ol type = "1" start = "4"&gt; - Numerals starts with 4. </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&lt;ol type = "I" start = "4"&gt; - Numerals starts with IV. </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&lt;ol type = "i" start = "4"&gt; - Numerals starts with iv.</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 &lt;ol type = "a" start = "4"&gt; - Letters starts with d. </a:t>
            </a:r>
            <a:endParaRPr sz="15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406400" marR="0" lvl="1" indent="0" algn="l" rtl="0">
              <a:lnSpc>
                <a:spcPct val="107000"/>
              </a:lnSpc>
              <a:spcBef>
                <a:spcPts val="0"/>
              </a:spcBef>
              <a:spcAft>
                <a:spcPts val="0"/>
              </a:spcAft>
              <a:buClr>
                <a:schemeClr val="dk1"/>
              </a:buClr>
              <a:buSzPts val="1500"/>
              <a:buFont typeface="Arial" panose="020B0604020202020204"/>
              <a:buNone/>
            </a:pPr>
            <a:r>
              <a:rPr lang="en-US" sz="1500" b="1" i="0" u="none" strike="noStrike" cap="none">
                <a:solidFill>
                  <a:schemeClr val="dk1"/>
                </a:solidFill>
                <a:latin typeface="Calibri" panose="020F0502020204030204"/>
                <a:ea typeface="Calibri" panose="020F0502020204030204"/>
                <a:cs typeface="Calibri" panose="020F0502020204030204"/>
                <a:sym typeface="Calibri" panose="020F0502020204030204"/>
              </a:rPr>
              <a:t>&lt;ol type = "A" start = "4"&gt; - Letters starts with D</a:t>
            </a:r>
            <a:r>
              <a:rPr lang="en-US" sz="1350" b="0" i="0" u="none" strike="noStrike" cap="none">
                <a:solidFill>
                  <a:schemeClr val="dk1"/>
                </a:solidFill>
                <a:latin typeface="Calibri" panose="020F0502020204030204"/>
                <a:ea typeface="Calibri" panose="020F0502020204030204"/>
                <a:cs typeface="Calibri" panose="020F0502020204030204"/>
                <a:sym typeface="Calibri" panose="020F0502020204030204"/>
              </a:rPr>
              <a:t>.</a:t>
            </a:r>
            <a:endParaRPr sz="135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336" name="Google Shape;336;p30"/>
          <p:cNvPicPr preferRelativeResize="0"/>
          <p:nvPr/>
        </p:nvPicPr>
        <p:blipFill rotWithShape="1">
          <a:blip r:embed="rId1"/>
          <a:srcRect/>
          <a:stretch>
            <a:fillRect/>
          </a:stretch>
        </p:blipFill>
        <p:spPr>
          <a:xfrm>
            <a:off x="5162550" y="4475560"/>
            <a:ext cx="1437085" cy="933450"/>
          </a:xfrm>
          <a:prstGeom prst="rect">
            <a:avLst/>
          </a:prstGeom>
          <a:solidFill>
            <a:srgbClr val="B9CDE5"/>
          </a:solidFill>
          <a:ln w="9525" cap="flat" cmpd="sng">
            <a:solidFill>
              <a:srgbClr val="595959"/>
            </a:solidFill>
            <a:prstDash val="solid"/>
            <a:miter lim="800000"/>
            <a:headEnd type="none" w="sm" len="sm"/>
            <a:tailEnd type="none" w="sm" len="sm"/>
          </a:ln>
        </p:spPr>
      </p:pic>
      <p:sp>
        <p:nvSpPr>
          <p:cNvPr id="337" name="Google Shape;337;p30"/>
          <p:cNvSpPr txBox="1"/>
          <p:nvPr/>
        </p:nvSpPr>
        <p:spPr>
          <a:xfrm>
            <a:off x="179512" y="191155"/>
            <a:ext cx="586577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(Ordered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341" name="Shape 341"/>
        <p:cNvGrpSpPr/>
        <p:nvPr/>
      </p:nvGrpSpPr>
      <p:grpSpPr>
        <a:xfrm>
          <a:off x="0" y="0"/>
          <a:ext cx="0" cy="0"/>
          <a:chOff x="0" y="0"/>
          <a:chExt cx="0" cy="0"/>
        </a:xfrm>
      </p:grpSpPr>
      <p:sp>
        <p:nvSpPr>
          <p:cNvPr id="342" name="Google Shape;342;p31"/>
          <p:cNvSpPr txBox="1"/>
          <p:nvPr/>
        </p:nvSpPr>
        <p:spPr>
          <a:xfrm>
            <a:off x="0" y="953027"/>
            <a:ext cx="9086850" cy="427481"/>
          </a:xfrm>
          <a:prstGeom prst="rect">
            <a:avLst/>
          </a:prstGeom>
          <a:solidFill>
            <a:srgbClr val="FABF8E"/>
          </a:solidFill>
          <a:ln>
            <a:noFill/>
          </a:ln>
        </p:spPr>
        <p:txBody>
          <a:bodyPr spcFirstLastPara="1" wrap="square" lIns="0" tIns="74650" rIns="0" bIns="0" anchor="ctr" anchorCtr="0">
            <a:spAutoFit/>
          </a:bodyPr>
          <a:lstStyle/>
          <a:p>
            <a:pPr marL="8255" marR="0" lvl="0" indent="0" algn="l" rtl="0">
              <a:spcBef>
                <a:spcPts val="0"/>
              </a:spcBef>
              <a:spcAft>
                <a:spcPts val="0"/>
              </a:spcAft>
              <a:buNone/>
            </a:pPr>
            <a:r>
              <a:rPr lang="en-US" sz="790" b="1">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 DEFINITION LISTS</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0" marR="0" lvl="0" indent="0" algn="l" rtl="0">
              <a:spcBef>
                <a:spcPts val="20"/>
              </a:spcBef>
              <a:spcAft>
                <a:spcPts val="0"/>
              </a:spcAft>
              <a:buNone/>
            </a:pPr>
            <a:endParaRPr sz="79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43" name="Google Shape;343;p31"/>
          <p:cNvSpPr/>
          <p:nvPr/>
        </p:nvSpPr>
        <p:spPr>
          <a:xfrm>
            <a:off x="1422797" y="1007269"/>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344" name="Google Shape;344;p31"/>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Calibri" panose="020F0502020204030204"/>
              <a:ea typeface="Calibri" panose="020F0502020204030204"/>
              <a:cs typeface="Calibri" panose="020F0502020204030204"/>
              <a:sym typeface="Calibri" panose="020F0502020204030204"/>
            </a:endParaRPr>
          </a:p>
        </p:txBody>
      </p:sp>
      <p:cxnSp>
        <p:nvCxnSpPr>
          <p:cNvPr id="345" name="Google Shape;345;p31"/>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46" name="Google Shape;346;p31"/>
          <p:cNvSpPr/>
          <p:nvPr/>
        </p:nvSpPr>
        <p:spPr>
          <a:xfrm>
            <a:off x="4416893" y="2927488"/>
            <a:ext cx="4686300" cy="3753303"/>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06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3652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30924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&lt;title&gt;HTML Definition List&lt;/title&gt;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12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&lt;/head&gt;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1112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13652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&lt;dl&gt;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&lt;dt&gt;HTML&lt;/dt&gt;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 &lt;dd&gt;This stands for Hyper Text Markup Language&lt;/dd&gt;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&lt;dt&gt;HTTP&lt;/dt&gt; </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&lt;dd&gt;This stands for Hyper Text Transfer Protocol&lt;/dd&gt;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&lt;/dl&gt;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&lt;/body&gt;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433705" marR="0" lvl="0" indent="0" algn="l" rtl="0">
              <a:spcBef>
                <a:spcPts val="0"/>
              </a:spcBef>
              <a:spcAft>
                <a:spcPts val="0"/>
              </a:spcAft>
              <a:buNone/>
            </a:pPr>
            <a:r>
              <a:rPr lang="en-US" sz="1600">
                <a:solidFill>
                  <a:schemeClr val="dk1"/>
                </a:solidFill>
                <a:latin typeface="Times New Roman" panose="02020603050405020304"/>
                <a:ea typeface="Times New Roman" panose="02020603050405020304"/>
                <a:cs typeface="Times New Roman" panose="02020603050405020304"/>
                <a:sym typeface="Times New Roman" panose="02020603050405020304"/>
              </a:rPr>
              <a:t>&lt;/html&gt;</a:t>
            </a:r>
            <a:endParaRPr sz="16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347" name="Google Shape;347;p31"/>
          <p:cNvSpPr/>
          <p:nvPr/>
        </p:nvSpPr>
        <p:spPr>
          <a:xfrm>
            <a:off x="171450" y="1412081"/>
            <a:ext cx="8972550" cy="2218267"/>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500"/>
              <a:buFont typeface="Arial" panose="020B0604020202020204"/>
              <a:buNone/>
            </a:pPr>
            <a:r>
              <a:rPr lang="en-US" sz="1500" b="1">
                <a:solidFill>
                  <a:srgbClr val="C00000"/>
                </a:solidFill>
                <a:latin typeface="Times New Roman" panose="02020603050405020304"/>
                <a:ea typeface="Times New Roman" panose="02020603050405020304"/>
                <a:cs typeface="Times New Roman" panose="02020603050405020304"/>
                <a:sym typeface="Times New Roman" panose="02020603050405020304"/>
              </a:rPr>
              <a:t>Definition Lists:</a:t>
            </a:r>
            <a:endParaRPr sz="1500" b="1">
              <a:solidFill>
                <a:srgbClr val="C00000"/>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257175" algn="l" rtl="0">
              <a:lnSpc>
                <a:spcPct val="107000"/>
              </a:lnSpc>
              <a:spcBef>
                <a:spcPts val="0"/>
              </a:spcBef>
              <a:spcAft>
                <a:spcPts val="0"/>
              </a:spcAft>
              <a:buClr>
                <a:schemeClr val="dk1"/>
              </a:buClr>
              <a:buSzPts val="1500"/>
              <a:buFont typeface="Noto Sans Symbols"/>
              <a:buChar char="▪"/>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HTML  supports a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list style</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which is called  definition lists where entries are listed like in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a dictionary or encyclopedia</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264160" marR="0" lvl="0" indent="-257175" algn="l" rtl="0">
              <a:lnSpc>
                <a:spcPct val="107000"/>
              </a:lnSpc>
              <a:spcBef>
                <a:spcPts val="0"/>
              </a:spcBef>
              <a:spcAft>
                <a:spcPts val="0"/>
              </a:spcAft>
              <a:buClr>
                <a:schemeClr val="dk1"/>
              </a:buClr>
              <a:buSzPts val="1500"/>
              <a:buFont typeface="Noto Sans Symbols"/>
              <a:buChar char="▪"/>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The definition list is  the ideal way to present a glossary, list of terms, or other name/value list. </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lnSpc>
                <a:spcPct val="107000"/>
              </a:lnSpc>
              <a:spcBef>
                <a:spcPts val="0"/>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Definition List makes  use of following three tags.</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10"/>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1).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&lt;dl&gt; </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Defines the start of the list</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10"/>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&lt;/dl&gt; </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Defines the end of the list </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0" algn="l" rtl="0">
              <a:spcBef>
                <a:spcPts val="10"/>
              </a:spcBef>
              <a:spcAft>
                <a:spcPts val="0"/>
              </a:spcAft>
              <a:buClr>
                <a:schemeClr val="dk1"/>
              </a:buClr>
              <a:buSzPts val="1500"/>
              <a:buFont typeface="Arial" panose="020B0604020202020204"/>
              <a:buNone/>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2).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&lt;dt&gt; </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A term</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a:p>
            <a:pPr marL="9525" marR="0" lvl="0" indent="-87630" algn="l" rtl="0">
              <a:spcBef>
                <a:spcPts val="0"/>
              </a:spcBef>
              <a:spcAft>
                <a:spcPts val="0"/>
              </a:spcAft>
              <a:buClr>
                <a:schemeClr val="dk1"/>
              </a:buClr>
              <a:buSzPts val="1380"/>
              <a:buFont typeface="Arial" panose="020B0604020202020204"/>
              <a:buAutoNum type="arabicParenR" startAt="3"/>
            </a:pP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a:t>
            </a:r>
            <a:r>
              <a:rPr lang="en-US" sz="1500" b="1">
                <a:solidFill>
                  <a:schemeClr val="dk1"/>
                </a:solidFill>
                <a:latin typeface="Times New Roman" panose="02020603050405020304"/>
                <a:ea typeface="Times New Roman" panose="02020603050405020304"/>
                <a:cs typeface="Times New Roman" panose="02020603050405020304"/>
                <a:sym typeface="Times New Roman" panose="02020603050405020304"/>
              </a:rPr>
              <a:t>&lt;dd&gt; </a:t>
            </a:r>
            <a:r>
              <a:rPr lang="en-US" sz="1500">
                <a:solidFill>
                  <a:schemeClr val="dk1"/>
                </a:solidFill>
                <a:latin typeface="Times New Roman" panose="02020603050405020304"/>
                <a:ea typeface="Times New Roman" panose="02020603050405020304"/>
                <a:cs typeface="Times New Roman" panose="02020603050405020304"/>
                <a:sym typeface="Times New Roman" panose="02020603050405020304"/>
              </a:rPr>
              <a:t>- Term definition</a:t>
            </a:r>
            <a:endParaRPr sz="1500">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348" name="Google Shape;348;p31"/>
          <p:cNvPicPr preferRelativeResize="0"/>
          <p:nvPr/>
        </p:nvPicPr>
        <p:blipFill rotWithShape="1">
          <a:blip r:embed="rId1"/>
          <a:srcRect/>
          <a:stretch>
            <a:fillRect/>
          </a:stretch>
        </p:blipFill>
        <p:spPr>
          <a:xfrm>
            <a:off x="285750" y="3738563"/>
            <a:ext cx="3523060" cy="1027510"/>
          </a:xfrm>
          <a:prstGeom prst="rect">
            <a:avLst/>
          </a:prstGeom>
          <a:noFill/>
          <a:ln w="9525" cap="flat" cmpd="sng">
            <a:solidFill>
              <a:srgbClr val="00B050"/>
            </a:solidFill>
            <a:prstDash val="solid"/>
            <a:miter lim="800000"/>
            <a:headEnd type="none" w="sm" len="sm"/>
            <a:tailEnd type="none" w="sm" len="sm"/>
          </a:ln>
        </p:spPr>
      </p:pic>
      <p:sp>
        <p:nvSpPr>
          <p:cNvPr id="349" name="Google Shape;349;p31"/>
          <p:cNvSpPr txBox="1"/>
          <p:nvPr/>
        </p:nvSpPr>
        <p:spPr>
          <a:xfrm>
            <a:off x="179512" y="191155"/>
            <a:ext cx="609506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Times New Roman" panose="02020603050405020304"/>
                <a:ea typeface="Times New Roman" panose="02020603050405020304"/>
                <a:cs typeface="Times New Roman" panose="02020603050405020304"/>
                <a:sym typeface="Times New Roman" panose="02020603050405020304"/>
              </a:rPr>
              <a:t>Tags in HTML – Lists (Definition lists)</a:t>
            </a:r>
            <a:endParaRPr sz="2800" b="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cu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73" name="Shape 173"/>
        <p:cNvGrpSpPr/>
        <p:nvPr/>
      </p:nvGrpSpPr>
      <p:grpSpPr>
        <a:xfrm>
          <a:off x="0" y="0"/>
          <a:ext cx="0" cy="0"/>
          <a:chOff x="0" y="0"/>
          <a:chExt cx="0" cy="0"/>
        </a:xfrm>
      </p:grpSpPr>
      <p:sp>
        <p:nvSpPr>
          <p:cNvPr id="174" name="Google Shape;174;p57"/>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Media Tags</a:t>
            </a:r>
            <a:endParaRPr lang="en-US"/>
          </a:p>
        </p:txBody>
      </p:sp>
      <p:sp>
        <p:nvSpPr>
          <p:cNvPr id="175" name="Google Shape;175;p57"/>
          <p:cNvSpPr txBox="1"/>
          <p:nvPr>
            <p:ph type="subTitle" idx="1"/>
          </p:nvPr>
        </p:nvSpPr>
        <p:spPr>
          <a:xfrm>
            <a:off x="258638" y="1026638"/>
            <a:ext cx="8537492" cy="5016758"/>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chemeClr val="dk1"/>
              </a:buClr>
              <a:buSzPts val="2000"/>
              <a:buFont typeface="Arial" panose="020B0604020202020204"/>
              <a:buNone/>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Multimedia tags include:</a:t>
            </a:r>
            <a:endPar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127000" algn="just" rtl="0">
              <a:lnSpc>
                <a:spcPct val="100000"/>
              </a:lnSpc>
              <a:spcBef>
                <a:spcPts val="0"/>
              </a:spcBef>
              <a:spcAft>
                <a:spcPts val="0"/>
              </a:spcAft>
              <a:buClr>
                <a:schemeClr val="dk1"/>
              </a:buClr>
              <a:buSzPts val="2000"/>
              <a:buFont typeface="Arial" panose="020B0604020202020204"/>
              <a:buChar char="•"/>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Image</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127000" algn="just" rtl="0">
              <a:lnSpc>
                <a:spcPct val="100000"/>
              </a:lnSpc>
              <a:spcBef>
                <a:spcPts val="0"/>
              </a:spcBef>
              <a:spcAft>
                <a:spcPts val="0"/>
              </a:spcAft>
              <a:buClr>
                <a:schemeClr val="dk1"/>
              </a:buClr>
              <a:buSzPts val="2000"/>
              <a:buFont typeface="Arial" panose="020B0604020202020204"/>
              <a:buChar char="•"/>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Video</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127000" algn="just" rtl="0">
              <a:lnSpc>
                <a:spcPct val="100000"/>
              </a:lnSpc>
              <a:spcBef>
                <a:spcPts val="0"/>
              </a:spcBef>
              <a:spcAft>
                <a:spcPts val="0"/>
              </a:spcAft>
              <a:buClr>
                <a:schemeClr val="dk1"/>
              </a:buClr>
              <a:buSzPts val="2000"/>
              <a:buFont typeface="Arial" panose="020B0604020202020204"/>
              <a:buChar char="•"/>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Audio</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127000" algn="just" rtl="0">
              <a:lnSpc>
                <a:spcPct val="100000"/>
              </a:lnSpc>
              <a:spcBef>
                <a:spcPts val="0"/>
              </a:spcBef>
              <a:spcAft>
                <a:spcPts val="0"/>
              </a:spcAft>
              <a:buClr>
                <a:schemeClr val="dk1"/>
              </a:buClr>
              <a:buSzPts val="2000"/>
              <a:buFont typeface="Arial" panose="020B0604020202020204"/>
              <a:buChar char="•"/>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Flash Files</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127000" algn="just" rtl="0">
              <a:lnSpc>
                <a:spcPct val="100000"/>
              </a:lnSpc>
              <a:spcBef>
                <a:spcPts val="0"/>
              </a:spcBef>
              <a:spcAft>
                <a:spcPts val="0"/>
              </a:spcAft>
              <a:buClr>
                <a:schemeClr val="dk1"/>
              </a:buClr>
              <a:buSzPts val="2000"/>
              <a:buFont typeface="Arial" panose="020B0604020202020204"/>
              <a:buChar char="•"/>
            </a:pPr>
            <a:r>
              <a:rPr lang="en-US" sz="2000" b="0" i="0" u="none" strike="noStrike" cap="none">
                <a:solidFill>
                  <a:schemeClr val="dk1"/>
                </a:solidFill>
                <a:latin typeface="Calibri" panose="020F0502020204030204"/>
                <a:ea typeface="Calibri" panose="020F0502020204030204"/>
                <a:cs typeface="Calibri" panose="020F0502020204030204"/>
                <a:sym typeface="Calibri" panose="020F0502020204030204"/>
              </a:rPr>
              <a:t>Marquee </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just" rtl="0">
              <a:lnSpc>
                <a:spcPct val="100000"/>
              </a:lnSpc>
              <a:spcBef>
                <a:spcPts val="0"/>
              </a:spcBef>
              <a:spcAft>
                <a:spcPts val="0"/>
              </a:spcAft>
              <a:buClr>
                <a:schemeClr val="dk1"/>
              </a:buClr>
              <a:buSzPts val="2000"/>
              <a:buFont typeface="Arial" panose="020B0604020202020204"/>
              <a:buNone/>
            </a:pPr>
            <a:r>
              <a:rPr lang="en-US" sz="2000" b="1" i="0" u="none" strike="noStrike" cap="none">
                <a:solidFill>
                  <a:schemeClr val="dk1"/>
                </a:solidFill>
                <a:latin typeface="Calibri" panose="020F0502020204030204"/>
                <a:ea typeface="Calibri" panose="020F0502020204030204"/>
                <a:cs typeface="Calibri" panose="020F0502020204030204"/>
                <a:sym typeface="Calibri" panose="020F0502020204030204"/>
              </a:rPr>
              <a:t>1.Image Tag: </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The</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1" i="0" u="none" strike="noStrike" cap="none">
                <a:solidFill>
                  <a:srgbClr val="000000"/>
                </a:solidFill>
                <a:latin typeface="Arial" panose="020B0604020202020204"/>
                <a:ea typeface="Arial" panose="020B0604020202020204"/>
                <a:cs typeface="Arial" panose="020B0604020202020204"/>
                <a:sym typeface="Arial" panose="020B0604020202020204"/>
              </a:rPr>
              <a:t>&lt;img&gt;</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sng" strike="noStrike" cap="none">
                <a:solidFill>
                  <a:schemeClr val="dk1"/>
                </a:solidFill>
                <a:latin typeface="Quattrocento Sans" panose="020B0502050000020003"/>
                <a:ea typeface="Quattrocento Sans" panose="020B0502050000020003"/>
                <a:cs typeface="Quattrocento Sans" panose="020B0502050000020003"/>
                <a:sym typeface="Quattrocento Sans" panose="020B0502050000020003"/>
                <a:hlinkClick r:id="rId1"/>
              </a:rPr>
              <a:t>HTML</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element embeds an image into the document.  It has various attributes such as</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just" rtl="0">
              <a:lnSpc>
                <a:spcPct val="100000"/>
              </a:lnSpc>
              <a:spcBef>
                <a:spcPts val="0"/>
              </a:spcBef>
              <a:spcAft>
                <a:spcPts val="0"/>
              </a:spcAft>
              <a:buClr>
                <a:srgbClr val="FF0000"/>
              </a:buClr>
              <a:buSzPts val="2000"/>
              <a:buFont typeface="Arial" panose="020B0604020202020204"/>
              <a:buNone/>
            </a:pPr>
            <a:r>
              <a:rPr lang="en-US" sz="2000" b="1" i="0" u="none" strike="noStrike" cap="none">
                <a:solidFill>
                  <a:srgbClr val="FF0000"/>
                </a:solidFill>
                <a:latin typeface="Quattrocento Sans" panose="020B0502050000020003"/>
                <a:ea typeface="Quattrocento Sans" panose="020B0502050000020003"/>
                <a:cs typeface="Quattrocento Sans" panose="020B0502050000020003"/>
                <a:sym typeface="Quattrocento Sans" panose="020B0502050000020003"/>
              </a:rPr>
              <a:t>src</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 attribute is required and contains path to the image you want to embed. </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just" rtl="0">
              <a:lnSpc>
                <a:spcPct val="100000"/>
              </a:lnSpc>
              <a:spcBef>
                <a:spcPts val="0"/>
              </a:spcBef>
              <a:spcAft>
                <a:spcPts val="0"/>
              </a:spcAft>
              <a:buClr>
                <a:srgbClr val="FF0000"/>
              </a:buClr>
              <a:buSzPts val="2000"/>
              <a:buFont typeface="Arial" panose="020B0604020202020204"/>
              <a:buNone/>
            </a:pPr>
            <a:r>
              <a:rPr lang="en-US" sz="2000" b="1" i="0" u="none" strike="noStrike" cap="none">
                <a:solidFill>
                  <a:srgbClr val="FF0000"/>
                </a:solidFill>
                <a:latin typeface="Arial" panose="020B0604020202020204"/>
                <a:ea typeface="Arial" panose="020B0604020202020204"/>
                <a:cs typeface="Arial" panose="020B0604020202020204"/>
                <a:sym typeface="Arial" panose="020B0604020202020204"/>
              </a:rPr>
              <a:t>alt</a:t>
            </a:r>
            <a:r>
              <a:rPr lang="en-US" sz="2000" b="0" i="0" u="none" strike="noStrike" cap="none">
                <a:solidFill>
                  <a:srgbClr val="FF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(alternative text) attribute holds a textual replacement for the image, which is mandatory and</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incredibly useful</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for </a:t>
            </a:r>
            <a:endPar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just"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accessibility </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a:t>
            </a: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 screen readers read the attribute value out to their users so they know what the image means. </a:t>
            </a:r>
            <a:endPar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just" rtl="0">
              <a:lnSpc>
                <a:spcPct val="100000"/>
              </a:lnSpc>
              <a:spcBef>
                <a:spcPts val="0"/>
              </a:spcBef>
              <a:spcAft>
                <a:spcPts val="0"/>
              </a:spcAft>
              <a:buClr>
                <a:srgbClr val="000000"/>
              </a:buClr>
              <a:buSzPts val="2000"/>
              <a:buFont typeface="Arial" panose="020B0604020202020204"/>
              <a:buNone/>
            </a:pPr>
            <a:r>
              <a:rPr lang="en-US" sz="20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Alt text is also displayed on the page if the image can't be loaded for some reason: for example, network errors, content blocking etc.</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79" name="Shape 179"/>
        <p:cNvGrpSpPr/>
        <p:nvPr/>
      </p:nvGrpSpPr>
      <p:grpSpPr>
        <a:xfrm>
          <a:off x="0" y="0"/>
          <a:ext cx="0" cy="0"/>
          <a:chOff x="0" y="0"/>
          <a:chExt cx="0" cy="0"/>
        </a:xfrm>
      </p:grpSpPr>
      <p:sp>
        <p:nvSpPr>
          <p:cNvPr id="180" name="Google Shape;180;p58"/>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181" name="Google Shape;181;p58"/>
          <p:cNvSpPr txBox="1"/>
          <p:nvPr>
            <p:ph type="subTitle" idx="1"/>
          </p:nvPr>
        </p:nvSpPr>
        <p:spPr>
          <a:xfrm>
            <a:off x="215347" y="203758"/>
            <a:ext cx="8570843" cy="645048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888888"/>
              </a:buClr>
              <a:buSzPts val="2400"/>
              <a:buFont typeface="Calibri" panose="020F0502020204030204"/>
              <a:buNone/>
            </a:pPr>
            <a:endParaRPr sz="2400" b="1" i="0" u="none" strike="noStrike" cap="none">
              <a:solidFill>
                <a:srgbClr val="FF0000"/>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888888"/>
              </a:buClr>
              <a:buSzPts val="2400"/>
              <a:buFont typeface="Calibri" panose="020F0502020204030204"/>
              <a:buNone/>
            </a:pPr>
            <a:endParaRPr sz="2400" b="1">
              <a:solidFill>
                <a:srgbClr val="FF0000"/>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FF0000"/>
              </a:buClr>
              <a:buSzPts val="2200"/>
              <a:buFont typeface="Calibri" panose="020F0502020204030204"/>
              <a:buNone/>
            </a:pPr>
            <a:r>
              <a:rPr lang="en-US" sz="2200" b="1" i="0" u="none" strike="noStrike" cap="none">
                <a:solidFill>
                  <a:srgbClr val="FF0000"/>
                </a:solidFill>
                <a:latin typeface="Calibri" panose="020F0502020204030204"/>
                <a:ea typeface="Calibri" panose="020F0502020204030204"/>
                <a:cs typeface="Calibri" panose="020F0502020204030204"/>
                <a:sym typeface="Calibri" panose="020F0502020204030204"/>
              </a:rPr>
              <a:t>hspace</a:t>
            </a:r>
            <a:r>
              <a:rPr lang="en-US" sz="2200" b="1" i="0" u="none" strike="noStrike" cap="none">
                <a:solidFill>
                  <a:schemeClr val="dk1"/>
                </a:solidFill>
                <a:latin typeface="Calibri" panose="020F0502020204030204"/>
                <a:ea typeface="Calibri" panose="020F0502020204030204"/>
                <a:cs typeface="Calibri" panose="020F0502020204030204"/>
                <a:sym typeface="Calibri" panose="020F0502020204030204"/>
              </a:rPr>
              <a:t>: (Horizontal space) </a:t>
            </a: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The number of pixels of white space on the left and right of the image. </a:t>
            </a:r>
            <a:endPar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l" rtl="0">
              <a:lnSpc>
                <a:spcPct val="100000"/>
              </a:lnSpc>
              <a:spcBef>
                <a:spcPts val="0"/>
              </a:spcBef>
              <a:spcAft>
                <a:spcPts val="0"/>
              </a:spcAft>
              <a:buClr>
                <a:srgbClr val="000000"/>
              </a:buClr>
              <a:buSzPts val="2200"/>
              <a:buFont typeface="Quattrocento Sans" panose="020B0502050000020003"/>
              <a:buNone/>
            </a:pP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Use the</a:t>
            </a:r>
            <a:r>
              <a:rPr lang="en-US" sz="22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200" b="0" i="0" u="sng" strike="noStrike" cap="none">
                <a:solidFill>
                  <a:srgbClr val="000000"/>
                </a:solidFill>
                <a:latin typeface="Arial" panose="020B0604020202020204"/>
                <a:ea typeface="Arial" panose="020B0604020202020204"/>
                <a:cs typeface="Arial" panose="020B0604020202020204"/>
                <a:sym typeface="Arial" panose="020B0604020202020204"/>
                <a:hlinkClick r:id="rId1"/>
              </a:rPr>
              <a:t>margin</a:t>
            </a:r>
            <a:r>
              <a:rPr lang="en-US" sz="22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CSS property instead.</a:t>
            </a:r>
            <a:endParaRPr sz="2200" b="0" i="0" u="none" strike="noStrike" cap="none">
              <a:solidFill>
                <a:schemeClr val="dk1"/>
              </a:solidFill>
            </a:endParaRPr>
          </a:p>
          <a:p>
            <a:pPr marL="0" marR="0" lvl="0" indent="0" algn="l" rtl="0">
              <a:lnSpc>
                <a:spcPct val="100000"/>
              </a:lnSpc>
              <a:spcBef>
                <a:spcPts val="0"/>
              </a:spcBef>
              <a:spcAft>
                <a:spcPts val="0"/>
              </a:spcAft>
              <a:buClr>
                <a:srgbClr val="FF0000"/>
              </a:buClr>
              <a:buSzPts val="2200"/>
              <a:buFont typeface="Calibri" panose="020F0502020204030204"/>
              <a:buNone/>
            </a:pPr>
            <a:r>
              <a:rPr lang="en-US" sz="2200" b="1" i="0" u="none" strike="noStrike" cap="none">
                <a:solidFill>
                  <a:srgbClr val="FF0000"/>
                </a:solidFill>
                <a:latin typeface="Calibri" panose="020F0502020204030204"/>
                <a:ea typeface="Calibri" panose="020F0502020204030204"/>
                <a:cs typeface="Calibri" panose="020F0502020204030204"/>
                <a:sym typeface="Calibri" panose="020F0502020204030204"/>
              </a:rPr>
              <a:t>vspace</a:t>
            </a:r>
            <a:r>
              <a:rPr lang="en-US" sz="2200" b="1" i="0" u="none" strike="noStrike" cap="none">
                <a:solidFill>
                  <a:schemeClr val="dk1"/>
                </a:solidFill>
                <a:latin typeface="Calibri" panose="020F0502020204030204"/>
                <a:ea typeface="Calibri" panose="020F0502020204030204"/>
                <a:cs typeface="Calibri" panose="020F0502020204030204"/>
                <a:sym typeface="Calibri" panose="020F0502020204030204"/>
              </a:rPr>
              <a:t>: (vertical space) </a:t>
            </a: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The number of pixels of white space above and below the image. </a:t>
            </a:r>
            <a:endPar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l" rtl="0">
              <a:lnSpc>
                <a:spcPct val="100000"/>
              </a:lnSpc>
              <a:spcBef>
                <a:spcPts val="0"/>
              </a:spcBef>
              <a:spcAft>
                <a:spcPts val="0"/>
              </a:spcAft>
              <a:buClr>
                <a:srgbClr val="000000"/>
              </a:buClr>
              <a:buSzPts val="2200"/>
              <a:buFont typeface="Quattrocento Sans" panose="020B0502050000020003"/>
              <a:buNone/>
            </a:pP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Use the</a:t>
            </a:r>
            <a:r>
              <a:rPr lang="en-US" sz="22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200" b="0" i="0" u="sng" strike="noStrike" cap="none">
                <a:solidFill>
                  <a:srgbClr val="000000"/>
                </a:solidFill>
                <a:latin typeface="Arial" panose="020B0604020202020204"/>
                <a:ea typeface="Arial" panose="020B0604020202020204"/>
                <a:cs typeface="Arial" panose="020B0604020202020204"/>
                <a:sym typeface="Arial" panose="020B0604020202020204"/>
                <a:hlinkClick r:id="rId1"/>
              </a:rPr>
              <a:t>margin</a:t>
            </a:r>
            <a:r>
              <a:rPr lang="en-US" sz="22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200" b="0" i="0" u="none" strike="noStrike" cap="none">
                <a:solidFill>
                  <a:srgbClr val="000000"/>
                </a:solidFill>
                <a:latin typeface="Quattrocento Sans" panose="020B0502050000020003"/>
                <a:ea typeface="Quattrocento Sans" panose="020B0502050000020003"/>
                <a:cs typeface="Quattrocento Sans" panose="020B0502050000020003"/>
                <a:sym typeface="Quattrocento Sans" panose="020B0502050000020003"/>
              </a:rPr>
              <a:t>CSS property instead.</a:t>
            </a:r>
            <a:endParaRPr sz="2200" b="0" i="0" u="none" strike="noStrike" cap="none">
              <a:solidFill>
                <a:schemeClr val="dk1"/>
              </a:solidFill>
            </a:endParaRPr>
          </a:p>
          <a:p>
            <a:pPr marL="0" marR="0" lvl="0" indent="0" algn="l" rtl="0">
              <a:lnSpc>
                <a:spcPct val="100000"/>
              </a:lnSpc>
              <a:spcBef>
                <a:spcPts val="0"/>
              </a:spcBef>
              <a:spcAft>
                <a:spcPts val="0"/>
              </a:spcAft>
              <a:buClr>
                <a:srgbClr val="FF0000"/>
              </a:buClr>
              <a:buSzPts val="2200"/>
              <a:buFont typeface="Quattrocento Sans" panose="020B0502050000020003"/>
              <a:buNone/>
            </a:pPr>
            <a:r>
              <a:rPr lang="en-US" sz="2200" b="1" i="0" u="none" strike="noStrike" cap="none">
                <a:solidFill>
                  <a:srgbClr val="FF0000"/>
                </a:solidFill>
                <a:latin typeface="Quattrocento Sans" panose="020B0502050000020003"/>
                <a:ea typeface="Quattrocento Sans" panose="020B0502050000020003"/>
                <a:cs typeface="Quattrocento Sans" panose="020B0502050000020003"/>
                <a:sym typeface="Quattrocento Sans" panose="020B0502050000020003"/>
              </a:rPr>
              <a:t>width/height</a:t>
            </a:r>
            <a:r>
              <a:rPr lang="en-US" sz="2200" b="1" i="0" u="none" strike="noStrike" cap="none">
                <a:solidFill>
                  <a:srgbClr val="1B1B1B"/>
                </a:solidFill>
                <a:latin typeface="Quattrocento Sans" panose="020B0502050000020003"/>
                <a:ea typeface="Quattrocento Sans" panose="020B0502050000020003"/>
                <a:cs typeface="Quattrocento Sans" panose="020B0502050000020003"/>
                <a:sym typeface="Quattrocento Sans" panose="020B0502050000020003"/>
              </a:rPr>
              <a:t>:</a:t>
            </a:r>
            <a:r>
              <a:rPr lang="en-US" sz="2200" b="0" i="0" u="none" strike="noStrike" cap="none">
                <a:solidFill>
                  <a:srgbClr val="1B1B1B"/>
                </a:solidFill>
                <a:latin typeface="Quattrocento Sans" panose="020B0502050000020003"/>
                <a:ea typeface="Quattrocento Sans" panose="020B0502050000020003"/>
                <a:cs typeface="Quattrocento Sans" panose="020B0502050000020003"/>
                <a:sym typeface="Quattrocento Sans" panose="020B0502050000020003"/>
              </a:rPr>
              <a:t> The intrinsic width/height of the image in pixels. Must be an integer without a unit.</a:t>
            </a:r>
            <a:endParaRPr lang="en-US" sz="2200" b="0" i="0" u="none" strike="noStrike" cap="none">
              <a:solidFill>
                <a:srgbClr val="1B1B1B"/>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l" rtl="0">
              <a:lnSpc>
                <a:spcPct val="100000"/>
              </a:lnSpc>
              <a:spcBef>
                <a:spcPts val="0"/>
              </a:spcBef>
              <a:spcAft>
                <a:spcPts val="0"/>
              </a:spcAft>
              <a:buClr>
                <a:srgbClr val="888888"/>
              </a:buClr>
              <a:buSzPts val="2400"/>
              <a:buFont typeface="Calibri" panose="020F0502020204030204"/>
              <a:buNone/>
            </a:pPr>
            <a:endParaRPr sz="2400">
              <a:solidFill>
                <a:srgbClr val="1B1B1B"/>
              </a:solidFill>
              <a:latin typeface="Quattrocento Sans" panose="020B0502050000020003"/>
              <a:ea typeface="Quattrocento Sans" panose="020B0502050000020003"/>
              <a:cs typeface="Quattrocento Sans" panose="020B0502050000020003"/>
              <a:sym typeface="Quattrocento Sans" panose="020B0502050000020003"/>
            </a:endParaRPr>
          </a:p>
          <a:p>
            <a:pPr marL="0" marR="0" lvl="0" indent="0" algn="l" rtl="0">
              <a:lnSpc>
                <a:spcPct val="100000"/>
              </a:lnSpc>
              <a:spcBef>
                <a:spcPts val="0"/>
              </a:spcBef>
              <a:spcAft>
                <a:spcPts val="0"/>
              </a:spcAft>
              <a:buClr>
                <a:srgbClr val="888888"/>
              </a:buClr>
              <a:buSzPts val="1050"/>
              <a:buFont typeface="Calibri" panose="020F0502020204030204"/>
              <a:buNone/>
            </a:pPr>
            <a:endParaRPr sz="1050" b="0" i="0" u="none" strike="noStrike" cap="none">
              <a:solidFill>
                <a:schemeClr val="dk1"/>
              </a:solidFill>
            </a:endParaRPr>
          </a:p>
          <a:p>
            <a:pPr marL="0" marR="0" lvl="0" indent="0" algn="l" rtl="0">
              <a:lnSpc>
                <a:spcPct val="100000"/>
              </a:lnSpc>
              <a:spcBef>
                <a:spcPts val="0"/>
              </a:spcBef>
              <a:spcAft>
                <a:spcPts val="0"/>
              </a:spcAft>
              <a:buClr>
                <a:srgbClr val="000000"/>
              </a:buClr>
              <a:buSzPts val="2400"/>
              <a:buFont typeface="Consolas" panose="020B0609020204030204"/>
              <a:buNone/>
            </a:pPr>
            <a:r>
              <a:rPr lang="en-US" sz="2400" b="0" i="0" u="none" strike="noStrike" cap="none">
                <a:solidFill>
                  <a:srgbClr val="000000"/>
                </a:solidFill>
                <a:latin typeface="Consolas" panose="020B0609020204030204"/>
                <a:ea typeface="Consolas" panose="020B0609020204030204"/>
                <a:cs typeface="Consolas" panose="020B0609020204030204"/>
                <a:sym typeface="Consolas" panose="020B0609020204030204"/>
              </a:rPr>
              <a:t>&lt;img src="3_small.jpg" </a:t>
            </a:r>
            <a:endParaRPr sz="1050" b="0" i="0" u="none" strike="noStrike" cap="none">
              <a:solidFill>
                <a:schemeClr val="dk1"/>
              </a:solidFill>
            </a:endParaRPr>
          </a:p>
          <a:p>
            <a:pPr marL="0" marR="0" lvl="0" indent="0" algn="l" rtl="0">
              <a:lnSpc>
                <a:spcPct val="100000"/>
              </a:lnSpc>
              <a:spcBef>
                <a:spcPts val="0"/>
              </a:spcBef>
              <a:spcAft>
                <a:spcPts val="0"/>
              </a:spcAft>
              <a:buClr>
                <a:srgbClr val="000000"/>
              </a:buClr>
              <a:buSzPts val="2400"/>
              <a:buFont typeface="Consolas" panose="020B0609020204030204"/>
              <a:buNone/>
            </a:pPr>
            <a:r>
              <a:rPr lang="en-US" sz="2400" b="0" i="0" u="none" strike="noStrike" cap="none">
                <a:solidFill>
                  <a:srgbClr val="000000"/>
                </a:solidFill>
                <a:latin typeface="Consolas" panose="020B0609020204030204"/>
                <a:ea typeface="Consolas" panose="020B0609020204030204"/>
                <a:cs typeface="Consolas" panose="020B0609020204030204"/>
                <a:sym typeface="Consolas" panose="020B0609020204030204"/>
              </a:rPr>
              <a:t>     width="550" height="450" border="10"  </a:t>
            </a:r>
            <a:endParaRPr sz="1050" b="0" i="0" u="none" strike="noStrike" cap="none">
              <a:solidFill>
                <a:schemeClr val="dk1"/>
              </a:solidFill>
            </a:endParaRPr>
          </a:p>
          <a:p>
            <a:pPr marL="0" marR="0" lvl="0" indent="0" algn="l" rtl="0">
              <a:lnSpc>
                <a:spcPct val="100000"/>
              </a:lnSpc>
              <a:spcBef>
                <a:spcPts val="0"/>
              </a:spcBef>
              <a:spcAft>
                <a:spcPts val="0"/>
              </a:spcAft>
              <a:buClr>
                <a:srgbClr val="000000"/>
              </a:buClr>
              <a:buSzPts val="2400"/>
              <a:buFont typeface="Consolas" panose="020B0609020204030204"/>
              <a:buNone/>
            </a:pPr>
            <a:r>
              <a:rPr lang="en-US" sz="2400" b="0" i="0" u="none" strike="noStrike" cap="none">
                <a:solidFill>
                  <a:srgbClr val="000000"/>
                </a:solidFill>
                <a:latin typeface="Consolas" panose="020B0609020204030204"/>
                <a:ea typeface="Consolas" panose="020B0609020204030204"/>
                <a:cs typeface="Consolas" panose="020B0609020204030204"/>
                <a:sym typeface="Consolas" panose="020B0609020204030204"/>
              </a:rPr>
              <a:t>     hspace="400" vspace="100" alt="Sunset View"&gt;</a:t>
            </a:r>
            <a:endParaRPr lang="en-US" sz="2400" b="0" i="0" u="none" strike="noStrike" cap="none">
              <a:solidFill>
                <a:srgbClr val="000000"/>
              </a:solidFill>
              <a:latin typeface="Consolas" panose="020B0609020204030204"/>
              <a:ea typeface="Consolas" panose="020B0609020204030204"/>
              <a:cs typeface="Consolas" panose="020B0609020204030204"/>
              <a:sym typeface="Consolas" panose="020B0609020204030204"/>
            </a:endParaRPr>
          </a:p>
          <a:p>
            <a:pPr marL="0" marR="0" lvl="0" indent="0" algn="ctr" rtl="0">
              <a:lnSpc>
                <a:spcPct val="59000"/>
              </a:lnSpc>
              <a:spcBef>
                <a:spcPts val="0"/>
              </a:spcBef>
              <a:spcAft>
                <a:spcPts val="0"/>
              </a:spcAft>
              <a:buSzPts val="3200"/>
              <a:buNone/>
            </a:pPr>
            <a:endParaRPr sz="24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79000"/>
              </a:lnSpc>
              <a:spcBef>
                <a:spcPts val="0"/>
              </a:spcBef>
              <a:spcAft>
                <a:spcPts val="0"/>
              </a:spcAft>
              <a:buSzPts val="3200"/>
              <a:buNone/>
            </a:pPr>
            <a:r>
              <a:rPr lang="en-US" sz="1800" b="1" u="sng">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USE IMAGE DIRECTLY FROM INTERNET WITHOUT DOWNLOADING</a:t>
            </a:r>
            <a:endParaRPr lang="en-US" sz="1800" b="1" u="sng">
              <a:solidFill>
                <a:srgbClr val="000000"/>
              </a:solidFill>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Right click on image and click </a:t>
            </a:r>
            <a:r>
              <a:rPr lang="en-US" sz="1800" i="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copy image address</a:t>
            </a:r>
            <a:r>
              <a:rPr lang="en-US" sz="18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and paste in </a:t>
            </a:r>
            <a:r>
              <a:rPr lang="en-US" sz="1800" b="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src</a:t>
            </a:r>
            <a:r>
              <a:rPr lang="en-US" sz="18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attribute</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888888"/>
              </a:buClr>
              <a:buSzPts val="3600"/>
              <a:buFont typeface="Calibri" panose="020F0502020204030204"/>
              <a:buNone/>
            </a:pPr>
            <a:endParaRPr sz="36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85" name="Shape 185"/>
        <p:cNvGrpSpPr/>
        <p:nvPr/>
      </p:nvGrpSpPr>
      <p:grpSpPr>
        <a:xfrm>
          <a:off x="0" y="0"/>
          <a:ext cx="0" cy="0"/>
          <a:chOff x="0" y="0"/>
          <a:chExt cx="0" cy="0"/>
        </a:xfrm>
      </p:grpSpPr>
      <p:sp>
        <p:nvSpPr>
          <p:cNvPr id="186" name="Google Shape;186;p59"/>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2. Video</a:t>
            </a:r>
            <a:endParaRPr lang="en-US"/>
          </a:p>
        </p:txBody>
      </p:sp>
      <p:sp>
        <p:nvSpPr>
          <p:cNvPr id="187" name="Google Shape;187;p59"/>
          <p:cNvSpPr txBox="1"/>
          <p:nvPr>
            <p:ph type="subTitle" idx="1"/>
          </p:nvPr>
        </p:nvSpPr>
        <p:spPr>
          <a:xfrm>
            <a:off x="395908" y="1066800"/>
            <a:ext cx="8352183" cy="545592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a:t>Code to embed video:</a:t>
            </a:r>
            <a:endParaRPr lang="en-US"/>
          </a:p>
          <a:p>
            <a:pPr marL="0" marR="0" lvl="0" indent="0" algn="l" rtl="0">
              <a:lnSpc>
                <a:spcPct val="83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&lt;video width="320" height="240" controls autoplay muted loop&gt; </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&lt;source src="Colourmixing.mp4“ type="video/mp4"&gt;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&lt;source src="movie.ogg" type="video/ogg"&gt;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Your browser does not support the video tag.</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&lt;/video&gt;</a:t>
            </a:r>
            <a:endPar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83000"/>
              </a:lnSpc>
              <a:spcBef>
                <a:spcPts val="0"/>
              </a:spcBef>
              <a:spcAft>
                <a:spcPts val="0"/>
              </a:spcAft>
              <a:buSzPts val="3200"/>
              <a:buNone/>
            </a:pPr>
            <a:endParaRPr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just" rtl="0">
              <a:lnSpc>
                <a:spcPct val="100000"/>
              </a:lnSpc>
              <a:spcBef>
                <a:spcPts val="0"/>
              </a:spcBef>
              <a:spcAft>
                <a:spcPts val="0"/>
              </a:spcAft>
              <a:buClr>
                <a:schemeClr val="dk1"/>
              </a:buClr>
              <a:buSzPts val="1900"/>
              <a:buFont typeface="Calibri" panose="020F0502020204030204"/>
              <a:buNone/>
            </a:pPr>
            <a:r>
              <a:rPr lang="en-US" sz="1900">
                <a:solidFill>
                  <a:schemeClr val="dk1"/>
                </a:solidFill>
                <a:highlight>
                  <a:srgbClr val="FFFFFF"/>
                </a:highlight>
                <a:latin typeface="Calibri" panose="020F0502020204030204"/>
                <a:ea typeface="Calibri" panose="020F0502020204030204"/>
                <a:cs typeface="Calibri" panose="020F0502020204030204"/>
                <a:sym typeface="Calibri" panose="020F0502020204030204"/>
              </a:rPr>
              <a:t>The </a:t>
            </a:r>
            <a:r>
              <a:rPr lang="en-US" sz="1900" b="1">
                <a:solidFill>
                  <a:schemeClr val="dk1"/>
                </a:solidFill>
                <a:highlight>
                  <a:srgbClr val="FFFFFF"/>
                </a:highlight>
                <a:latin typeface="Calibri" panose="020F0502020204030204"/>
                <a:ea typeface="Calibri" panose="020F0502020204030204"/>
                <a:cs typeface="Calibri" panose="020F0502020204030204"/>
                <a:sym typeface="Calibri" panose="020F0502020204030204"/>
              </a:rPr>
              <a:t>&lt;video&gt; </a:t>
            </a:r>
            <a:r>
              <a:rPr lang="en-US" sz="1900">
                <a:solidFill>
                  <a:schemeClr val="dk1"/>
                </a:solidFill>
                <a:highlight>
                  <a:srgbClr val="FFFFFF"/>
                </a:highlight>
                <a:latin typeface="Calibri" panose="020F0502020204030204"/>
                <a:ea typeface="Calibri" panose="020F0502020204030204"/>
                <a:cs typeface="Calibri" panose="020F0502020204030204"/>
                <a:sym typeface="Calibri" panose="020F0502020204030204"/>
              </a:rPr>
              <a:t>tag is used to embed video content in a document. The &lt;video&gt; tag contains one or more &lt;source&gt; tags with different video sources. </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The </a:t>
            </a: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browser will choose the first source it supports. The text between the </a:t>
            </a:r>
            <a:r>
              <a:rPr lang="en-US" sz="1900" b="0" i="0" u="none" strike="noStrike" cap="none">
                <a:solidFill>
                  <a:srgbClr val="DC143C"/>
                </a:solidFill>
                <a:latin typeface="Calibri" panose="020F0502020204030204"/>
                <a:ea typeface="Calibri" panose="020F0502020204030204"/>
                <a:cs typeface="Calibri" panose="020F0502020204030204"/>
                <a:sym typeface="Calibri" panose="020F0502020204030204"/>
              </a:rPr>
              <a:t>&lt;video&gt;</a:t>
            </a: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and </a:t>
            </a:r>
            <a:r>
              <a:rPr lang="en-US" sz="1900" b="0" i="0" u="none" strike="noStrike" cap="none">
                <a:solidFill>
                  <a:srgbClr val="DC143C"/>
                </a:solidFill>
                <a:latin typeface="Calibri" panose="020F0502020204030204"/>
                <a:ea typeface="Calibri" panose="020F0502020204030204"/>
                <a:cs typeface="Calibri" panose="020F0502020204030204"/>
                <a:sym typeface="Calibri" panose="020F0502020204030204"/>
              </a:rPr>
              <a:t>&lt;/video&gt;</a:t>
            </a: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 tags will only be displayed in browsers that do not support the &lt;video&gt; element. There are three supported video formats in HTML: MP4, WebM, and OGG.</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1900"/>
              <a:buFont typeface="Calibri" panose="020F0502020204030204"/>
              <a:buNone/>
            </a:pPr>
            <a:r>
              <a:rPr lang="en-US" sz="1900" b="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Attributes:</a:t>
            </a:r>
            <a:endParaRPr sz="1900" b="1" i="0" u="none" strike="noStrike" cap="none">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1900"/>
              <a:buFont typeface="Calibri" panose="020F0502020204030204"/>
              <a:buNone/>
            </a:pPr>
            <a:r>
              <a:rPr lang="en-US" sz="1900" b="1" i="0" u="none" strike="noStrike" cap="none">
                <a:solidFill>
                  <a:srgbClr val="000000"/>
                </a:solidFill>
                <a:latin typeface="Calibri" panose="020F0502020204030204"/>
                <a:ea typeface="Calibri" panose="020F0502020204030204"/>
                <a:cs typeface="Calibri" panose="020F0502020204030204"/>
                <a:sym typeface="Calibri" panose="020F0502020204030204"/>
              </a:rPr>
              <a:t>Controls:</a:t>
            </a: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 Specifies that video controls should be displayed (such as a play/pause button etc).</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1900"/>
              <a:buFont typeface="Calibri" panose="020F0502020204030204"/>
              <a:buNone/>
            </a:pPr>
            <a:r>
              <a:rPr lang="en-US" sz="1900" b="1" i="0" u="none" strike="noStrike" cap="none">
                <a:solidFill>
                  <a:srgbClr val="000000"/>
                </a:solidFill>
                <a:latin typeface="Calibri" panose="020F0502020204030204"/>
                <a:ea typeface="Calibri" panose="020F0502020204030204"/>
                <a:cs typeface="Calibri" panose="020F0502020204030204"/>
                <a:sym typeface="Calibri" panose="020F0502020204030204"/>
              </a:rPr>
              <a:t>Loop:</a:t>
            </a: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 Specifies that the video will start over again &amp; again, every time it is finished. </a:t>
            </a:r>
            <a:endPar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1900"/>
              <a:buFont typeface="Calibri" panose="020F0502020204030204"/>
              <a:buNone/>
            </a:pPr>
            <a:r>
              <a:rPr lang="en-US" sz="1900" b="0" i="0" u="none" strike="noStrike" cap="none">
                <a:solidFill>
                  <a:srgbClr val="000000"/>
                </a:solidFill>
                <a:latin typeface="Calibri" panose="020F0502020204030204"/>
                <a:ea typeface="Calibri" panose="020F0502020204030204"/>
                <a:cs typeface="Calibri" panose="020F0502020204030204"/>
                <a:sym typeface="Calibri" panose="020F0502020204030204"/>
              </a:rPr>
              <a:t>We cannot set the number of times a video is played i.e. No control over loop attribute but we can use JavaScript to set loops.</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888888"/>
              </a:buClr>
              <a:buSzPts val="1800"/>
              <a:buFont typeface="Calibri" panose="020F0502020204030204"/>
              <a:buNone/>
            </a:pPr>
            <a:endParaRPr sz="1800" b="0" i="0" u="none" strike="noStrike" cap="none">
              <a:solidFill>
                <a:schemeClr val="dk1"/>
              </a:solidFill>
            </a:endParaRPr>
          </a:p>
          <a:p>
            <a:pPr marL="0" marR="0" lvl="0" indent="0" algn="just" rtl="0">
              <a:lnSpc>
                <a:spcPct val="100000"/>
              </a:lnSpc>
              <a:spcBef>
                <a:spcPts val="0"/>
              </a:spcBef>
              <a:spcAft>
                <a:spcPts val="0"/>
              </a:spcAft>
              <a:buClr>
                <a:srgbClr val="888888"/>
              </a:buClr>
              <a:buSzPts val="180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203200" algn="l" rtl="0">
              <a:lnSpc>
                <a:spcPct val="83000"/>
              </a:lnSpc>
              <a:spcBef>
                <a:spcPts val="0"/>
              </a:spcBef>
              <a:spcAft>
                <a:spcPts val="0"/>
              </a:spcAft>
              <a:buSzPts val="3200"/>
              <a:buFont typeface="Arial" panose="020B0604020202020204"/>
              <a:buNone/>
            </a:pP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457200" lvl="0" indent="-431800" algn="ctr" rtl="0">
              <a:lnSpc>
                <a:spcPct val="100000"/>
              </a:lnSpc>
              <a:spcBef>
                <a:spcPts val="640"/>
              </a:spcBef>
              <a:spcAft>
                <a:spcPts val="0"/>
              </a:spcAft>
              <a:buClr>
                <a:srgbClr val="888888"/>
              </a:buClr>
              <a:buSzPts val="3200"/>
              <a:buNone/>
            </a:pPr>
          </a:p>
        </p:txBody>
      </p:sp>
    </p:spTree>
  </p:cSld>
  <p:clrMapOvr>
    <a:masterClrMapping/>
  </p:clrMapOvr>
  <p:transition>
    <p:cu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91" name="Shape 191"/>
        <p:cNvGrpSpPr/>
        <p:nvPr/>
      </p:nvGrpSpPr>
      <p:grpSpPr>
        <a:xfrm>
          <a:off x="0" y="0"/>
          <a:ext cx="0" cy="0"/>
          <a:chOff x="0" y="0"/>
          <a:chExt cx="0" cy="0"/>
        </a:xfrm>
      </p:grpSpPr>
      <p:sp>
        <p:nvSpPr>
          <p:cNvPr id="192" name="Google Shape;192;p60"/>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193" name="Google Shape;193;p60"/>
          <p:cNvSpPr txBox="1"/>
          <p:nvPr>
            <p:ph type="subTitle" idx="1"/>
          </p:nvPr>
        </p:nvSpPr>
        <p:spPr>
          <a:xfrm>
            <a:off x="243840" y="1199664"/>
            <a:ext cx="8351520" cy="1938992"/>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2000"/>
              <a:buFont typeface="Verdana" panose="020B0604030504040204"/>
              <a:buNone/>
            </a:pPr>
            <a:r>
              <a:rPr lang="en-US" sz="2000" b="1" i="0" u="none" strike="noStrike" cap="none">
                <a:solidFill>
                  <a:srgbClr val="000000"/>
                </a:solidFill>
                <a:latin typeface="Verdana" panose="020B0604030504040204"/>
                <a:ea typeface="Verdana" panose="020B0604030504040204"/>
                <a:cs typeface="Verdana" panose="020B0604030504040204"/>
                <a:sym typeface="Verdana" panose="020B0604030504040204"/>
              </a:rPr>
              <a:t>Autoplay:</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Specifies that the video will start playing upon page load.</a:t>
            </a:r>
            <a:r>
              <a:rPr lang="en-US" sz="2000" b="0" i="0" u="none" strike="noStrike" cap="none">
                <a:solidFill>
                  <a:srgbClr val="0C0D0E"/>
                </a:solidFill>
                <a:latin typeface="Quattrocento Sans" panose="020B0502050000020003"/>
                <a:ea typeface="Quattrocento Sans" panose="020B0502050000020003"/>
                <a:cs typeface="Quattrocento Sans" panose="020B0502050000020003"/>
                <a:sym typeface="Quattrocento Sans" panose="020B0502050000020003"/>
              </a:rPr>
              <a:t> </a:t>
            </a:r>
            <a:r>
              <a:rPr lang="en-US" sz="2000" b="0" i="0" u="none" strike="noStrike" cap="none">
                <a:solidFill>
                  <a:srgbClr val="0C0D0E"/>
                </a:solidFill>
                <a:latin typeface="Verdana" panose="020B0604030504040204"/>
                <a:ea typeface="Verdana" panose="020B0604030504040204"/>
                <a:cs typeface="Verdana" panose="020B0604030504040204"/>
                <a:sym typeface="Verdana" panose="020B0604030504040204"/>
              </a:rPr>
              <a:t>Many browsers can only autoplay the videos with sound off, so you'll need to add </a:t>
            </a:r>
            <a:r>
              <a:rPr lang="en-US" sz="2000" b="0" i="1" u="sng" strike="noStrike" cap="none">
                <a:solidFill>
                  <a:srgbClr val="0C0D0E"/>
                </a:solidFill>
                <a:latin typeface="Verdana" panose="020B0604030504040204"/>
                <a:ea typeface="Verdana" panose="020B0604030504040204"/>
                <a:cs typeface="Verdana" panose="020B0604030504040204"/>
                <a:sym typeface="Verdana" panose="020B0604030504040204"/>
              </a:rPr>
              <a:t>muted</a:t>
            </a:r>
            <a:r>
              <a:rPr lang="en-US" sz="2000" b="0" i="0" u="none" strike="noStrike" cap="none">
                <a:solidFill>
                  <a:srgbClr val="0C0D0E"/>
                </a:solidFill>
                <a:latin typeface="Verdana" panose="020B0604030504040204"/>
                <a:ea typeface="Verdana" panose="020B0604030504040204"/>
                <a:cs typeface="Verdana" panose="020B0604030504040204"/>
                <a:sym typeface="Verdana" panose="020B0604030504040204"/>
              </a:rPr>
              <a:t> attribute</a:t>
            </a:r>
            <a:endParaRPr sz="2000" b="0" i="0" u="none" strike="noStrike" cap="none">
              <a:solidFill>
                <a:schemeClr val="dk1"/>
              </a:solidFill>
            </a:endParaRPr>
          </a:p>
          <a:p>
            <a:pPr marL="0" marR="0" lvl="0" indent="0" algn="just" rtl="0">
              <a:lnSpc>
                <a:spcPct val="100000"/>
              </a:lnSpc>
              <a:spcBef>
                <a:spcPts val="0"/>
              </a:spcBef>
              <a:spcAft>
                <a:spcPts val="0"/>
              </a:spcAft>
              <a:buClr>
                <a:srgbClr val="000000"/>
              </a:buClr>
              <a:buSzPts val="2000"/>
              <a:buFont typeface="Verdana" panose="020B0604030504040204"/>
              <a:buNone/>
            </a:pPr>
            <a:r>
              <a:rPr lang="en-US" sz="2000" b="1" i="0" u="none" strike="noStrike" cap="none">
                <a:solidFill>
                  <a:srgbClr val="000000"/>
                </a:solidFill>
                <a:latin typeface="Verdana" panose="020B0604030504040204"/>
                <a:ea typeface="Verdana" panose="020B0604030504040204"/>
                <a:cs typeface="Verdana" panose="020B0604030504040204"/>
                <a:sym typeface="Verdana" panose="020B0604030504040204"/>
              </a:rPr>
              <a:t>Muted:</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specifies that the audio output of the video should be muted. Controls, loop, autoplay and loop are boolean attributes. </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97" name="Shape 197"/>
        <p:cNvGrpSpPr/>
        <p:nvPr/>
      </p:nvGrpSpPr>
      <p:grpSpPr>
        <a:xfrm>
          <a:off x="0" y="0"/>
          <a:ext cx="0" cy="0"/>
          <a:chOff x="0" y="0"/>
          <a:chExt cx="0" cy="0"/>
        </a:xfrm>
      </p:grpSpPr>
      <p:sp>
        <p:nvSpPr>
          <p:cNvPr id="198" name="Google Shape;198;p61"/>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3. Audio  4. Flash</a:t>
            </a:r>
            <a:endParaRPr lang="en-US"/>
          </a:p>
        </p:txBody>
      </p:sp>
      <p:sp>
        <p:nvSpPr>
          <p:cNvPr id="199" name="Google Shape;199;p61"/>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u="sng"/>
              <a:t>Code to include audio file:</a:t>
            </a:r>
            <a:endParaRPr lang="en-US" u="sng"/>
          </a:p>
          <a:p>
            <a:pPr marL="457200" lvl="0" indent="-431800" algn="l" rtl="0">
              <a:lnSpc>
                <a:spcPct val="100000"/>
              </a:lnSpc>
              <a:spcBef>
                <a:spcPts val="640"/>
              </a:spcBef>
              <a:spcAft>
                <a:spcPts val="0"/>
              </a:spcAft>
              <a:buSzPts val="3200"/>
              <a:buNone/>
            </a:pPr>
            <a:endParaRPr u="sng"/>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&lt;audio controls loop&gt;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&lt;source src="abc.m4a"&gt;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&lt;source src="horse.mp3" type="audio/mpeg"&gt;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Your browser does not support the audio tag.</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&lt;/audio&gt;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457200" lvl="0" indent="-431800" algn="l" rtl="0">
              <a:lnSpc>
                <a:spcPct val="100000"/>
              </a:lnSpc>
              <a:spcBef>
                <a:spcPts val="640"/>
              </a:spcBef>
              <a:spcAft>
                <a:spcPts val="0"/>
              </a:spcAft>
              <a:buSzPts val="3200"/>
              <a:buNone/>
            </a:pPr>
            <a:endParaRPr u="sng"/>
          </a:p>
          <a:p>
            <a:pPr marL="457200" lvl="0" indent="-431800" algn="l" rtl="0">
              <a:lnSpc>
                <a:spcPct val="100000"/>
              </a:lnSpc>
              <a:spcBef>
                <a:spcPts val="640"/>
              </a:spcBef>
              <a:spcAft>
                <a:spcPts val="0"/>
              </a:spcAft>
              <a:buSzPts val="3200"/>
              <a:buNone/>
            </a:pPr>
            <a:r>
              <a:rPr lang="en-US" u="sng"/>
              <a:t>Code to include flash/animated file:</a:t>
            </a:r>
            <a:endParaRPr lang="en-US" u="sng"/>
          </a:p>
          <a:p>
            <a:pPr marL="0" marR="0" lvl="0" indent="0" algn="ctr" rtl="0">
              <a:lnSpc>
                <a:spcPct val="79000"/>
              </a:lnSpc>
              <a:spcBef>
                <a:spcPts val="0"/>
              </a:spcBef>
              <a:spcAft>
                <a:spcPts val="0"/>
              </a:spcAft>
              <a:buSzPts val="3200"/>
              <a:buNone/>
            </a:pPr>
            <a:endParaRPr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79000"/>
              </a:lnSpc>
              <a:spcBef>
                <a:spcPts val="0"/>
              </a:spcBef>
              <a:spcAft>
                <a:spcPts val="0"/>
              </a:spcAft>
              <a:buSzPts val="3200"/>
              <a:buNone/>
            </a:pP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&lt;embed src="ball.svg" width="500" height="450"&gt;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ctr" rtl="0">
              <a:lnSpc>
                <a:spcPct val="107000"/>
              </a:lnSpc>
              <a:spcBef>
                <a:spcPts val="0"/>
              </a:spcBef>
              <a:spcAft>
                <a:spcPts val="0"/>
              </a:spcAft>
              <a:buSzPts val="3200"/>
              <a:buNone/>
            </a:pPr>
            <a:r>
              <a:rPr lang="en-US" sz="1800">
                <a:latin typeface="Calibri" panose="020F0502020204030204"/>
                <a:ea typeface="Calibri" panose="020F0502020204030204"/>
                <a:cs typeface="Calibri" panose="020F0502020204030204"/>
                <a:sym typeface="Calibri" panose="020F0502020204030204"/>
              </a:rPr>
              <a:t>Svg: Scalable vector Graphics</a:t>
            </a:r>
            <a:endParaRPr lang="en-US" sz="1800">
              <a:latin typeface="Calibri" panose="020F0502020204030204"/>
              <a:ea typeface="Calibri" panose="020F0502020204030204"/>
              <a:cs typeface="Calibri" panose="020F0502020204030204"/>
              <a:sym typeface="Calibri" panose="020F0502020204030204"/>
            </a:endParaRPr>
          </a:p>
          <a:p>
            <a:pPr marL="457200" lvl="0" indent="-431800" algn="l" rtl="0">
              <a:lnSpc>
                <a:spcPct val="100000"/>
              </a:lnSpc>
              <a:spcBef>
                <a:spcPts val="1440"/>
              </a:spcBef>
              <a:spcAft>
                <a:spcPts val="0"/>
              </a:spcAft>
              <a:buSzPts val="3200"/>
              <a:buNone/>
            </a:pPr>
            <a:endParaRPr u="sng"/>
          </a:p>
        </p:txBody>
      </p:sp>
    </p:spTree>
  </p:cSld>
  <p:clrMapOvr>
    <a:masterClrMapping/>
  </p:clrMapOvr>
  <p:transition>
    <p:cu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203" name="Shape 203"/>
        <p:cNvGrpSpPr/>
        <p:nvPr/>
      </p:nvGrpSpPr>
      <p:grpSpPr>
        <a:xfrm>
          <a:off x="0" y="0"/>
          <a:ext cx="0" cy="0"/>
          <a:chOff x="0" y="0"/>
          <a:chExt cx="0" cy="0"/>
        </a:xfrm>
      </p:grpSpPr>
      <p:sp>
        <p:nvSpPr>
          <p:cNvPr id="204" name="Google Shape;204;p62"/>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5. Marquee</a:t>
            </a:r>
            <a:endParaRPr lang="en-US"/>
          </a:p>
        </p:txBody>
      </p:sp>
      <p:sp>
        <p:nvSpPr>
          <p:cNvPr id="205" name="Google Shape;205;p62"/>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3200"/>
              <a:buNone/>
            </a:pP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It is used to scroll an image or text horizontally or vertically. </a:t>
            </a:r>
            <a:r>
              <a:rPr lang="en-US" sz="2200">
                <a:solidFill>
                  <a:srgbClr val="2C2C2C"/>
                </a:solidFill>
                <a:highlight>
                  <a:srgbClr val="FFFFFF"/>
                </a:highlight>
                <a:latin typeface="Arial" panose="020B0604020202020204"/>
                <a:ea typeface="Arial" panose="020B0604020202020204"/>
                <a:cs typeface="Arial" panose="020B0604020202020204"/>
                <a:sym typeface="Arial" panose="020B0604020202020204"/>
              </a:rPr>
              <a:t>But this tag has been </a:t>
            </a:r>
            <a:r>
              <a:rPr lang="en-US" sz="2200" b="1">
                <a:solidFill>
                  <a:srgbClr val="000000"/>
                </a:solidFill>
                <a:highlight>
                  <a:srgbClr val="FFFFFF"/>
                </a:highlight>
                <a:latin typeface="Arial" panose="020B0604020202020204"/>
                <a:ea typeface="Arial" panose="020B0604020202020204"/>
                <a:cs typeface="Arial" panose="020B0604020202020204"/>
                <a:sym typeface="Arial" panose="020B0604020202020204"/>
              </a:rPr>
              <a:t>deprecated in HTML 5</a:t>
            </a:r>
            <a:r>
              <a:rPr lang="en-US" sz="2200">
                <a:solidFill>
                  <a:srgbClr val="2C2C2C"/>
                </a:solidFill>
                <a:highlight>
                  <a:srgbClr val="FFFFFF"/>
                </a:highlight>
                <a:latin typeface="Arial" panose="020B0604020202020204"/>
                <a:ea typeface="Arial" panose="020B0604020202020204"/>
                <a:cs typeface="Arial" panose="020B0604020202020204"/>
                <a:sym typeface="Arial" panose="020B0604020202020204"/>
              </a:rPr>
              <a:t>.</a:t>
            </a:r>
            <a:endParaRPr lang="en-US" sz="2200">
              <a:solidFill>
                <a:srgbClr val="2C2C2C"/>
              </a:solidFill>
              <a:highlight>
                <a:srgbClr val="FFFFFF"/>
              </a:highlight>
              <a:latin typeface="Arial" panose="020B0604020202020204"/>
              <a:ea typeface="Arial" panose="020B0604020202020204"/>
              <a:cs typeface="Arial" panose="020B0604020202020204"/>
              <a:sym typeface="Arial" panose="020B0604020202020204"/>
            </a:endParaRPr>
          </a:p>
          <a:p>
            <a:pPr marL="0" marR="0" lvl="0" indent="0" algn="l" rtl="0">
              <a:lnSpc>
                <a:spcPct val="107000"/>
              </a:lnSpc>
              <a:spcBef>
                <a:spcPts val="800"/>
              </a:spcBef>
              <a:spcAft>
                <a:spcPts val="0"/>
              </a:spcAft>
              <a:buSzPts val="3200"/>
              <a:buNone/>
            </a:pPr>
            <a:endParaRPr sz="2200">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80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&lt;marquee&gt; WELCOME &lt;/marquee&gt;</a:t>
            </a: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0"/>
              </a:spcBef>
              <a:spcAft>
                <a:spcPts val="0"/>
              </a:spcAft>
              <a:buSzPts val="3200"/>
              <a:buNone/>
            </a:pPr>
            <a:r>
              <a:rPr lang="en-US" sz="2200">
                <a:highlight>
                  <a:srgbClr val="FFFFFF"/>
                </a:highlight>
                <a:latin typeface="Consolas" panose="020B0609020204030204"/>
                <a:ea typeface="Consolas" panose="020B0609020204030204"/>
                <a:cs typeface="Consolas" panose="020B0609020204030204"/>
                <a:sym typeface="Consolas" panose="020B0609020204030204"/>
              </a:rPr>
              <a:t> </a:t>
            </a: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&lt;marquee bgcolor="lightgreen"&gt;&lt;font size=”5” &gt;</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endParaRPr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WELCOME &lt;/font&gt; &lt;/marquee&gt;</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457200" lvl="0" indent="-431800" algn="ctr" rtl="0">
              <a:lnSpc>
                <a:spcPct val="100000"/>
              </a:lnSpc>
              <a:spcBef>
                <a:spcPts val="640"/>
              </a:spcBef>
              <a:spcAft>
                <a:spcPts val="0"/>
              </a:spcAft>
              <a:buClr>
                <a:srgbClr val="888888"/>
              </a:buClr>
              <a:buSzPts val="3200"/>
              <a:buNone/>
            </a:pPr>
          </a:p>
        </p:txBody>
      </p:sp>
    </p:spTree>
  </p:cSld>
  <p:clrMapOvr>
    <a:masterClrMapping/>
  </p:clrMapOvr>
  <p:transition>
    <p:cu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209" name="Shape 209"/>
        <p:cNvGrpSpPr/>
        <p:nvPr/>
      </p:nvGrpSpPr>
      <p:grpSpPr>
        <a:xfrm>
          <a:off x="0" y="0"/>
          <a:ext cx="0" cy="0"/>
          <a:chOff x="0" y="0"/>
          <a:chExt cx="0" cy="0"/>
        </a:xfrm>
      </p:grpSpPr>
      <p:sp>
        <p:nvSpPr>
          <p:cNvPr id="210" name="Google Shape;210;p63"/>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Attributes of Marquee Tag</a:t>
            </a:r>
            <a:endParaRPr lang="en-US"/>
          </a:p>
        </p:txBody>
      </p:sp>
      <p:sp>
        <p:nvSpPr>
          <p:cNvPr id="211" name="Google Shape;211;p63"/>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457200" lvl="0" indent="-431800" algn="ctr" rtl="0">
              <a:lnSpc>
                <a:spcPct val="100000"/>
              </a:lnSpc>
              <a:spcBef>
                <a:spcPts val="640"/>
              </a:spcBef>
              <a:spcAft>
                <a:spcPts val="0"/>
              </a:spcAft>
              <a:buClr>
                <a:srgbClr val="888888"/>
              </a:buClr>
              <a:buSzPts val="3200"/>
              <a:buNone/>
            </a:pPr>
          </a:p>
        </p:txBody>
      </p:sp>
      <p:graphicFrame>
        <p:nvGraphicFramePr>
          <p:cNvPr id="212" name="Google Shape;212;p63"/>
          <p:cNvGraphicFramePr/>
          <p:nvPr/>
        </p:nvGraphicFramePr>
        <p:xfrm>
          <a:off x="709245" y="943874"/>
          <a:ext cx="6774925" cy="5013000"/>
        </p:xfrm>
        <a:graphic>
          <a:graphicData uri="http://schemas.openxmlformats.org/drawingml/2006/table">
            <a:tbl>
              <a:tblPr firstRow="1" firstCol="1" bandRow="1">
                <a:noFill/>
                <a:tableStyleId>{73721C2D-95C6-4A07-B70B-F2A0B44D9C60}</a:tableStyleId>
              </a:tblPr>
              <a:tblGrid>
                <a:gridCol w="1221200"/>
                <a:gridCol w="1744050"/>
                <a:gridCol w="3809675"/>
              </a:tblGrid>
              <a:tr h="295825">
                <a:tc>
                  <a:txBody>
                    <a:bodyPr/>
                    <a:lstStyle/>
                    <a:p>
                      <a:pPr marL="0" marR="0" lvl="0" indent="0" algn="l" rtl="0">
                        <a:lnSpc>
                          <a:spcPct val="107000"/>
                        </a:lnSpc>
                        <a:spcBef>
                          <a:spcPts val="0"/>
                        </a:spcBef>
                        <a:spcAft>
                          <a:spcPts val="0"/>
                        </a:spcAft>
                        <a:buNone/>
                      </a:pPr>
                      <a:r>
                        <a:rPr lang="en-US" sz="1500" u="none" strike="noStrike" cap="none"/>
                        <a:t> Attribute</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Values</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Description</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Direction</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left, right, up, down</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Specifies the direction in which the marquee content scrolls.</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1108875">
                <a:tc>
                  <a:txBody>
                    <a:bodyPr/>
                    <a:lstStyle/>
                    <a:p>
                      <a:pPr marL="0" marR="0" lvl="0" indent="0" algn="l" rtl="0">
                        <a:lnSpc>
                          <a:spcPct val="107000"/>
                        </a:lnSpc>
                        <a:spcBef>
                          <a:spcPts val="0"/>
                        </a:spcBef>
                        <a:spcAft>
                          <a:spcPts val="0"/>
                        </a:spcAft>
                        <a:buNone/>
                      </a:pPr>
                      <a:r>
                        <a:rPr lang="en-US" sz="1500" u="none" strike="noStrike" cap="none"/>
                        <a:t>Behavior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scroll, slide, alternate</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Defines the type of movement of the marquee. 'scroll' is the default behavior, causing the content to scroll endlessly. 'slide' makes the content slide in and stop. 'alternate' causes the content to bounce back and forth.</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scrollamount</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number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highlight>
                            <a:srgbClr val="FFFFFF"/>
                          </a:highlight>
                        </a:rPr>
                        <a:t>Defines the speed of the marquee text. </a:t>
                      </a:r>
                      <a:r>
                        <a:rPr lang="en-US" sz="1500" u="none" strike="noStrike" cap="none"/>
                        <a:t>Higher values result in faster scrolling. Default=6</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693500">
                <a:tc>
                  <a:txBody>
                    <a:bodyPr/>
                    <a:lstStyle/>
                    <a:p>
                      <a:pPr marL="0" marR="0" lvl="0" indent="0" algn="l" rtl="0">
                        <a:lnSpc>
                          <a:spcPct val="107000"/>
                        </a:lnSpc>
                        <a:spcBef>
                          <a:spcPts val="0"/>
                        </a:spcBef>
                        <a:spcAft>
                          <a:spcPts val="0"/>
                        </a:spcAft>
                        <a:buNone/>
                      </a:pPr>
                      <a:r>
                        <a:rPr lang="en-US" sz="1500" u="none" strike="noStrike" cap="none"/>
                        <a:t>Scrolldelay</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number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Sets the delay in milliseconds between each movement. Higher values result in slower scrolling.</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Loop</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number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Specifies the number of times the marquee should loop. The default is infinite.</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Bgcolor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color</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Sets the background color of the marquee. You can use color names or hex codes.</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Width</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value (in px, %, etc.)</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Sets the width of the marquee. It can be in pixels, percentages, etc.</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r h="485800">
                <a:tc>
                  <a:txBody>
                    <a:bodyPr/>
                    <a:lstStyle/>
                    <a:p>
                      <a:pPr marL="0" marR="0" lvl="0" indent="0" algn="l" rtl="0">
                        <a:lnSpc>
                          <a:spcPct val="107000"/>
                        </a:lnSpc>
                        <a:spcBef>
                          <a:spcPts val="0"/>
                        </a:spcBef>
                        <a:spcAft>
                          <a:spcPts val="0"/>
                        </a:spcAft>
                        <a:buNone/>
                      </a:pPr>
                      <a:r>
                        <a:rPr lang="en-US" sz="1500" u="none" strike="noStrike" cap="none"/>
                        <a:t>Height</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value (in px, %, etc.)</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c>
                  <a:txBody>
                    <a:bodyPr/>
                    <a:lstStyle/>
                    <a:p>
                      <a:pPr marL="0" marR="0" lvl="0" indent="0" algn="l" rtl="0">
                        <a:lnSpc>
                          <a:spcPct val="107000"/>
                        </a:lnSpc>
                        <a:spcBef>
                          <a:spcPts val="0"/>
                        </a:spcBef>
                        <a:spcAft>
                          <a:spcPts val="0"/>
                        </a:spcAft>
                        <a:buNone/>
                      </a:pPr>
                      <a:r>
                        <a:rPr lang="en-US" sz="1500" u="none" strike="noStrike" cap="none"/>
                        <a:t>Sets the height of the marquee. It can be in pixels, percentages, etc.</a:t>
                      </a:r>
                      <a:endParaRPr sz="1500" u="none" strike="noStrike" cap="none">
                        <a:latin typeface="Calibri" panose="020F0502020204030204"/>
                        <a:ea typeface="Calibri" panose="020F0502020204030204"/>
                        <a:cs typeface="Calibri" panose="020F0502020204030204"/>
                        <a:sym typeface="Calibri" panose="020F0502020204030204"/>
                      </a:endParaRPr>
                    </a:p>
                  </a:txBody>
                  <a:tcPr marL="73000" marR="73000" marT="18250" marB="54750" anchor="ctr"/>
                </a:tc>
              </a:tr>
            </a:tbl>
          </a:graphicData>
        </a:graphic>
      </p:graphicFrame>
    </p:spTree>
  </p:cSld>
  <p:clrMapOvr>
    <a:masterClrMapping/>
  </p:clrMapOvr>
  <p:transition>
    <p:cu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216" name="Shape 216"/>
        <p:cNvGrpSpPr/>
        <p:nvPr/>
      </p:nvGrpSpPr>
      <p:grpSpPr>
        <a:xfrm>
          <a:off x="0" y="0"/>
          <a:ext cx="0" cy="0"/>
          <a:chOff x="0" y="0"/>
          <a:chExt cx="0" cy="0"/>
        </a:xfrm>
      </p:grpSpPr>
      <p:sp>
        <p:nvSpPr>
          <p:cNvPr id="217" name="Google Shape;217;p64"/>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218" name="Google Shape;218;p64"/>
          <p:cNvSpPr txBox="1"/>
          <p:nvPr>
            <p:ph type="subTitle" idx="1"/>
          </p:nvPr>
        </p:nvSpPr>
        <p:spPr>
          <a:xfrm>
            <a:off x="533399" y="1371599"/>
            <a:ext cx="8481391" cy="5387010"/>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SzPts val="3200"/>
              <a:buNone/>
            </a:pPr>
            <a:r>
              <a:rPr lang="en-US" sz="2200" b="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Behavior: It has 3 values:</a:t>
            </a:r>
            <a:endParaRPr sz="2200">
              <a:latin typeface="Calibri" panose="020F0502020204030204"/>
              <a:ea typeface="Calibri" panose="020F0502020204030204"/>
              <a:cs typeface="Calibri" panose="020F0502020204030204"/>
              <a:sym typeface="Calibri" panose="020F0502020204030204"/>
            </a:endParaRPr>
          </a:p>
          <a:p>
            <a:pPr marL="342900" marR="0" lvl="0" indent="-342900" algn="just" rtl="0">
              <a:lnSpc>
                <a:spcPct val="107000"/>
              </a:lnSpc>
              <a:spcBef>
                <a:spcPts val="800"/>
              </a:spcBef>
              <a:spcAft>
                <a:spcPts val="0"/>
              </a:spcAft>
              <a:buSzPts val="3200"/>
              <a:buFont typeface="Noto Sans Symbols"/>
              <a:buChar char="∙"/>
            </a:pPr>
            <a:r>
              <a:rPr lang="en-US" sz="2200" b="1" i="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Scroll:</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It is default property. It is used to scroll the text from </a:t>
            </a:r>
            <a:r>
              <a:rPr lang="en-US" sz="2200" b="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right to left</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and restarts at the right side of the marquee when it is reached to the end of left side.</a:t>
            </a:r>
            <a:endParaRPr sz="2200">
              <a:latin typeface="Calibri" panose="020F0502020204030204"/>
              <a:ea typeface="Calibri" panose="020F0502020204030204"/>
              <a:cs typeface="Calibri" panose="020F0502020204030204"/>
              <a:sym typeface="Calibri" panose="020F0502020204030204"/>
            </a:endParaRPr>
          </a:p>
          <a:p>
            <a:pPr marL="342900" marR="0" lvl="0" indent="-342900" algn="just" rtl="0">
              <a:lnSpc>
                <a:spcPct val="107000"/>
              </a:lnSpc>
              <a:spcBef>
                <a:spcPts val="0"/>
              </a:spcBef>
              <a:spcAft>
                <a:spcPts val="0"/>
              </a:spcAft>
              <a:buSzPts val="3200"/>
              <a:buFont typeface="Noto Sans Symbols"/>
              <a:buChar char="∙"/>
            </a:pPr>
            <a:r>
              <a:rPr lang="en-US" sz="2200" b="1" i="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Slide:</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In this marquee, all the contents to be scrolled will slide the entire length of marquee but stops at the end to display the content permanently.</a:t>
            </a:r>
            <a:endParaRPr sz="2200">
              <a:latin typeface="Calibri" panose="020F0502020204030204"/>
              <a:ea typeface="Calibri" panose="020F0502020204030204"/>
              <a:cs typeface="Calibri" panose="020F0502020204030204"/>
              <a:sym typeface="Calibri" panose="020F0502020204030204"/>
            </a:endParaRPr>
          </a:p>
          <a:p>
            <a:pPr marL="342900" marR="0" lvl="0" indent="-342900" algn="just" rtl="0">
              <a:lnSpc>
                <a:spcPct val="107000"/>
              </a:lnSpc>
              <a:spcBef>
                <a:spcPts val="0"/>
              </a:spcBef>
              <a:spcAft>
                <a:spcPts val="0"/>
              </a:spcAft>
              <a:buSzPts val="3200"/>
              <a:buFont typeface="Noto Sans Symbols"/>
              <a:buChar char="∙"/>
            </a:pPr>
            <a:r>
              <a:rPr lang="en-US" sz="2200" b="1" i="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Alternate:</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It scrolls the text from </a:t>
            </a:r>
            <a:r>
              <a:rPr lang="en-US" sz="2200" b="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right to left</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 and goes back </a:t>
            </a:r>
            <a:r>
              <a:rPr lang="en-US" sz="2200" b="1">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left to right</a:t>
            </a:r>
            <a:r>
              <a:rPr lang="en-US" sz="2200">
                <a:solidFill>
                  <a:srgbClr val="000000"/>
                </a:solidFill>
                <a:highlight>
                  <a:srgbClr val="FFFFFF"/>
                </a:highlight>
                <a:latin typeface="Calibri" panose="020F0502020204030204"/>
                <a:ea typeface="Calibri" panose="020F0502020204030204"/>
                <a:cs typeface="Calibri" panose="020F0502020204030204"/>
                <a:sym typeface="Calibri" panose="020F0502020204030204"/>
              </a:rPr>
              <a:t>.</a:t>
            </a:r>
            <a:endParaRPr sz="2200">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80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&lt;marquee bgcolor="lightgreen"  </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behavior="slide"    direction="right“</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scrollamount="25"   width="60%"   </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endParaRPr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height="200" </a:t>
            </a:r>
            <a:endPar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0" marR="0" lvl="0" indent="0" algn="l" rtl="0">
              <a:lnSpc>
                <a:spcPct val="65000"/>
              </a:lnSpc>
              <a:spcBef>
                <a:spcPts val="0"/>
              </a:spcBef>
              <a:spcAft>
                <a:spcPts val="0"/>
              </a:spcAft>
              <a:buSzPts val="3200"/>
              <a:buNone/>
            </a:pP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65000"/>
              </a:lnSpc>
              <a:spcBef>
                <a:spcPts val="0"/>
              </a:spcBef>
              <a:spcAft>
                <a:spcPts val="0"/>
              </a:spcAft>
              <a:buSzPts val="3200"/>
              <a:buNone/>
            </a:pPr>
            <a:r>
              <a:rPr lang="en-US" sz="22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hspace="250" vspace="200"    loop="4"&gt;</a:t>
            </a:r>
            <a:endParaRPr sz="2200">
              <a:highlight>
                <a:srgbClr val="FFFFFF"/>
              </a:highlight>
              <a:latin typeface="Calibri" panose="020F0502020204030204"/>
              <a:ea typeface="Calibri" panose="020F0502020204030204"/>
              <a:cs typeface="Calibri" panose="020F0502020204030204"/>
              <a:sym typeface="Calibri" panose="020F0502020204030204"/>
            </a:endParaRPr>
          </a:p>
          <a:p>
            <a:pPr marL="457200" lvl="0" indent="-431800" algn="ctr" rtl="0">
              <a:lnSpc>
                <a:spcPct val="100000"/>
              </a:lnSpc>
              <a:spcBef>
                <a:spcPts val="640"/>
              </a:spcBef>
              <a:spcAft>
                <a:spcPts val="0"/>
              </a:spcAft>
              <a:buClr>
                <a:srgbClr val="888888"/>
              </a:buClr>
              <a:buSzPts val="3200"/>
              <a:buNone/>
            </a:pPr>
            <a:endParaRPr sz="2200"/>
          </a:p>
        </p:txBody>
      </p:sp>
    </p:spTree>
  </p:cSld>
  <p:clrMapOvr>
    <a:masterClrMapping/>
  </p:clrMapOvr>
  <p:transition>
    <p:cu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Number Placeholder 1"/>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
        <p:nvSpPr>
          <p:cNvPr id="3" name="Text Box 2"/>
          <p:cNvSpPr txBox="1"/>
          <p:nvPr/>
        </p:nvSpPr>
        <p:spPr>
          <a:xfrm>
            <a:off x="1586865" y="1584325"/>
            <a:ext cx="6244590" cy="1741170"/>
          </a:xfrm>
          <a:prstGeom prst="rect">
            <a:avLst/>
          </a:prstGeom>
          <a:noFill/>
        </p:spPr>
        <p:txBody>
          <a:bodyPr wrap="square" rtlCol="0">
            <a:noAutofit/>
          </a:bodyPr>
          <a:p>
            <a:r>
              <a:rPr lang="en-US" sz="3500" b="1">
                <a:latin typeface="Times New Roman" panose="02020603050405020304" charset="0"/>
                <a:cs typeface="Times New Roman" panose="02020603050405020304" charset="0"/>
              </a:rPr>
              <a:t>FORMS</a:t>
            </a:r>
            <a:endParaRPr lang="en-US" sz="3500" b="1">
              <a:latin typeface="Times New Roman" panose="02020603050405020304" charset="0"/>
              <a:cs typeface="Times New Roman" panose="02020603050405020304" charset="0"/>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907877"/>
            <a:ext cx="9144000" cy="396875"/>
          </a:xfrm>
          <a:prstGeom prst="rect">
            <a:avLst/>
          </a:prstGeom>
          <a:solidFill>
            <a:schemeClr val="accent2">
              <a:lumMod val="20000"/>
              <a:lumOff val="80000"/>
            </a:schemeClr>
          </a:solidFill>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2100" b="1" spc="-4" dirty="0">
                <a:solidFill>
                  <a:srgbClr val="C00000"/>
                </a:solidFill>
                <a:latin typeface="Times New Roman" panose="02020603050405020304"/>
                <a:cs typeface="Times New Roman" panose="02020603050405020304"/>
              </a:rPr>
              <a:t>FORMS:</a:t>
            </a:r>
            <a:endParaRPr lang="en-US" sz="2100" b="1" spc="-4" dirty="0">
              <a:solidFill>
                <a:srgbClr val="C00000"/>
              </a:solidFill>
              <a:latin typeface="Times New Roman" panose="02020603050405020304"/>
              <a:cs typeface="Times New Roman" panose="02020603050405020304"/>
            </a:endParaRPr>
          </a:p>
        </p:txBody>
      </p:sp>
      <p:sp>
        <p:nvSpPr>
          <p:cNvPr id="40963" name="object 9"/>
          <p:cNvSpPr>
            <a:spLocks noChangeArrowheads="1"/>
          </p:cNvSpPr>
          <p:nvPr/>
        </p:nvSpPr>
        <p:spPr bwMode="auto">
          <a:xfrm>
            <a:off x="1446610" y="868121"/>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0966"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968" name="Rectangle 12"/>
          <p:cNvSpPr>
            <a:spLocks noChangeArrowheads="1"/>
          </p:cNvSpPr>
          <p:nvPr/>
        </p:nvSpPr>
        <p:spPr bwMode="auto">
          <a:xfrm>
            <a:off x="109331" y="1412081"/>
            <a:ext cx="529999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altLang="en-US" sz="1800" dirty="0">
                <a:latin typeface="Times New Roman" panose="02020603050405020304" charset="0"/>
                <a:cs typeface="Times New Roman" panose="02020603050405020304" charset="0"/>
              </a:rPr>
              <a:t>An HTML form is a </a:t>
            </a:r>
            <a:r>
              <a:rPr lang="en-US" altLang="en-US" sz="1800" b="1" dirty="0">
                <a:latin typeface="Times New Roman" panose="02020603050405020304" charset="0"/>
                <a:cs typeface="Times New Roman" panose="02020603050405020304" charset="0"/>
              </a:rPr>
              <a:t>section of a document </a:t>
            </a:r>
            <a:r>
              <a:rPr lang="en-US" altLang="en-US" sz="1800" dirty="0">
                <a:latin typeface="Times New Roman" panose="02020603050405020304" charset="0"/>
                <a:cs typeface="Times New Roman" panose="02020603050405020304" charset="0"/>
              </a:rPr>
              <a:t>which </a:t>
            </a:r>
            <a:r>
              <a:rPr lang="en-US" altLang="en-US" sz="1800" b="1" dirty="0">
                <a:latin typeface="Times New Roman" panose="02020603050405020304" charset="0"/>
                <a:cs typeface="Times New Roman" panose="02020603050405020304" charset="0"/>
              </a:rPr>
              <a:t>contains controls </a:t>
            </a:r>
            <a:r>
              <a:rPr lang="en-US" altLang="en-US" sz="1800" dirty="0">
                <a:latin typeface="Times New Roman" panose="02020603050405020304" charset="0"/>
                <a:cs typeface="Times New Roman" panose="02020603050405020304" charset="0"/>
              </a:rPr>
              <a:t>such as </a:t>
            </a:r>
            <a:endParaRPr lang="en-US" altLang="en-US" sz="1800"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text fields</a:t>
            </a:r>
            <a:r>
              <a:rPr lang="en-US" altLang="en-US" sz="1500" dirty="0">
                <a:latin typeface="Times New Roman" panose="02020603050405020304" charset="0"/>
                <a:cs typeface="Times New Roman" panose="02020603050405020304" charset="0"/>
              </a:rPr>
              <a:t>, </a:t>
            </a:r>
            <a:endParaRPr lang="en-US" altLang="en-US" sz="1500"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password fields, </a:t>
            </a:r>
            <a:endParaRPr lang="en-US" altLang="en-US" sz="1500" b="1"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checkboxes, </a:t>
            </a:r>
            <a:endParaRPr lang="en-US" altLang="en-US" sz="1500" b="1"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radio buttons, </a:t>
            </a:r>
            <a:endParaRPr lang="en-US" altLang="en-US" sz="1500" b="1"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submit button, </a:t>
            </a:r>
            <a:endParaRPr lang="en-US" altLang="en-US" sz="1500" b="1" dirty="0">
              <a:latin typeface="Times New Roman" panose="02020603050405020304" charset="0"/>
              <a:cs typeface="Times New Roman" panose="02020603050405020304" charset="0"/>
            </a:endParaRPr>
          </a:p>
          <a:p>
            <a:pPr marL="1028700" lvl="1" algn="just">
              <a:spcBef>
                <a:spcPct val="0"/>
              </a:spcBef>
              <a:buFont typeface="Wingdings" panose="05000000000000000000" pitchFamily="2" charset="2"/>
              <a:buChar char="§"/>
            </a:pPr>
            <a:r>
              <a:rPr lang="en-US" altLang="en-US" sz="1500" b="1" dirty="0">
                <a:latin typeface="Times New Roman" panose="02020603050405020304" charset="0"/>
                <a:cs typeface="Times New Roman" panose="02020603050405020304" charset="0"/>
              </a:rPr>
              <a:t>menus etc.</a:t>
            </a:r>
            <a:endParaRPr lang="en-US" altLang="en-US" sz="1500" b="1" dirty="0">
              <a:latin typeface="Times New Roman" panose="02020603050405020304" charset="0"/>
              <a:cs typeface="Times New Roman" panose="02020603050405020304" charset="0"/>
            </a:endParaRPr>
          </a:p>
          <a:p>
            <a:pPr algn="just">
              <a:spcBef>
                <a:spcPct val="0"/>
              </a:spcBef>
              <a:buNone/>
            </a:pPr>
            <a:endParaRPr lang="en-US" altLang="en-US" sz="1500" dirty="0">
              <a:latin typeface="Times New Roman" panose="02020603050405020304" charset="0"/>
              <a:cs typeface="Times New Roman" panose="02020603050405020304" charset="0"/>
            </a:endParaRPr>
          </a:p>
          <a:p>
            <a:pPr marL="295275" indent="-285750" algn="just">
              <a:spcBef>
                <a:spcPct val="0"/>
              </a:spcBef>
              <a:buFont typeface="Wingdings" panose="05000000000000000000" pitchFamily="2" charset="2"/>
              <a:buChar char="§"/>
            </a:pPr>
            <a:r>
              <a:rPr lang="en-US" altLang="en-US" sz="1500" dirty="0">
                <a:latin typeface="Times New Roman" panose="02020603050405020304" charset="0"/>
                <a:cs typeface="Times New Roman" panose="02020603050405020304" charset="0"/>
              </a:rPr>
              <a:t>An HTML form facilitates the </a:t>
            </a:r>
            <a:r>
              <a:rPr lang="en-US" altLang="en-US" sz="2100" b="1" dirty="0">
                <a:latin typeface="Times New Roman" panose="02020603050405020304" charset="0"/>
                <a:cs typeface="Times New Roman" panose="02020603050405020304" charset="0"/>
              </a:rPr>
              <a:t>user to enter data </a:t>
            </a:r>
            <a:r>
              <a:rPr lang="en-US" altLang="en-US" sz="1500" dirty="0">
                <a:latin typeface="Times New Roman" panose="02020603050405020304" charset="0"/>
                <a:cs typeface="Times New Roman" panose="02020603050405020304" charset="0"/>
              </a:rPr>
              <a:t>that is to be sent to the server for processing such as name, email address, password, phone number, etc. .</a:t>
            </a:r>
            <a:endParaRPr lang="en-US" altLang="en-US" sz="1500" dirty="0">
              <a:latin typeface="Times New Roman" panose="02020603050405020304" charset="0"/>
              <a:cs typeface="Times New Roman" panose="02020603050405020304" charset="0"/>
            </a:endParaRPr>
          </a:p>
          <a:p>
            <a:pPr marL="295275" indent="-285750" algn="just">
              <a:spcBef>
                <a:spcPct val="0"/>
              </a:spcBef>
              <a:buFont typeface="Wingdings" panose="05000000000000000000" pitchFamily="2" charset="2"/>
              <a:buChar char="§"/>
            </a:pPr>
            <a:endParaRPr lang="en-US" altLang="en-US" sz="1500" dirty="0">
              <a:latin typeface="Times New Roman" panose="02020603050405020304" charset="0"/>
              <a:cs typeface="Times New Roman" panose="02020603050405020304" charset="0"/>
            </a:endParaRPr>
          </a:p>
          <a:p>
            <a:pPr marL="295275" indent="-285750" algn="just">
              <a:spcBef>
                <a:spcPct val="0"/>
              </a:spcBef>
              <a:buFont typeface="Wingdings" panose="05000000000000000000" pitchFamily="2" charset="2"/>
              <a:buChar char="§"/>
            </a:pPr>
            <a:r>
              <a:rPr lang="en-US" altLang="en-US" sz="1500" dirty="0">
                <a:latin typeface="Times New Roman" panose="02020603050405020304" charset="0"/>
                <a:cs typeface="Times New Roman" panose="02020603050405020304" charset="0"/>
              </a:rPr>
              <a:t>There are  various </a:t>
            </a:r>
            <a:r>
              <a:rPr lang="en-US" altLang="en-US" sz="1500" b="1" dirty="0">
                <a:latin typeface="Times New Roman" panose="02020603050405020304" charset="0"/>
                <a:cs typeface="Times New Roman" panose="02020603050405020304" charset="0"/>
              </a:rPr>
              <a:t>form elements </a:t>
            </a:r>
            <a:r>
              <a:rPr lang="en-US" altLang="en-US" sz="1500" dirty="0">
                <a:latin typeface="Times New Roman" panose="02020603050405020304" charset="0"/>
                <a:cs typeface="Times New Roman" panose="02020603050405020304" charset="0"/>
              </a:rPr>
              <a:t>available like text fields, text area fields, drop-down menus, radio buttons,  checkboxes, etc.</a:t>
            </a:r>
            <a:endParaRPr lang="en-US" altLang="en-US" sz="1500" dirty="0">
              <a:latin typeface="Times New Roman" panose="02020603050405020304" charset="0"/>
              <a:cs typeface="Times New Roman" panose="02020603050405020304" charset="0"/>
            </a:endParaRPr>
          </a:p>
        </p:txBody>
      </p:sp>
      <p:pic>
        <p:nvPicPr>
          <p:cNvPr id="4096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8713" y="1582649"/>
            <a:ext cx="3525957" cy="181869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918824"/>
            <a:ext cx="9144000" cy="1005764"/>
          </a:xfrm>
          <a:prstGeom prst="re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59403" tIns="29702" rIns="59403" bIns="29702" anchor="ctr"/>
          <a:lstStyle/>
          <a:p>
            <a:pPr algn="ctr" eaLnBrk="1" fontAlgn="auto" hangingPunct="1">
              <a:spcBef>
                <a:spcPts val="0"/>
              </a:spcBef>
              <a:spcAft>
                <a:spcPts val="0"/>
              </a:spcAft>
              <a:defRPr/>
            </a:pPr>
            <a:endParaRPr lang="en-US" sz="1050"/>
          </a:p>
        </p:txBody>
      </p:sp>
      <p:sp>
        <p:nvSpPr>
          <p:cNvPr id="8" name="object 8"/>
          <p:cNvSpPr txBox="1"/>
          <p:nvPr/>
        </p:nvSpPr>
        <p:spPr>
          <a:xfrm>
            <a:off x="64604" y="991808"/>
            <a:ext cx="9014791" cy="370205"/>
          </a:xfrm>
          <a:prstGeom prst="rect">
            <a:avLst/>
          </a:prstGeom>
          <a:solidFill>
            <a:schemeClr val="accent2">
              <a:lumMod val="20000"/>
              <a:lumOff val="80000"/>
            </a:schemeClr>
          </a:solidFill>
        </p:spPr>
        <p:txBody>
          <a:bodyPr wrap="square" lIns="0" tIns="74667" rIns="0" bIns="0">
            <a:spAutoFit/>
          </a:bodyPr>
          <a:lstStyle/>
          <a:p>
            <a:pPr algn="ctr" eaLnBrk="1" hangingPunct="1">
              <a:lnSpc>
                <a:spcPct val="107000"/>
              </a:lnSpc>
              <a:spcBef>
                <a:spcPct val="0"/>
              </a:spcBef>
              <a:buFontTx/>
              <a:buNone/>
            </a:pPr>
            <a:r>
              <a:rPr lang="en-US" altLang="en-US" sz="1800" b="1" dirty="0">
                <a:solidFill>
                  <a:srgbClr val="C00000"/>
                </a:solidFill>
                <a:latin typeface="Times New Roman" panose="02020603050405020304" charset="0"/>
                <a:cs typeface="Times New Roman" panose="02020603050405020304" charset="0"/>
              </a:rPr>
              <a:t>HTML Form Tags:</a:t>
            </a:r>
            <a:endParaRPr lang="en-US" altLang="en-US" sz="1800" b="1" dirty="0">
              <a:solidFill>
                <a:srgbClr val="C00000"/>
              </a:solidFill>
              <a:latin typeface="Times New Roman" panose="02020603050405020304" charset="0"/>
              <a:cs typeface="Times New Roman" panose="02020603050405020304" charset="0"/>
            </a:endParaRPr>
          </a:p>
        </p:txBody>
      </p:sp>
      <p:sp>
        <p:nvSpPr>
          <p:cNvPr id="41988"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1991"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993" name="Rectangle 12"/>
          <p:cNvSpPr>
            <a:spLocks noChangeArrowheads="1"/>
          </p:cNvSpPr>
          <p:nvPr/>
        </p:nvSpPr>
        <p:spPr bwMode="auto">
          <a:xfrm>
            <a:off x="0" y="1412081"/>
            <a:ext cx="9014792" cy="144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9525">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7000"/>
              </a:lnSpc>
              <a:spcBef>
                <a:spcPct val="0"/>
              </a:spcBef>
              <a:buFontTx/>
              <a:buNone/>
            </a:pPr>
            <a:r>
              <a:rPr lang="en-US" altLang="en-US" sz="1800" b="1" dirty="0">
                <a:solidFill>
                  <a:srgbClr val="C00000"/>
                </a:solidFill>
                <a:latin typeface="Times New Roman" panose="02020603050405020304" charset="0"/>
                <a:cs typeface="Times New Roman" panose="02020603050405020304" charset="0"/>
              </a:rPr>
              <a:t>&lt;form&gt;</a:t>
            </a:r>
            <a:endParaRPr lang="en-US" altLang="en-US" sz="1800" b="1" dirty="0">
              <a:solidFill>
                <a:srgbClr val="C00000"/>
              </a:solidFill>
              <a:latin typeface="Times New Roman" panose="02020603050405020304" charset="0"/>
              <a:cs typeface="Times New Roman" panose="02020603050405020304" charset="0"/>
            </a:endParaRPr>
          </a:p>
          <a:p>
            <a:pPr eaLnBrk="1" hangingPunct="1">
              <a:spcBef>
                <a:spcPct val="0"/>
              </a:spcBef>
              <a:buFontTx/>
              <a:buNone/>
            </a:pPr>
            <a:r>
              <a:rPr lang="en-US" altLang="en-US" sz="1275" dirty="0"/>
              <a:t>The HTML </a:t>
            </a:r>
            <a:r>
              <a:rPr lang="en-US" altLang="en-US" sz="1275" b="1" dirty="0"/>
              <a:t>&lt;form&gt;</a:t>
            </a:r>
            <a:r>
              <a:rPr lang="en-US" altLang="en-US" sz="1275" dirty="0"/>
              <a:t> element </a:t>
            </a:r>
            <a:r>
              <a:rPr lang="en-US" altLang="en-US" sz="1275" b="1" dirty="0"/>
              <a:t>defines a form </a:t>
            </a:r>
            <a:r>
              <a:rPr lang="en-US" altLang="en-US" sz="1275" dirty="0"/>
              <a:t>that is used to collect user input:</a:t>
            </a:r>
            <a:endParaRPr lang="en-US" altLang="en-US" sz="1275" dirty="0"/>
          </a:p>
          <a:p>
            <a:pPr lvl="1" eaLnBrk="1" hangingPunct="1">
              <a:spcBef>
                <a:spcPct val="0"/>
              </a:spcBef>
              <a:buFontTx/>
              <a:buNone/>
            </a:pPr>
            <a:r>
              <a:rPr lang="en-US" altLang="en-US" sz="1500" b="1" dirty="0">
                <a:solidFill>
                  <a:schemeClr val="bg1"/>
                </a:solidFill>
              </a:rPr>
              <a:t>&lt;form action="server </a:t>
            </a:r>
            <a:r>
              <a:rPr lang="en-US" altLang="en-US" sz="1500" b="1" dirty="0" err="1">
                <a:solidFill>
                  <a:schemeClr val="bg1"/>
                </a:solidFill>
              </a:rPr>
              <a:t>url</a:t>
            </a:r>
            <a:r>
              <a:rPr lang="en-US" altLang="en-US" sz="1500" b="1" dirty="0">
                <a:solidFill>
                  <a:schemeClr val="bg1"/>
                </a:solidFill>
              </a:rPr>
              <a:t>" method="</a:t>
            </a:r>
            <a:r>
              <a:rPr lang="en-US" altLang="en-US" sz="1500" b="1" dirty="0" err="1">
                <a:solidFill>
                  <a:schemeClr val="bg1"/>
                </a:solidFill>
              </a:rPr>
              <a:t>get|post</a:t>
            </a:r>
            <a:r>
              <a:rPr lang="en-US" altLang="en-US" sz="1500" b="1" dirty="0">
                <a:solidFill>
                  <a:schemeClr val="bg1"/>
                </a:solidFill>
              </a:rPr>
              <a:t>"&gt;  </a:t>
            </a:r>
            <a:endParaRPr lang="en-US" altLang="en-US" sz="1500" b="1" dirty="0">
              <a:solidFill>
                <a:schemeClr val="bg1"/>
              </a:solidFill>
            </a:endParaRPr>
          </a:p>
          <a:p>
            <a:pPr lvl="1" eaLnBrk="1" hangingPunct="1">
              <a:spcBef>
                <a:spcPct val="0"/>
              </a:spcBef>
              <a:buFontTx/>
              <a:buNone/>
            </a:pPr>
            <a:r>
              <a:rPr lang="en-US" altLang="en-US" sz="1500" b="1" dirty="0">
                <a:solidFill>
                  <a:schemeClr val="bg1"/>
                </a:solidFill>
              </a:rPr>
              <a:t>  		//input controls e.g. </a:t>
            </a:r>
            <a:r>
              <a:rPr lang="en-US" altLang="en-US" sz="1500" b="1" dirty="0" err="1">
                <a:solidFill>
                  <a:schemeClr val="bg1"/>
                </a:solidFill>
              </a:rPr>
              <a:t>textfield</a:t>
            </a:r>
            <a:r>
              <a:rPr lang="en-US" altLang="en-US" sz="1500" b="1" dirty="0">
                <a:solidFill>
                  <a:schemeClr val="bg1"/>
                </a:solidFill>
              </a:rPr>
              <a:t>, </a:t>
            </a:r>
            <a:r>
              <a:rPr lang="en-US" altLang="en-US" sz="1500" b="1" dirty="0" err="1">
                <a:solidFill>
                  <a:schemeClr val="bg1"/>
                </a:solidFill>
              </a:rPr>
              <a:t>textarea</a:t>
            </a:r>
            <a:r>
              <a:rPr lang="en-US" altLang="en-US" sz="1500" b="1" dirty="0">
                <a:solidFill>
                  <a:schemeClr val="bg1"/>
                </a:solidFill>
              </a:rPr>
              <a:t>, </a:t>
            </a:r>
            <a:r>
              <a:rPr lang="en-US" altLang="en-US" sz="1500" b="1" dirty="0" err="1">
                <a:solidFill>
                  <a:schemeClr val="bg1"/>
                </a:solidFill>
              </a:rPr>
              <a:t>radiobutton</a:t>
            </a:r>
            <a:r>
              <a:rPr lang="en-US" altLang="en-US" sz="1500" b="1" dirty="0">
                <a:solidFill>
                  <a:schemeClr val="bg1"/>
                </a:solidFill>
              </a:rPr>
              <a:t>, button  </a:t>
            </a:r>
            <a:endParaRPr lang="en-US" altLang="en-US" sz="1500" b="1" dirty="0">
              <a:solidFill>
                <a:schemeClr val="bg1"/>
              </a:solidFill>
            </a:endParaRPr>
          </a:p>
          <a:p>
            <a:pPr lvl="1" eaLnBrk="1" hangingPunct="1">
              <a:spcBef>
                <a:spcPct val="0"/>
              </a:spcBef>
              <a:buFontTx/>
              <a:buNone/>
            </a:pPr>
            <a:r>
              <a:rPr lang="en-US" altLang="en-US" sz="1500" b="1" dirty="0">
                <a:solidFill>
                  <a:schemeClr val="bg1"/>
                </a:solidFill>
              </a:rPr>
              <a:t>&lt;/form&gt;</a:t>
            </a:r>
            <a:r>
              <a:rPr lang="en-US" altLang="en-US" sz="1500" dirty="0">
                <a:solidFill>
                  <a:schemeClr val="bg1"/>
                </a:solidFill>
              </a:rPr>
              <a:t>  </a:t>
            </a:r>
            <a:endParaRPr lang="en-US" altLang="en-US" sz="1500" dirty="0">
              <a:solidFill>
                <a:schemeClr val="bg1"/>
              </a:solidFill>
            </a:endParaRPr>
          </a:p>
          <a:p>
            <a:pPr eaLnBrk="1" hangingPunct="1">
              <a:spcBef>
                <a:spcPct val="0"/>
              </a:spcBef>
              <a:buFontTx/>
              <a:buNone/>
            </a:pPr>
            <a:endParaRPr lang="en-US" altLang="en-US" sz="1275" dirty="0"/>
          </a:p>
        </p:txBody>
      </p:sp>
      <p:graphicFrame>
        <p:nvGraphicFramePr>
          <p:cNvPr id="17" name="Table 16"/>
          <p:cNvGraphicFramePr>
            <a:graphicFrameLocks noGrp="1"/>
          </p:cNvGraphicFramePr>
          <p:nvPr/>
        </p:nvGraphicFramePr>
        <p:xfrm>
          <a:off x="129209" y="3098954"/>
          <a:ext cx="9014460" cy="2639060"/>
        </p:xfrm>
        <a:graphic>
          <a:graphicData uri="http://schemas.openxmlformats.org/drawingml/2006/table">
            <a:tbl>
              <a:tblPr/>
              <a:tblGrid>
                <a:gridCol w="654050"/>
                <a:gridCol w="8360410"/>
              </a:tblGrid>
              <a:tr h="627380">
                <a:tc>
                  <a:txBody>
                    <a:bodyPr/>
                    <a:lstStyle/>
                    <a:p>
                      <a:pPr fontAlgn="t"/>
                      <a:r>
                        <a:rPr lang="en-US" sz="1800" dirty="0"/>
                        <a:t>Sr.No</a:t>
                      </a:r>
                      <a:endParaRPr lang="en-US" sz="1800" dirty="0"/>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ctr" fontAlgn="t"/>
                      <a:r>
                        <a:rPr lang="en-US" sz="1800" b="1" dirty="0"/>
                        <a:t>Attribute &amp; Description</a:t>
                      </a:r>
                      <a:endParaRPr lang="en-US" sz="1800" b="1" dirty="0"/>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451485">
                <a:tc>
                  <a:txBody>
                    <a:bodyPr/>
                    <a:lstStyle/>
                    <a:p>
                      <a:pPr algn="ctr" fontAlgn="t"/>
                      <a:r>
                        <a:rPr lang="en-US" sz="1800" dirty="0"/>
                        <a:t>1</a:t>
                      </a:r>
                      <a:endParaRPr lang="en-US" sz="1800" dirty="0"/>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800" b="1" dirty="0">
                          <a:solidFill>
                            <a:srgbClr val="000000"/>
                          </a:solidFill>
                        </a:rPr>
                        <a:t>action :</a:t>
                      </a:r>
                      <a:r>
                        <a:rPr lang="en-US" sz="1800" b="1" baseline="0" dirty="0">
                          <a:solidFill>
                            <a:srgbClr val="000000"/>
                          </a:solidFill>
                        </a:rPr>
                        <a:t> </a:t>
                      </a:r>
                      <a:r>
                        <a:rPr lang="en-US" sz="1800" dirty="0">
                          <a:solidFill>
                            <a:srgbClr val="000000"/>
                          </a:solidFill>
                        </a:rPr>
                        <a:t>Backend script ready to process your passed data.</a:t>
                      </a:r>
                      <a:endParaRPr lang="en-US" sz="1800" dirty="0">
                        <a:solidFill>
                          <a:srgbClr val="000000"/>
                        </a:solidFill>
                      </a:endParaRPr>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627380">
                <a:tc>
                  <a:txBody>
                    <a:bodyPr/>
                    <a:lstStyle/>
                    <a:p>
                      <a:pPr algn="ctr" fontAlgn="t"/>
                      <a:r>
                        <a:rPr lang="en-US" sz="1800"/>
                        <a:t>2</a:t>
                      </a:r>
                      <a:endParaRPr lang="en-US" sz="1800"/>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800" b="1" dirty="0">
                          <a:solidFill>
                            <a:srgbClr val="000000"/>
                          </a:solidFill>
                        </a:rPr>
                        <a:t>method:</a:t>
                      </a:r>
                      <a:r>
                        <a:rPr lang="en-US" sz="1800" b="1" baseline="0" dirty="0">
                          <a:solidFill>
                            <a:srgbClr val="000000"/>
                          </a:solidFill>
                        </a:rPr>
                        <a:t> It</a:t>
                      </a:r>
                      <a:r>
                        <a:rPr lang="en-US" sz="1800" dirty="0">
                          <a:solidFill>
                            <a:srgbClr val="000000"/>
                          </a:solidFill>
                        </a:rPr>
                        <a:t> to be used to upload data. The most </a:t>
                      </a:r>
                      <a:r>
                        <a:rPr lang="en-US" sz="1800" dirty="0" err="1">
                          <a:solidFill>
                            <a:srgbClr val="000000"/>
                          </a:solidFill>
                        </a:rPr>
                        <a:t>frequently</a:t>
                      </a:r>
                      <a:r>
                        <a:rPr lang="en-US" sz="1800" dirty="0">
                          <a:solidFill>
                            <a:srgbClr val="000000"/>
                          </a:solidFill>
                        </a:rPr>
                        <a:t> used are GET and POST methods.</a:t>
                      </a:r>
                      <a:endParaRPr lang="en-US" sz="1800" dirty="0">
                        <a:solidFill>
                          <a:srgbClr val="000000"/>
                        </a:solidFill>
                      </a:endParaRPr>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932815">
                <a:tc>
                  <a:txBody>
                    <a:bodyPr/>
                    <a:lstStyle/>
                    <a:p>
                      <a:pPr algn="ctr" fontAlgn="t"/>
                      <a:r>
                        <a:rPr lang="en-US" sz="1800" dirty="0"/>
                        <a:t>3</a:t>
                      </a:r>
                      <a:endParaRPr lang="en-US" sz="1800" dirty="0"/>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800" b="1" dirty="0">
                          <a:solidFill>
                            <a:srgbClr val="000000"/>
                          </a:solidFill>
                        </a:rPr>
                        <a:t>target : </a:t>
                      </a:r>
                      <a:r>
                        <a:rPr lang="en-US" sz="1800" dirty="0">
                          <a:solidFill>
                            <a:srgbClr val="000000"/>
                          </a:solidFill>
                        </a:rPr>
                        <a:t>Specify the target window or frame where the result of the script will be displayed. It takes values like _blank, _self, _parent etc.</a:t>
                      </a:r>
                      <a:endParaRPr lang="en-US" sz="1800" dirty="0">
                        <a:solidFill>
                          <a:srgbClr val="000000"/>
                        </a:solidFill>
                      </a:endParaRPr>
                    </a:p>
                  </a:txBody>
                  <a:tcPr marL="38103" marR="38103" marT="39348" marB="39348">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bl>
          </a:graphicData>
        </a:graphic>
      </p:graphicFrame>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1026008"/>
            <a:ext cx="9054548" cy="351155"/>
          </a:xfrm>
          <a:prstGeom prst="rect">
            <a:avLst/>
          </a:prstGeom>
          <a:solidFill>
            <a:schemeClr val="accent2">
              <a:lumMod val="20000"/>
              <a:lumOff val="80000"/>
            </a:schemeClr>
          </a:solidFill>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FORMS:</a:t>
            </a:r>
            <a:endParaRPr lang="en-US" sz="1800" b="1" spc="-4" dirty="0">
              <a:solidFill>
                <a:srgbClr val="C00000"/>
              </a:solidFill>
              <a:latin typeface="Times New Roman" panose="02020603050405020304"/>
              <a:cs typeface="Times New Roman" panose="02020603050405020304"/>
            </a:endParaRPr>
          </a:p>
        </p:txBody>
      </p:sp>
      <p:sp>
        <p:nvSpPr>
          <p:cNvPr id="43011"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3014"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269" y="1412081"/>
            <a:ext cx="8865704" cy="496570"/>
          </a:xfrm>
          <a:prstGeom prst="rect">
            <a:avLst/>
          </a:prstGeom>
        </p:spPr>
        <p:txBody>
          <a:bodyPr wrap="square" lIns="59403" tIns="29702" rIns="59403" bIns="29702">
            <a:spAutoFit/>
          </a:bodyPr>
          <a:lstStyle/>
          <a:p>
            <a:pPr eaLnBrk="1" fontAlgn="auto" hangingPunct="1">
              <a:spcBef>
                <a:spcPts val="0"/>
              </a:spcBef>
              <a:spcAft>
                <a:spcPts val="0"/>
              </a:spcAft>
              <a:defRPr/>
            </a:pPr>
            <a:r>
              <a:rPr lang="en-US" sz="1800" b="1" spc="-4" dirty="0">
                <a:solidFill>
                  <a:srgbClr val="C00000"/>
                </a:solidFill>
                <a:latin typeface="Times New Roman" panose="02020603050405020304"/>
                <a:cs typeface="Times New Roman" panose="02020603050405020304"/>
              </a:rPr>
              <a:t>&lt;input&gt;  - </a:t>
            </a:r>
            <a:r>
              <a:rPr lang="en-US" sz="1050" dirty="0">
                <a:latin typeface="+mn-lt"/>
                <a:cs typeface="+mn-cs"/>
              </a:rPr>
              <a:t>It defines an </a:t>
            </a:r>
            <a:r>
              <a:rPr lang="en-US" sz="1050" b="1" dirty="0">
                <a:latin typeface="+mn-lt"/>
                <a:cs typeface="+mn-cs"/>
              </a:rPr>
              <a:t>input control.</a:t>
            </a:r>
            <a:endParaRPr lang="en-US" sz="1050" b="1" dirty="0">
              <a:latin typeface="+mn-lt"/>
              <a:cs typeface="+mn-cs"/>
            </a:endParaRPr>
          </a:p>
          <a:p>
            <a:pPr eaLnBrk="1" fontAlgn="auto" hangingPunct="1">
              <a:spcBef>
                <a:spcPts val="0"/>
              </a:spcBef>
              <a:spcAft>
                <a:spcPts val="0"/>
              </a:spcAft>
              <a:defRPr/>
            </a:pPr>
            <a:r>
              <a:rPr lang="en-US" sz="1050" dirty="0">
                <a:latin typeface="+mn-lt"/>
                <a:cs typeface="+mn-cs"/>
              </a:rPr>
              <a:t>The </a:t>
            </a:r>
            <a:r>
              <a:rPr lang="en-US" sz="1050" b="1" dirty="0">
                <a:latin typeface="+mn-lt"/>
                <a:cs typeface="+mn-cs"/>
              </a:rPr>
              <a:t>&lt;input&gt;</a:t>
            </a:r>
            <a:r>
              <a:rPr lang="en-US" sz="1050" dirty="0">
                <a:latin typeface="+mn-lt"/>
                <a:cs typeface="+mn-cs"/>
              </a:rPr>
              <a:t> element can be displayed in several ways, depending on the </a:t>
            </a:r>
            <a:r>
              <a:rPr lang="en-US" sz="1050" b="1" dirty="0">
                <a:latin typeface="+mn-lt"/>
                <a:cs typeface="+mn-cs"/>
              </a:rPr>
              <a:t>type</a:t>
            </a:r>
            <a:r>
              <a:rPr lang="en-US" sz="1050" dirty="0">
                <a:latin typeface="+mn-lt"/>
                <a:cs typeface="+mn-cs"/>
              </a:rPr>
              <a:t> attribute.</a:t>
            </a:r>
            <a:endParaRPr lang="en-US" sz="1050" dirty="0">
              <a:latin typeface="+mn-lt"/>
              <a:cs typeface="+mn-cs"/>
            </a:endParaRPr>
          </a:p>
        </p:txBody>
      </p:sp>
      <p:graphicFrame>
        <p:nvGraphicFramePr>
          <p:cNvPr id="15" name="Table 14"/>
          <p:cNvGraphicFramePr>
            <a:graphicFrameLocks noGrp="1"/>
          </p:cNvGraphicFramePr>
          <p:nvPr/>
        </p:nvGraphicFramePr>
        <p:xfrm>
          <a:off x="0" y="2088065"/>
          <a:ext cx="9123680" cy="3956050"/>
        </p:xfrm>
        <a:graphic>
          <a:graphicData uri="http://schemas.openxmlformats.org/drawingml/2006/table">
            <a:tbl>
              <a:tblPr/>
              <a:tblGrid>
                <a:gridCol w="4561840"/>
                <a:gridCol w="4561840"/>
              </a:tblGrid>
              <a:tr h="316230">
                <a:tc>
                  <a:txBody>
                    <a:bodyPr/>
                    <a:lstStyle/>
                    <a:p>
                      <a:pPr algn="l" fontAlgn="t"/>
                      <a:r>
                        <a:rPr lang="en-US" sz="1500" b="1" dirty="0"/>
                        <a:t>Type</a:t>
                      </a:r>
                      <a:endParaRPr lang="en-US" sz="1500" b="1"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chemeClr val="accent1">
                        <a:lumMod val="60000"/>
                        <a:lumOff val="40000"/>
                      </a:schemeClr>
                    </a:solidFill>
                  </a:tcPr>
                </a:tc>
                <a:tc>
                  <a:txBody>
                    <a:bodyPr/>
                    <a:lstStyle/>
                    <a:p>
                      <a:pPr algn="l" fontAlgn="t"/>
                      <a:r>
                        <a:rPr lang="en-US" sz="1500" b="1" dirty="0"/>
                        <a:t>Description</a:t>
                      </a:r>
                      <a:endParaRPr lang="en-US" sz="1500" b="1"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chemeClr val="accent1">
                        <a:lumMod val="60000"/>
                        <a:lumOff val="40000"/>
                      </a:schemeClr>
                    </a:solidFill>
                  </a:tcPr>
                </a:tc>
              </a:tr>
              <a:tr h="411480">
                <a:tc>
                  <a:txBody>
                    <a:bodyPr/>
                    <a:lstStyle/>
                    <a:p>
                      <a:pPr algn="l" fontAlgn="t"/>
                      <a:r>
                        <a:rPr lang="en-US" sz="1500" dirty="0"/>
                        <a:t>&lt;input type="</a:t>
                      </a:r>
                      <a:r>
                        <a:rPr lang="en-US" sz="1500" b="1" dirty="0"/>
                        <a:t>text</a:t>
                      </a:r>
                      <a:r>
                        <a:rPr lang="en-US" sz="1500" dirty="0"/>
                        <a:t>"&gt;</a:t>
                      </a:r>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dirty="0"/>
                        <a:t>Defines a one-line </a:t>
                      </a:r>
                      <a:r>
                        <a:rPr lang="en-US" sz="1500" b="1" dirty="0"/>
                        <a:t>text input field</a:t>
                      </a:r>
                      <a:endParaRPr lang="en-US" sz="1500" b="1"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8480">
                <a:tc>
                  <a:txBody>
                    <a:bodyPr/>
                    <a:lstStyle/>
                    <a:p>
                      <a:pPr marL="0" marR="0" indent="0" algn="l" defTabSz="914400" eaLnBrk="1" fontAlgn="t" latinLnBrk="0" hangingPunct="1">
                        <a:lnSpc>
                          <a:spcPct val="100000"/>
                        </a:lnSpc>
                        <a:spcBef>
                          <a:spcPts val="0"/>
                        </a:spcBef>
                        <a:spcAft>
                          <a:spcPts val="0"/>
                        </a:spcAft>
                        <a:buClrTx/>
                        <a:buSzTx/>
                        <a:buFontTx/>
                        <a:buNone/>
                        <a:defRPr/>
                      </a:pPr>
                      <a:r>
                        <a:rPr lang="en-US" sz="1500" dirty="0"/>
                        <a:t>&lt;input type="</a:t>
                      </a:r>
                      <a:r>
                        <a:rPr lang="en-US" sz="1500" b="1" i="0" dirty="0">
                          <a:solidFill>
                            <a:schemeClr val="tx1"/>
                          </a:solidFill>
                          <a:latin typeface="+mn-lt"/>
                          <a:ea typeface="+mn-ea"/>
                          <a:cs typeface="+mn-cs"/>
                        </a:rPr>
                        <a:t>password</a:t>
                      </a:r>
                      <a:r>
                        <a:rPr lang="en-US" sz="1500" dirty="0"/>
                        <a:t>"&gt;</a:t>
                      </a:r>
                      <a:endParaRPr lang="en-US" sz="1500" dirty="0"/>
                    </a:p>
                    <a:p>
                      <a:pPr algn="l" fontAlgn="t"/>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b="0" i="0" dirty="0">
                          <a:solidFill>
                            <a:schemeClr val="tx1"/>
                          </a:solidFill>
                          <a:latin typeface="+mn-lt"/>
                          <a:ea typeface="+mn-ea"/>
                          <a:cs typeface="+mn-cs"/>
                        </a:rPr>
                        <a:t>Defines a </a:t>
                      </a:r>
                      <a:r>
                        <a:rPr lang="en-US" sz="1500" b="1" i="0" dirty="0">
                          <a:solidFill>
                            <a:schemeClr val="tx1"/>
                          </a:solidFill>
                          <a:latin typeface="+mn-lt"/>
                          <a:ea typeface="+mn-ea"/>
                          <a:cs typeface="+mn-cs"/>
                        </a:rPr>
                        <a:t>password field </a:t>
                      </a:r>
                      <a:endParaRPr lang="en-US" sz="1500" b="1"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8480">
                <a:tc>
                  <a:txBody>
                    <a:bodyPr/>
                    <a:lstStyle/>
                    <a:p>
                      <a:pPr marL="0" marR="0" indent="0" algn="l" defTabSz="914400" eaLnBrk="1" fontAlgn="t" latinLnBrk="0" hangingPunct="1">
                        <a:lnSpc>
                          <a:spcPct val="100000"/>
                        </a:lnSpc>
                        <a:spcBef>
                          <a:spcPts val="0"/>
                        </a:spcBef>
                        <a:spcAft>
                          <a:spcPts val="0"/>
                        </a:spcAft>
                        <a:buClrTx/>
                        <a:buSzTx/>
                        <a:buFontTx/>
                        <a:buNone/>
                        <a:defRPr/>
                      </a:pPr>
                      <a:r>
                        <a:rPr lang="en-US" sz="1500" dirty="0"/>
                        <a:t>&lt;input type="</a:t>
                      </a:r>
                      <a:r>
                        <a:rPr lang="en-US" sz="1500" b="1" i="0" dirty="0">
                          <a:solidFill>
                            <a:schemeClr val="tx1"/>
                          </a:solidFill>
                          <a:latin typeface="+mn-lt"/>
                          <a:ea typeface="+mn-ea"/>
                          <a:cs typeface="+mn-cs"/>
                        </a:rPr>
                        <a:t>checkbox</a:t>
                      </a:r>
                      <a:r>
                        <a:rPr lang="en-US" sz="1500" dirty="0"/>
                        <a:t>"&gt;</a:t>
                      </a:r>
                      <a:endParaRPr lang="en-US" sz="1500" dirty="0"/>
                    </a:p>
                    <a:p>
                      <a:pPr algn="l" fontAlgn="t"/>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b="0" i="0" dirty="0">
                          <a:solidFill>
                            <a:schemeClr val="tx1"/>
                          </a:solidFill>
                          <a:latin typeface="+mn-lt"/>
                          <a:ea typeface="+mn-ea"/>
                          <a:cs typeface="+mn-cs"/>
                        </a:rPr>
                        <a:t>Defines a </a:t>
                      </a:r>
                      <a:r>
                        <a:rPr lang="en-US" sz="1500" b="1" i="0" dirty="0">
                          <a:solidFill>
                            <a:schemeClr val="tx1"/>
                          </a:solidFill>
                          <a:latin typeface="+mn-lt"/>
                          <a:ea typeface="+mn-ea"/>
                          <a:cs typeface="+mn-cs"/>
                        </a:rPr>
                        <a:t>checkbox</a:t>
                      </a:r>
                      <a:endParaRPr lang="en-US" sz="1500" b="1"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8480">
                <a:tc>
                  <a:txBody>
                    <a:bodyPr/>
                    <a:lstStyle/>
                    <a:p>
                      <a:pPr marL="0" marR="0" indent="0" algn="l" defTabSz="914400" eaLnBrk="1" fontAlgn="t" latinLnBrk="0" hangingPunct="1">
                        <a:lnSpc>
                          <a:spcPct val="100000"/>
                        </a:lnSpc>
                        <a:spcBef>
                          <a:spcPts val="0"/>
                        </a:spcBef>
                        <a:spcAft>
                          <a:spcPts val="0"/>
                        </a:spcAft>
                        <a:buClrTx/>
                        <a:buSzTx/>
                        <a:buFontTx/>
                        <a:buNone/>
                        <a:defRPr/>
                      </a:pPr>
                      <a:r>
                        <a:rPr lang="en-US" sz="1500" dirty="0"/>
                        <a:t>&lt;input type="</a:t>
                      </a:r>
                      <a:r>
                        <a:rPr lang="en-US" sz="1500" b="1" i="0" dirty="0">
                          <a:solidFill>
                            <a:schemeClr val="tx1"/>
                          </a:solidFill>
                          <a:latin typeface="+mn-lt"/>
                          <a:ea typeface="+mn-ea"/>
                          <a:cs typeface="+mn-cs"/>
                        </a:rPr>
                        <a:t>button</a:t>
                      </a:r>
                      <a:r>
                        <a:rPr lang="en-US" sz="1500" dirty="0"/>
                        <a:t>"&gt;</a:t>
                      </a:r>
                      <a:endParaRPr lang="en-US" sz="1500" dirty="0"/>
                    </a:p>
                    <a:p>
                      <a:pPr algn="l" fontAlgn="t"/>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b="0" i="0" dirty="0">
                          <a:solidFill>
                            <a:schemeClr val="tx1"/>
                          </a:solidFill>
                          <a:latin typeface="+mn-lt"/>
                          <a:ea typeface="+mn-ea"/>
                          <a:cs typeface="+mn-cs"/>
                        </a:rPr>
                        <a:t>Defines a </a:t>
                      </a:r>
                      <a:r>
                        <a:rPr lang="en-US" sz="1500" b="1" i="0" dirty="0">
                          <a:solidFill>
                            <a:schemeClr val="tx1"/>
                          </a:solidFill>
                          <a:latin typeface="+mn-lt"/>
                          <a:ea typeface="+mn-ea"/>
                          <a:cs typeface="+mn-cs"/>
                        </a:rPr>
                        <a:t>clickable button </a:t>
                      </a:r>
                      <a:r>
                        <a:rPr lang="en-US" sz="1500" b="0" i="0" dirty="0">
                          <a:solidFill>
                            <a:schemeClr val="tx1"/>
                          </a:solidFill>
                          <a:latin typeface="+mn-lt"/>
                          <a:ea typeface="+mn-ea"/>
                          <a:cs typeface="+mn-cs"/>
                        </a:rPr>
                        <a:t>(mostly used with a JavaScript to activate a script)</a:t>
                      </a:r>
                      <a:endParaRPr lang="en-US" sz="1500"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8480">
                <a:tc>
                  <a:txBody>
                    <a:bodyPr/>
                    <a:lstStyle/>
                    <a:p>
                      <a:pPr marL="0" marR="0" indent="0" algn="l" defTabSz="914400" eaLnBrk="1" fontAlgn="t" latinLnBrk="0" hangingPunct="1">
                        <a:lnSpc>
                          <a:spcPct val="100000"/>
                        </a:lnSpc>
                        <a:spcBef>
                          <a:spcPts val="0"/>
                        </a:spcBef>
                        <a:spcAft>
                          <a:spcPts val="0"/>
                        </a:spcAft>
                        <a:buClrTx/>
                        <a:buSzTx/>
                        <a:buFontTx/>
                        <a:buNone/>
                        <a:defRPr/>
                      </a:pPr>
                      <a:r>
                        <a:rPr lang="en-US" sz="1500" dirty="0"/>
                        <a:t>&lt;input type=“</a:t>
                      </a:r>
                      <a:r>
                        <a:rPr lang="en-US" sz="1500" b="1" i="0" dirty="0">
                          <a:solidFill>
                            <a:schemeClr val="tx1"/>
                          </a:solidFill>
                          <a:latin typeface="+mn-lt"/>
                          <a:ea typeface="+mn-ea"/>
                          <a:cs typeface="+mn-cs"/>
                        </a:rPr>
                        <a:t>file</a:t>
                      </a:r>
                      <a:r>
                        <a:rPr lang="en-US" sz="1500" dirty="0"/>
                        <a:t>"&gt;</a:t>
                      </a:r>
                      <a:endParaRPr lang="en-US" sz="1500" dirty="0"/>
                    </a:p>
                    <a:p>
                      <a:pPr algn="l" fontAlgn="t"/>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b="0" i="0" dirty="0">
                          <a:solidFill>
                            <a:schemeClr val="tx1"/>
                          </a:solidFill>
                          <a:latin typeface="+mn-lt"/>
                          <a:ea typeface="+mn-ea"/>
                          <a:cs typeface="+mn-cs"/>
                        </a:rPr>
                        <a:t>Defines a </a:t>
                      </a:r>
                      <a:r>
                        <a:rPr lang="en-US" sz="1500" b="1" i="0" dirty="0">
                          <a:solidFill>
                            <a:schemeClr val="tx1"/>
                          </a:solidFill>
                          <a:latin typeface="+mn-lt"/>
                          <a:ea typeface="+mn-ea"/>
                          <a:cs typeface="+mn-cs"/>
                        </a:rPr>
                        <a:t>file-select field </a:t>
                      </a:r>
                      <a:r>
                        <a:rPr lang="en-US" sz="1500" b="0" i="0" dirty="0">
                          <a:solidFill>
                            <a:schemeClr val="tx1"/>
                          </a:solidFill>
                          <a:latin typeface="+mn-lt"/>
                          <a:ea typeface="+mn-ea"/>
                          <a:cs typeface="+mn-cs"/>
                        </a:rPr>
                        <a:t>and a "Browse" button (for file uploads)</a:t>
                      </a:r>
                      <a:endParaRPr lang="en-US" sz="1500"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8480">
                <a:tc>
                  <a:txBody>
                    <a:bodyPr/>
                    <a:lstStyle/>
                    <a:p>
                      <a:pPr algn="l" fontAlgn="t"/>
                      <a:r>
                        <a:rPr lang="en-US" sz="1500" dirty="0"/>
                        <a:t>&lt;input type="</a:t>
                      </a:r>
                      <a:r>
                        <a:rPr lang="en-US" sz="1500" b="1" dirty="0"/>
                        <a:t>radio</a:t>
                      </a:r>
                      <a:r>
                        <a:rPr lang="en-US" sz="1500" dirty="0"/>
                        <a:t>"&gt;</a:t>
                      </a:r>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c>
                  <a:txBody>
                    <a:bodyPr/>
                    <a:lstStyle/>
                    <a:p>
                      <a:pPr algn="l" fontAlgn="t"/>
                      <a:r>
                        <a:rPr lang="en-US" sz="1500" dirty="0"/>
                        <a:t>Defines a </a:t>
                      </a:r>
                      <a:r>
                        <a:rPr lang="en-US" sz="1500" b="1" dirty="0"/>
                        <a:t>radio button </a:t>
                      </a:r>
                      <a:r>
                        <a:rPr lang="en-US" sz="1500" dirty="0"/>
                        <a:t>(for selecting one of many choices)</a:t>
                      </a:r>
                      <a:endParaRPr lang="en-US" sz="1500"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1F1F1"/>
                    </a:solidFill>
                  </a:tcPr>
                </a:tc>
              </a:tr>
              <a:tr h="535940">
                <a:tc>
                  <a:txBody>
                    <a:bodyPr/>
                    <a:lstStyle/>
                    <a:p>
                      <a:pPr algn="l" fontAlgn="t"/>
                      <a:r>
                        <a:rPr lang="en-US" sz="1500" dirty="0"/>
                        <a:t>&lt;input type="</a:t>
                      </a:r>
                      <a:r>
                        <a:rPr lang="en-US" sz="1500" b="1" dirty="0"/>
                        <a:t>submit</a:t>
                      </a:r>
                      <a:r>
                        <a:rPr lang="en-US" sz="1500" dirty="0"/>
                        <a:t>"&gt;</a:t>
                      </a:r>
                      <a:endParaRPr lang="en-US" sz="1500" dirty="0"/>
                    </a:p>
                  </a:txBody>
                  <a:tcPr marL="78152"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t"/>
                      <a:r>
                        <a:rPr lang="en-US" sz="1500" dirty="0"/>
                        <a:t>Defines a </a:t>
                      </a:r>
                      <a:r>
                        <a:rPr lang="en-US" sz="1500" b="1" dirty="0"/>
                        <a:t>submit button </a:t>
                      </a:r>
                      <a:r>
                        <a:rPr lang="en-US" sz="1500" dirty="0"/>
                        <a:t>(for submitting the form)</a:t>
                      </a:r>
                      <a:endParaRPr lang="en-US" sz="1500" dirty="0"/>
                    </a:p>
                  </a:txBody>
                  <a:tcPr marL="39075" marR="39075" marT="40334" marB="40334">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r>
            </a:tbl>
          </a:graphicData>
        </a:graphic>
      </p:graphicFrame>
      <p:sp>
        <p:nvSpPr>
          <p:cNvPr id="43046" name="AutoShape 2" descr="Image result for textfield"/>
          <p:cNvSpPr>
            <a:spLocks noChangeAspect="1" noChangeArrowheads="1"/>
          </p:cNvSpPr>
          <p:nvPr/>
        </p:nvSpPr>
        <p:spPr bwMode="auto">
          <a:xfrm>
            <a:off x="1243013" y="762000"/>
            <a:ext cx="195263" cy="20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403" tIns="29702" rIns="59403" bIns="29702"/>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sp>
        <p:nvSpPr>
          <p:cNvPr id="43047" name="AutoShape 4" descr="Image result for textfield"/>
          <p:cNvSpPr>
            <a:spLocks noChangeAspect="1" noChangeArrowheads="1"/>
          </p:cNvSpPr>
          <p:nvPr/>
        </p:nvSpPr>
        <p:spPr bwMode="auto">
          <a:xfrm>
            <a:off x="1243013" y="762000"/>
            <a:ext cx="195263" cy="20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403" tIns="29702" rIns="59403" bIns="29702"/>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pic>
        <p:nvPicPr>
          <p:cNvPr id="134151" name="Picture 7"/>
          <p:cNvPicPr>
            <a:picLocks noChangeAspect="1" noChangeArrowheads="1"/>
          </p:cNvPicPr>
          <p:nvPr/>
        </p:nvPicPr>
        <p:blipFill>
          <a:blip r:embed="rId1"/>
          <a:srcRect/>
          <a:stretch>
            <a:fillRect/>
          </a:stretch>
        </p:blipFill>
        <p:spPr bwMode="auto">
          <a:xfrm>
            <a:off x="3057525" y="2421058"/>
            <a:ext cx="1465660" cy="321469"/>
          </a:xfrm>
          <a:prstGeom prst="rect">
            <a:avLst/>
          </a:prstGeom>
          <a:noFill/>
          <a:ln w="9525">
            <a:solidFill>
              <a:schemeClr val="tx2">
                <a:lumMod val="75000"/>
              </a:schemeClr>
            </a:solidFill>
            <a:miter lim="800000"/>
            <a:headEnd/>
            <a:tailEnd/>
          </a:ln>
          <a:effectLst/>
        </p:spPr>
      </p:pic>
      <p:pic>
        <p:nvPicPr>
          <p:cNvPr id="134153" name="Picture 9"/>
          <p:cNvPicPr>
            <a:picLocks noChangeAspect="1" noChangeArrowheads="1"/>
          </p:cNvPicPr>
          <p:nvPr/>
        </p:nvPicPr>
        <p:blipFill>
          <a:blip r:embed="rId2"/>
          <a:srcRect/>
          <a:stretch>
            <a:fillRect/>
          </a:stretch>
        </p:blipFill>
        <p:spPr bwMode="auto">
          <a:xfrm>
            <a:off x="3167555" y="2921342"/>
            <a:ext cx="1325166" cy="334565"/>
          </a:xfrm>
          <a:prstGeom prst="rect">
            <a:avLst/>
          </a:prstGeom>
          <a:noFill/>
          <a:ln w="9525">
            <a:solidFill>
              <a:schemeClr val="tx2">
                <a:lumMod val="40000"/>
                <a:lumOff val="60000"/>
              </a:schemeClr>
            </a:solidFill>
            <a:miter lim="800000"/>
            <a:headEnd/>
            <a:tailEnd/>
          </a:ln>
          <a:effectLst/>
        </p:spPr>
      </p:pic>
      <p:pic>
        <p:nvPicPr>
          <p:cNvPr id="4305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977" y="3414287"/>
            <a:ext cx="439341" cy="40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4086" y="3950147"/>
            <a:ext cx="12525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2"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877" y="4566642"/>
            <a:ext cx="1385888"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7251" y="5103667"/>
            <a:ext cx="1032272" cy="270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9779" y="5592444"/>
            <a:ext cx="1270397" cy="31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956649"/>
            <a:ext cx="9014791" cy="351155"/>
          </a:xfrm>
          <a:prstGeom prst="rect">
            <a:avLst/>
          </a:prstGeom>
          <a:solidFill>
            <a:schemeClr val="accent2">
              <a:lumMod val="20000"/>
              <a:lumOff val="80000"/>
            </a:schemeClr>
          </a:solidFill>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FORMS:</a:t>
            </a:r>
            <a:endParaRPr lang="en-US" sz="1800" b="1" spc="-4" dirty="0">
              <a:solidFill>
                <a:srgbClr val="C00000"/>
              </a:solidFill>
              <a:latin typeface="Times New Roman" panose="02020603050405020304"/>
              <a:cs typeface="Times New Roman" panose="02020603050405020304"/>
            </a:endParaRPr>
          </a:p>
        </p:txBody>
      </p:sp>
      <p:sp>
        <p:nvSpPr>
          <p:cNvPr id="44035"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403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78904" y="1426370"/>
            <a:ext cx="8835887" cy="2488565"/>
          </a:xfrm>
          <a:prstGeom prst="rect">
            <a:avLst/>
          </a:prstGeom>
        </p:spPr>
        <p:txBody>
          <a:bodyPr wrap="square" lIns="59403" tIns="29702" rIns="59403" bIns="29702">
            <a:spAutoFit/>
          </a:bodyPr>
          <a:lstStyle/>
          <a:p>
            <a:pPr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HTML Form Controls</a:t>
            </a:r>
            <a:endParaRPr lang="en-US" sz="1575" b="1" spc="-4" dirty="0">
              <a:solidFill>
                <a:srgbClr val="C00000"/>
              </a:solidFill>
              <a:latin typeface="Times New Roman" panose="02020603050405020304"/>
              <a:cs typeface="Times New Roman" panose="02020603050405020304"/>
            </a:endParaRPr>
          </a:p>
          <a:p>
            <a:pPr eaLnBrk="1" fontAlgn="auto" hangingPunct="1">
              <a:spcBef>
                <a:spcPts val="0"/>
              </a:spcBef>
              <a:spcAft>
                <a:spcPts val="0"/>
              </a:spcAft>
              <a:defRPr/>
            </a:pPr>
            <a:r>
              <a:rPr lang="en-US" sz="1575" dirty="0">
                <a:latin typeface="+mn-lt"/>
                <a:cs typeface="+mn-cs"/>
              </a:rPr>
              <a:t>There are different types of form controls that you can use to collect data using HTML form −</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Text field</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Password Field</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Text Area</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Checkbox</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Radio Box</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Select Box</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File Select boxes</a:t>
            </a:r>
            <a:endParaRPr lang="en-US" sz="1575" dirty="0">
              <a:latin typeface="+mn-lt"/>
              <a:cs typeface="+mn-cs"/>
            </a:endParaRPr>
          </a:p>
          <a:p>
            <a:pPr marL="396240" indent="-396240" eaLnBrk="1" fontAlgn="auto" hangingPunct="1">
              <a:spcBef>
                <a:spcPts val="0"/>
              </a:spcBef>
              <a:spcAft>
                <a:spcPts val="0"/>
              </a:spcAft>
              <a:buFont typeface="+mj-lt"/>
              <a:buAutoNum type="arabicPeriod"/>
              <a:defRPr/>
            </a:pPr>
            <a:r>
              <a:rPr lang="en-US" sz="1575" dirty="0">
                <a:latin typeface="+mn-lt"/>
                <a:cs typeface="+mn-cs"/>
              </a:rPr>
              <a:t>Buttons</a:t>
            </a:r>
            <a:endParaRPr lang="en-US" sz="1275" dirty="0">
              <a:latin typeface="+mn-lt"/>
              <a:cs typeface="+mn-cs"/>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983471"/>
            <a:ext cx="9144000" cy="351155"/>
          </a:xfrm>
          <a:prstGeom prst="rect">
            <a:avLst/>
          </a:prstGeom>
          <a:solidFill>
            <a:schemeClr val="accent2">
              <a:lumMod val="20000"/>
              <a:lumOff val="80000"/>
            </a:schemeClr>
          </a:solidFill>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FORMS:</a:t>
            </a:r>
            <a:endParaRPr lang="en-US" sz="1800" b="1" spc="-4" dirty="0">
              <a:solidFill>
                <a:srgbClr val="C00000"/>
              </a:solidFill>
              <a:latin typeface="Times New Roman" panose="02020603050405020304"/>
              <a:cs typeface="Times New Roman" panose="02020603050405020304"/>
            </a:endParaRPr>
          </a:p>
        </p:txBody>
      </p:sp>
      <p:sp>
        <p:nvSpPr>
          <p:cNvPr id="45059"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5061"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063" name="Rectangle 12"/>
          <p:cNvSpPr>
            <a:spLocks noChangeArrowheads="1"/>
          </p:cNvSpPr>
          <p:nvPr/>
        </p:nvSpPr>
        <p:spPr bwMode="auto">
          <a:xfrm>
            <a:off x="-1" y="1412081"/>
            <a:ext cx="8984974"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9403" tIns="29702" rIns="59403" bIns="29702">
            <a:spAutoFit/>
          </a:bodyPr>
          <a:lstStyle>
            <a:lvl1pPr marL="395605" indent="-395605">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Calibri" panose="020F0502020204030204" pitchFamily="34" charset="0"/>
              <a:buAutoNum type="arabicPeriod"/>
            </a:pPr>
            <a:r>
              <a:rPr lang="en-US" altLang="en-US" sz="1575" b="1" dirty="0">
                <a:solidFill>
                  <a:srgbClr val="C00000"/>
                </a:solidFill>
              </a:rPr>
              <a:t>Text field (or) Single-line text input control</a:t>
            </a:r>
            <a:endParaRPr lang="en-US" altLang="en-US" sz="1575" dirty="0"/>
          </a:p>
          <a:p>
            <a:pPr lvl="1" eaLnBrk="1" hangingPunct="1">
              <a:spcBef>
                <a:spcPct val="0"/>
              </a:spcBef>
              <a:buFontTx/>
              <a:buNone/>
            </a:pPr>
            <a:r>
              <a:rPr lang="en-US" altLang="en-US" sz="1575" dirty="0"/>
              <a:t> This control is used for items that require only </a:t>
            </a:r>
            <a:r>
              <a:rPr lang="en-US" altLang="en-US" sz="1575" b="1" i="1" dirty="0">
                <a:solidFill>
                  <a:srgbClr val="FF0000"/>
                </a:solidFill>
              </a:rPr>
              <a:t>one line of user input</a:t>
            </a:r>
            <a:r>
              <a:rPr lang="en-US" altLang="en-US" sz="1575" dirty="0"/>
              <a:t>, such as search boxes or names. They are created using HTML </a:t>
            </a:r>
            <a:r>
              <a:rPr lang="en-US" altLang="en-US" sz="1575" b="1" dirty="0">
                <a:solidFill>
                  <a:srgbClr val="FF0000"/>
                </a:solidFill>
              </a:rPr>
              <a:t>&lt;input&gt;</a:t>
            </a:r>
            <a:r>
              <a:rPr lang="en-US" altLang="en-US" sz="1575" dirty="0">
                <a:solidFill>
                  <a:srgbClr val="FF0000"/>
                </a:solidFill>
              </a:rPr>
              <a:t> </a:t>
            </a:r>
            <a:r>
              <a:rPr lang="en-US" altLang="en-US" sz="1575" dirty="0"/>
              <a:t>tag.</a:t>
            </a:r>
            <a:endParaRPr lang="en-US" altLang="en-US" sz="1575" dirty="0"/>
          </a:p>
        </p:txBody>
      </p:sp>
      <p:sp>
        <p:nvSpPr>
          <p:cNvPr id="17" name="Rectangle 16"/>
          <p:cNvSpPr/>
          <p:nvPr/>
        </p:nvSpPr>
        <p:spPr>
          <a:xfrm>
            <a:off x="4532492" y="1992281"/>
            <a:ext cx="4611753" cy="215900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&lt;title&gt;Text Input Control&lt;/title&gt;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&lt;form &gt;</a:t>
            </a:r>
            <a:endParaRPr lang="en-US" sz="1050"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First name: &lt;input type = "</a:t>
            </a:r>
            <a:r>
              <a:rPr lang="en-US" sz="1050" b="1" dirty="0">
                <a:solidFill>
                  <a:srgbClr val="FF0000"/>
                </a:solidFill>
                <a:latin typeface="Times New Roman" panose="02020603050405020304"/>
                <a:cs typeface="Times New Roman" panose="02020603050405020304"/>
              </a:rPr>
              <a:t>text</a:t>
            </a:r>
            <a:r>
              <a:rPr lang="en-US" sz="1050" b="1" dirty="0">
                <a:latin typeface="Times New Roman" panose="02020603050405020304"/>
                <a:cs typeface="Times New Roman" panose="02020603050405020304"/>
              </a:rPr>
              <a:t>" name = "</a:t>
            </a:r>
            <a:r>
              <a:rPr lang="en-US" sz="1050" b="1" dirty="0" err="1">
                <a:latin typeface="Times New Roman" panose="02020603050405020304"/>
                <a:cs typeface="Times New Roman" panose="02020603050405020304"/>
              </a:rPr>
              <a:t>first_name</a:t>
            </a:r>
            <a:r>
              <a:rPr lang="en-US" sz="1050" b="1" dirty="0">
                <a:latin typeface="Times New Roman" panose="02020603050405020304"/>
                <a:cs typeface="Times New Roman" panose="02020603050405020304"/>
              </a:rPr>
              <a:t>" /&gt;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br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r>
              <a:rPr lang="en-US" sz="1050" b="1" dirty="0">
                <a:latin typeface="Times New Roman" panose="02020603050405020304"/>
                <a:cs typeface="Times New Roman" panose="02020603050405020304"/>
              </a:rPr>
              <a:t>Last name: &lt;input type = "</a:t>
            </a:r>
            <a:r>
              <a:rPr lang="en-US" sz="1050" b="1" dirty="0">
                <a:solidFill>
                  <a:srgbClr val="FF0000"/>
                </a:solidFill>
                <a:latin typeface="Times New Roman" panose="02020603050405020304"/>
                <a:cs typeface="Times New Roman" panose="02020603050405020304"/>
              </a:rPr>
              <a:t>text</a:t>
            </a:r>
            <a:r>
              <a:rPr lang="en-US" sz="1050" b="1" dirty="0">
                <a:latin typeface="Times New Roman" panose="02020603050405020304"/>
                <a:cs typeface="Times New Roman" panose="02020603050405020304"/>
              </a:rPr>
              <a:t>" name = "</a:t>
            </a:r>
            <a:r>
              <a:rPr lang="en-US" sz="1050" b="1" dirty="0" err="1">
                <a:latin typeface="Times New Roman" panose="02020603050405020304"/>
                <a:cs typeface="Times New Roman" panose="02020603050405020304"/>
              </a:rPr>
              <a:t>last_name</a:t>
            </a:r>
            <a:r>
              <a:rPr lang="en-US" sz="1050" b="1" dirty="0">
                <a:latin typeface="Times New Roman" panose="02020603050405020304"/>
                <a:cs typeface="Times New Roman" panose="02020603050405020304"/>
              </a:rPr>
              <a:t>" /&gt;</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&lt;/form&gt;</a:t>
            </a:r>
            <a:endParaRPr lang="en-US" sz="1050"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45065" name="object 11"/>
          <p:cNvSpPr>
            <a:spLocks noChangeArrowheads="1"/>
          </p:cNvSpPr>
          <p:nvPr/>
        </p:nvSpPr>
        <p:spPr bwMode="auto">
          <a:xfrm>
            <a:off x="6296387" y="4579869"/>
            <a:ext cx="2295525" cy="1009650"/>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graphicFrame>
        <p:nvGraphicFramePr>
          <p:cNvPr id="15" name="Table 14"/>
          <p:cNvGraphicFramePr>
            <a:graphicFrameLocks noGrp="1"/>
          </p:cNvGraphicFramePr>
          <p:nvPr/>
        </p:nvGraphicFramePr>
        <p:xfrm>
          <a:off x="109331" y="2527027"/>
          <a:ext cx="4382770" cy="3081020"/>
        </p:xfrm>
        <a:graphic>
          <a:graphicData uri="http://schemas.openxmlformats.org/drawingml/2006/table">
            <a:tbl>
              <a:tblPr/>
              <a:tblGrid>
                <a:gridCol w="824865"/>
                <a:gridCol w="3557905"/>
              </a:tblGrid>
              <a:tr h="275590">
                <a:tc>
                  <a:txBody>
                    <a:bodyPr/>
                    <a:lstStyle/>
                    <a:p>
                      <a:pPr fontAlgn="t"/>
                      <a:r>
                        <a:rPr lang="en-US" sz="1350" b="1" dirty="0"/>
                        <a:t>Sr.No</a:t>
                      </a:r>
                      <a:endParaRPr lang="en-US" sz="1350" b="1" dirty="0"/>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accent1">
                        <a:lumMod val="40000"/>
                        <a:lumOff val="60000"/>
                      </a:schemeClr>
                    </a:solidFill>
                  </a:tcPr>
                </a:tc>
                <a:tc>
                  <a:txBody>
                    <a:bodyPr/>
                    <a:lstStyle/>
                    <a:p>
                      <a:pPr algn="ctr" fontAlgn="t"/>
                      <a:r>
                        <a:rPr lang="en-US" sz="1350" b="1" dirty="0"/>
                        <a:t>Attribute &amp; Description</a:t>
                      </a:r>
                      <a:endParaRPr lang="en-US" sz="1350" b="1" dirty="0"/>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accent1">
                        <a:lumMod val="40000"/>
                        <a:lumOff val="60000"/>
                      </a:schemeClr>
                    </a:solidFill>
                  </a:tcPr>
                </a:tc>
              </a:tr>
              <a:tr h="459740">
                <a:tc>
                  <a:txBody>
                    <a:bodyPr/>
                    <a:lstStyle/>
                    <a:p>
                      <a:pPr algn="just" fontAlgn="t"/>
                      <a:r>
                        <a:rPr lang="en-US" sz="1350" b="1" dirty="0">
                          <a:solidFill>
                            <a:srgbClr val="000000"/>
                          </a:solidFill>
                        </a:rPr>
                        <a:t>type</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350" dirty="0">
                          <a:solidFill>
                            <a:srgbClr val="000000"/>
                          </a:solidFill>
                        </a:rPr>
                        <a:t>Indicates the type of </a:t>
                      </a:r>
                      <a:r>
                        <a:rPr lang="en-US" sz="1350" b="1" dirty="0">
                          <a:solidFill>
                            <a:srgbClr val="000000"/>
                          </a:solidFill>
                        </a:rPr>
                        <a:t>input control </a:t>
                      </a:r>
                      <a:r>
                        <a:rPr lang="en-US" sz="1350" dirty="0">
                          <a:solidFill>
                            <a:srgbClr val="000000"/>
                          </a:solidFill>
                        </a:rPr>
                        <a:t>and for text input.</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641350">
                <a:tc>
                  <a:txBody>
                    <a:bodyPr/>
                    <a:lstStyle/>
                    <a:p>
                      <a:pPr algn="just" fontAlgn="t"/>
                      <a:r>
                        <a:rPr lang="en-US" sz="1350" b="1" dirty="0">
                          <a:solidFill>
                            <a:srgbClr val="000000"/>
                          </a:solidFill>
                        </a:rPr>
                        <a:t>name</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350" dirty="0">
                          <a:solidFill>
                            <a:srgbClr val="000000"/>
                          </a:solidFill>
                        </a:rPr>
                        <a:t>Used to give a </a:t>
                      </a:r>
                      <a:r>
                        <a:rPr lang="en-US" sz="1350" b="1" dirty="0">
                          <a:solidFill>
                            <a:srgbClr val="000000"/>
                          </a:solidFill>
                        </a:rPr>
                        <a:t>name </a:t>
                      </a:r>
                      <a:r>
                        <a:rPr lang="en-US" sz="1350" dirty="0">
                          <a:solidFill>
                            <a:srgbClr val="000000"/>
                          </a:solidFill>
                        </a:rPr>
                        <a:t>to the control</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459740">
                <a:tc>
                  <a:txBody>
                    <a:bodyPr/>
                    <a:lstStyle/>
                    <a:p>
                      <a:pPr marL="0" marR="0" indent="0" algn="just" defTabSz="914400" eaLnBrk="1" fontAlgn="t" latinLnBrk="0" hangingPunct="1">
                        <a:lnSpc>
                          <a:spcPct val="100000"/>
                        </a:lnSpc>
                        <a:spcBef>
                          <a:spcPts val="0"/>
                        </a:spcBef>
                        <a:spcAft>
                          <a:spcPts val="0"/>
                        </a:spcAft>
                        <a:buClrTx/>
                        <a:buSzTx/>
                        <a:buFontTx/>
                        <a:buNone/>
                        <a:defRPr/>
                      </a:pPr>
                      <a:r>
                        <a:rPr lang="en-US" sz="1350" b="1" dirty="0">
                          <a:solidFill>
                            <a:srgbClr val="000000"/>
                          </a:solidFill>
                        </a:rPr>
                        <a:t>value</a:t>
                      </a:r>
                      <a:endParaRPr lang="en-US" sz="1350" dirty="0">
                        <a:solidFill>
                          <a:srgbClr val="000000"/>
                        </a:solidFill>
                      </a:endParaRPr>
                    </a:p>
                    <a:p>
                      <a:pPr fontAlgn="t"/>
                      <a:endParaRPr lang="en-US" sz="1350" dirty="0"/>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350" dirty="0">
                          <a:solidFill>
                            <a:srgbClr val="000000"/>
                          </a:solidFill>
                        </a:rPr>
                        <a:t>This can be used to provide an </a:t>
                      </a:r>
                      <a:r>
                        <a:rPr lang="en-US" sz="1350" b="1" dirty="0">
                          <a:solidFill>
                            <a:srgbClr val="000000"/>
                          </a:solidFill>
                        </a:rPr>
                        <a:t>initial value</a:t>
                      </a:r>
                      <a:endParaRPr lang="en-US" sz="1350" b="1"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459740">
                <a:tc>
                  <a:txBody>
                    <a:bodyPr/>
                    <a:lstStyle/>
                    <a:p>
                      <a:pPr marL="0" marR="0" indent="0" algn="just" defTabSz="914400" eaLnBrk="1" fontAlgn="t" latinLnBrk="0" hangingPunct="1">
                        <a:lnSpc>
                          <a:spcPct val="100000"/>
                        </a:lnSpc>
                        <a:spcBef>
                          <a:spcPts val="0"/>
                        </a:spcBef>
                        <a:spcAft>
                          <a:spcPts val="0"/>
                        </a:spcAft>
                        <a:buClrTx/>
                        <a:buSzTx/>
                        <a:buFontTx/>
                        <a:buNone/>
                        <a:defRPr/>
                      </a:pPr>
                      <a:r>
                        <a:rPr lang="en-US" sz="1350" b="1" dirty="0">
                          <a:solidFill>
                            <a:srgbClr val="000000"/>
                          </a:solidFill>
                        </a:rPr>
                        <a:t>size</a:t>
                      </a:r>
                      <a:endParaRPr lang="en-US" sz="1350" dirty="0">
                        <a:solidFill>
                          <a:srgbClr val="000000"/>
                        </a:solidFill>
                      </a:endParaRPr>
                    </a:p>
                    <a:p>
                      <a:pPr fontAlgn="t"/>
                      <a:endParaRPr lang="en-US" sz="1350" dirty="0"/>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350" dirty="0">
                          <a:solidFill>
                            <a:srgbClr val="000000"/>
                          </a:solidFill>
                        </a:rPr>
                        <a:t>Allows to specify the </a:t>
                      </a:r>
                      <a:r>
                        <a:rPr lang="en-US" sz="1350" b="1" dirty="0">
                          <a:solidFill>
                            <a:srgbClr val="000000"/>
                          </a:solidFill>
                        </a:rPr>
                        <a:t>width of the text-input </a:t>
                      </a:r>
                      <a:r>
                        <a:rPr lang="en-US" sz="1350" dirty="0">
                          <a:solidFill>
                            <a:srgbClr val="000000"/>
                          </a:solidFill>
                        </a:rPr>
                        <a:t>control in terms of characters.</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r h="784860">
                <a:tc>
                  <a:txBody>
                    <a:bodyPr/>
                    <a:lstStyle/>
                    <a:p>
                      <a:pPr algn="just" fontAlgn="t"/>
                      <a:r>
                        <a:rPr lang="en-US" sz="1350" b="1" dirty="0" err="1">
                          <a:solidFill>
                            <a:srgbClr val="000000"/>
                          </a:solidFill>
                        </a:rPr>
                        <a:t>maxlength</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c>
                  <a:txBody>
                    <a:bodyPr/>
                    <a:lstStyle/>
                    <a:p>
                      <a:pPr algn="just" fontAlgn="t"/>
                      <a:r>
                        <a:rPr lang="en-US" sz="1350" dirty="0">
                          <a:solidFill>
                            <a:srgbClr val="000000"/>
                          </a:solidFill>
                        </a:rPr>
                        <a:t>Allows to specify the </a:t>
                      </a:r>
                      <a:r>
                        <a:rPr lang="en-US" sz="1350" b="1" dirty="0">
                          <a:solidFill>
                            <a:srgbClr val="000000"/>
                          </a:solidFill>
                        </a:rPr>
                        <a:t>maximum number of characters</a:t>
                      </a:r>
                      <a:r>
                        <a:rPr lang="en-US" sz="1350" dirty="0">
                          <a:solidFill>
                            <a:srgbClr val="000000"/>
                          </a:solidFill>
                        </a:rPr>
                        <a:t> a user can enter into the text box.</a:t>
                      </a:r>
                      <a:endParaRPr lang="en-US" sz="1350" dirty="0">
                        <a:solidFill>
                          <a:srgbClr val="000000"/>
                        </a:solidFill>
                      </a:endParaRPr>
                    </a:p>
                  </a:txBody>
                  <a:tcPr marL="23625" marR="23625" marT="24387" marB="24387">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chemeClr val="bg1"/>
                    </a:solidFill>
                  </a:tcPr>
                </a:tc>
              </a:tr>
            </a:tbl>
          </a:graphicData>
        </a:graphic>
      </p:graphicFrame>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446610" y="1014413"/>
            <a:ext cx="6250781" cy="235585"/>
          </a:xfrm>
          <a:prstGeom prst="rect">
            <a:avLst/>
          </a:prstGeom>
        </p:spPr>
        <p:txBody>
          <a:bodyPr lIns="0" tIns="74667" rIns="0" bIns="0">
            <a:spAutoFit/>
          </a:bodyPr>
          <a:lstStyle/>
          <a:p>
            <a:pPr marL="10795" algn="ctr" eaLnBrk="1" fontAlgn="auto" hangingPunct="1">
              <a:spcBef>
                <a:spcPts val="785"/>
              </a:spcBef>
              <a:spcAft>
                <a:spcPts val="0"/>
              </a:spcAft>
              <a:tabLst>
                <a:tab pos="3639185" algn="l"/>
              </a:tabLst>
              <a:defRPr/>
            </a:pPr>
            <a:r>
              <a:rPr lang="en-US" sz="1050" b="1" spc="-4" dirty="0">
                <a:solidFill>
                  <a:srgbClr val="C00000"/>
                </a:solidFill>
                <a:latin typeface="Times New Roman" panose="02020603050405020304"/>
                <a:cs typeface="Times New Roman" panose="02020603050405020304"/>
              </a:rPr>
              <a:t>FORMS:</a:t>
            </a:r>
            <a:endParaRPr lang="en-US" sz="1050" b="1" spc="-4" dirty="0">
              <a:solidFill>
                <a:srgbClr val="C00000"/>
              </a:solidFill>
              <a:latin typeface="Times New Roman" panose="02020603050405020304"/>
              <a:cs typeface="Times New Roman" panose="02020603050405020304"/>
            </a:endParaRPr>
          </a:p>
        </p:txBody>
      </p:sp>
      <p:sp>
        <p:nvSpPr>
          <p:cNvPr id="46083"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6086"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9330" y="1412081"/>
            <a:ext cx="8845826"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2. Password Field </a:t>
            </a:r>
            <a:endParaRPr lang="en-US" sz="1575" b="1" spc="-4" dirty="0">
              <a:solidFill>
                <a:srgbClr val="C00000"/>
              </a:solidFill>
              <a:latin typeface="Times New Roman" panose="02020603050405020304"/>
              <a:cs typeface="Times New Roman" panose="02020603050405020304"/>
            </a:endParaRPr>
          </a:p>
          <a:p>
            <a:pPr marL="396240"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This is also a </a:t>
            </a:r>
            <a:r>
              <a:rPr lang="en-US" sz="1575" b="1" dirty="0">
                <a:latin typeface="+mn-lt"/>
                <a:cs typeface="+mn-cs"/>
              </a:rPr>
              <a:t>single-line text </a:t>
            </a:r>
            <a:r>
              <a:rPr lang="en-US" sz="1575" dirty="0">
                <a:latin typeface="+mn-lt"/>
                <a:cs typeface="+mn-cs"/>
              </a:rPr>
              <a:t>input but it masks the character as soon as a user enters it. </a:t>
            </a:r>
            <a:endParaRPr lang="en-US" sz="1575" dirty="0">
              <a:latin typeface="+mn-lt"/>
              <a:cs typeface="+mn-cs"/>
            </a:endParaRPr>
          </a:p>
          <a:p>
            <a:pPr marL="396240"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They are also created using HTML &lt;input&gt;tag but type attribute is set to </a:t>
            </a:r>
            <a:r>
              <a:rPr lang="en-US" sz="1575" b="1" dirty="0">
                <a:latin typeface="+mn-lt"/>
                <a:cs typeface="+mn-cs"/>
              </a:rPr>
              <a:t>password</a:t>
            </a:r>
            <a:r>
              <a:rPr lang="en-US" sz="1575" dirty="0">
                <a:latin typeface="+mn-lt"/>
                <a:cs typeface="+mn-cs"/>
              </a:rPr>
              <a:t>.</a:t>
            </a:r>
            <a:endParaRPr lang="en-US" sz="1575" dirty="0">
              <a:latin typeface="+mn-lt"/>
              <a:cs typeface="+mn-cs"/>
            </a:endParaRPr>
          </a:p>
        </p:txBody>
      </p:sp>
      <p:sp>
        <p:nvSpPr>
          <p:cNvPr id="17" name="Rectangle 16"/>
          <p:cNvSpPr/>
          <p:nvPr/>
        </p:nvSpPr>
        <p:spPr>
          <a:xfrm>
            <a:off x="3234240" y="2507168"/>
            <a:ext cx="5909760" cy="167386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&lt;head&gt; &lt;title&gt;Password Input Control&lt;/title&gt; &lt;/head&gt;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&lt;form &gt;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User ID : &lt;input type = "text" name = "</a:t>
            </a:r>
            <a:r>
              <a:rPr lang="en-US" sz="1050" b="1" dirty="0" err="1">
                <a:latin typeface="Times New Roman" panose="02020603050405020304"/>
                <a:cs typeface="Times New Roman" panose="02020603050405020304"/>
              </a:rPr>
              <a:t>user_id</a:t>
            </a:r>
            <a:r>
              <a:rPr lang="en-US" sz="1050" b="1" dirty="0">
                <a:latin typeface="Times New Roman" panose="02020603050405020304"/>
                <a:cs typeface="Times New Roman" panose="02020603050405020304"/>
              </a:rPr>
              <a:t>" /&gt; </a:t>
            </a:r>
            <a:endParaRPr lang="en-US" sz="1050" b="1"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a:t>
            </a:r>
            <a:r>
              <a:rPr lang="en-US" sz="1050" dirty="0" err="1">
                <a:latin typeface="Times New Roman" panose="02020603050405020304"/>
                <a:cs typeface="Times New Roman" panose="02020603050405020304"/>
              </a:rPr>
              <a:t>br</a:t>
            </a:r>
            <a:r>
              <a:rPr lang="en-US" sz="1050" dirty="0">
                <a:latin typeface="Times New Roman" panose="02020603050405020304"/>
                <a:cs typeface="Times New Roman" panose="02020603050405020304"/>
              </a:rPr>
              <a:t>&gt; Password: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    &lt;input type = "password" name = "password" /&gt; </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latin typeface="Times New Roman" panose="02020603050405020304"/>
                <a:cs typeface="Times New Roman" panose="02020603050405020304"/>
              </a:rPr>
              <a:t> </a:t>
            </a:r>
            <a:r>
              <a:rPr lang="en-US" sz="1050" dirty="0">
                <a:latin typeface="Times New Roman" panose="02020603050405020304"/>
                <a:cs typeface="Times New Roman" panose="02020603050405020304"/>
              </a:rPr>
              <a:t>&lt;/form&gt;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&lt;/body&gt;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p:txBody>
      </p:sp>
      <p:sp>
        <p:nvSpPr>
          <p:cNvPr id="46090" name="object 12"/>
          <p:cNvSpPr>
            <a:spLocks noChangeArrowheads="1"/>
          </p:cNvSpPr>
          <p:nvPr/>
        </p:nvSpPr>
        <p:spPr bwMode="auto">
          <a:xfrm>
            <a:off x="252399" y="2498637"/>
            <a:ext cx="2743045" cy="914528"/>
          </a:xfrm>
          <a:custGeom>
            <a:avLst/>
            <a:gdLst>
              <a:gd name="T0" fmla="*/ 0 w 2365375"/>
              <a:gd name="T1" fmla="*/ 363 h 1650364"/>
              <a:gd name="T2" fmla="*/ 210885562 w 2365375"/>
              <a:gd name="T3" fmla="*/ 363 h 1650364"/>
              <a:gd name="T4" fmla="*/ 210885562 w 2365375"/>
              <a:gd name="T5" fmla="*/ 0 h 1650364"/>
              <a:gd name="T6" fmla="*/ 0 w 2365375"/>
              <a:gd name="T7" fmla="*/ 0 h 1650364"/>
              <a:gd name="T8" fmla="*/ 0 w 2365375"/>
              <a:gd name="T9" fmla="*/ 363 h 1650364"/>
              <a:gd name="T10" fmla="*/ 0 60000 65536"/>
              <a:gd name="T11" fmla="*/ 0 60000 65536"/>
              <a:gd name="T12" fmla="*/ 0 60000 65536"/>
              <a:gd name="T13" fmla="*/ 0 60000 65536"/>
              <a:gd name="T14" fmla="*/ 0 60000 65536"/>
              <a:gd name="T15" fmla="*/ 0 w 2365375"/>
              <a:gd name="T16" fmla="*/ 0 h 1650364"/>
              <a:gd name="T17" fmla="*/ 2365375 w 2365375"/>
              <a:gd name="T18" fmla="*/ 1650364 h 1650364"/>
            </a:gdLst>
            <a:ahLst/>
            <a:cxnLst>
              <a:cxn ang="T10">
                <a:pos x="T0" y="T1"/>
              </a:cxn>
              <a:cxn ang="T11">
                <a:pos x="T2" y="T3"/>
              </a:cxn>
              <a:cxn ang="T12">
                <a:pos x="T4" y="T5"/>
              </a:cxn>
              <a:cxn ang="T13">
                <a:pos x="T6" y="T7"/>
              </a:cxn>
              <a:cxn ang="T14">
                <a:pos x="T8" y="T9"/>
              </a:cxn>
            </a:cxnLst>
            <a:rect l="T15" t="T16" r="T17" b="T18"/>
            <a:pathLst>
              <a:path w="2365375" h="1650364">
                <a:moveTo>
                  <a:pt x="0" y="1650364"/>
                </a:moveTo>
                <a:lnTo>
                  <a:pt x="2365375" y="1650364"/>
                </a:lnTo>
                <a:lnTo>
                  <a:pt x="2365375" y="0"/>
                </a:lnTo>
                <a:lnTo>
                  <a:pt x="0" y="0"/>
                </a:lnTo>
                <a:lnTo>
                  <a:pt x="0" y="1650364"/>
                </a:lnTo>
                <a:close/>
              </a:path>
            </a:pathLst>
          </a:custGeom>
          <a:noFill/>
          <a:ln w="12699">
            <a:solidFill>
              <a:srgbClr val="FF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pic>
        <p:nvPicPr>
          <p:cNvPr id="46091"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5563" y="2657130"/>
            <a:ext cx="2496716" cy="68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19269" y="1014413"/>
            <a:ext cx="7578122" cy="304800"/>
          </a:xfrm>
          <a:prstGeom prst="rect">
            <a:avLst/>
          </a:prstGeom>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1500" b="1" spc="-4" dirty="0">
                <a:solidFill>
                  <a:srgbClr val="C00000"/>
                </a:solidFill>
                <a:latin typeface="Times New Roman" panose="02020603050405020304"/>
                <a:cs typeface="Times New Roman" panose="02020603050405020304"/>
              </a:rPr>
              <a:t>FORMS:</a:t>
            </a:r>
            <a:endParaRPr lang="en-US" sz="1500" b="1" spc="-4" dirty="0">
              <a:solidFill>
                <a:srgbClr val="C00000"/>
              </a:solidFill>
              <a:latin typeface="Times New Roman" panose="02020603050405020304"/>
              <a:cs typeface="Times New Roman" panose="02020603050405020304"/>
            </a:endParaRPr>
          </a:p>
        </p:txBody>
      </p:sp>
      <p:sp>
        <p:nvSpPr>
          <p:cNvPr id="47107"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7110"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269" y="1412081"/>
            <a:ext cx="8766313"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3. Text Area  (or) Multiple-Line Text Input Control</a:t>
            </a:r>
            <a:endParaRPr lang="en-US" sz="1575" b="1" spc="-4" dirty="0">
              <a:solidFill>
                <a:srgbClr val="C00000"/>
              </a:solidFill>
              <a:latin typeface="Times New Roman" panose="02020603050405020304"/>
              <a:cs typeface="Times New Roman" panose="02020603050405020304"/>
            </a:endParaRPr>
          </a:p>
          <a:p>
            <a:pPr marL="396240" indent="-396240" eaLnBrk="1" fontAlgn="auto" hangingPunct="1">
              <a:spcBef>
                <a:spcPts val="0"/>
              </a:spcBef>
              <a:spcAft>
                <a:spcPts val="0"/>
              </a:spcAft>
              <a:defRPr/>
            </a:pPr>
            <a:r>
              <a:rPr lang="en-US" sz="1575" dirty="0">
                <a:latin typeface="+mn-lt"/>
                <a:cs typeface="+mn-cs"/>
              </a:rPr>
              <a:t>This is used when the user is required to give details that may be longer than a single sentence. </a:t>
            </a:r>
            <a:endParaRPr lang="en-US" sz="1575" dirty="0">
              <a:latin typeface="+mn-lt"/>
              <a:cs typeface="+mn-cs"/>
            </a:endParaRPr>
          </a:p>
          <a:p>
            <a:pPr marL="396240" indent="-396240" eaLnBrk="1" fontAlgn="auto" hangingPunct="1">
              <a:spcBef>
                <a:spcPts val="0"/>
              </a:spcBef>
              <a:spcAft>
                <a:spcPts val="0"/>
              </a:spcAft>
              <a:defRPr/>
            </a:pPr>
            <a:r>
              <a:rPr lang="en-US" sz="1575" dirty="0">
                <a:latin typeface="+mn-lt"/>
                <a:cs typeface="+mn-cs"/>
              </a:rPr>
              <a:t>Multi-line input controls are created using HTML </a:t>
            </a:r>
            <a:r>
              <a:rPr lang="en-US" sz="1575" b="1" dirty="0">
                <a:highlight>
                  <a:srgbClr val="FFFF00"/>
                </a:highlight>
                <a:latin typeface="+mn-lt"/>
                <a:cs typeface="+mn-cs"/>
              </a:rPr>
              <a:t>&lt;</a:t>
            </a:r>
            <a:r>
              <a:rPr lang="en-US" sz="1575" b="1" dirty="0" err="1">
                <a:highlight>
                  <a:srgbClr val="FFFF00"/>
                </a:highlight>
                <a:latin typeface="+mn-lt"/>
                <a:cs typeface="+mn-cs"/>
              </a:rPr>
              <a:t>textarea</a:t>
            </a:r>
            <a:r>
              <a:rPr lang="en-US" sz="1575" b="1" dirty="0">
                <a:highlight>
                  <a:srgbClr val="FFFF00"/>
                </a:highlight>
                <a:latin typeface="+mn-lt"/>
                <a:cs typeface="+mn-cs"/>
              </a:rPr>
              <a:t>&gt; </a:t>
            </a:r>
            <a:r>
              <a:rPr lang="en-US" sz="1575" dirty="0">
                <a:latin typeface="+mn-lt"/>
                <a:cs typeface="+mn-cs"/>
              </a:rPr>
              <a:t>tag.</a:t>
            </a:r>
            <a:endParaRPr lang="en-US" sz="1575" dirty="0">
              <a:latin typeface="+mn-lt"/>
              <a:cs typeface="+mn-cs"/>
            </a:endParaRPr>
          </a:p>
        </p:txBody>
      </p:sp>
      <p:sp>
        <p:nvSpPr>
          <p:cNvPr id="17" name="Rectangle 16"/>
          <p:cNvSpPr/>
          <p:nvPr/>
        </p:nvSpPr>
        <p:spPr>
          <a:xfrm>
            <a:off x="3359426" y="2375297"/>
            <a:ext cx="4882676" cy="232029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marL="163830" eaLnBrk="1" fontAlgn="auto" hangingPunct="1">
              <a:spcBef>
                <a:spcPts val="0"/>
              </a:spcBef>
              <a:spcAft>
                <a:spcPts val="0"/>
              </a:spcAft>
              <a:defRPr/>
            </a:pPr>
            <a:r>
              <a:rPr lang="en-US" sz="1050" dirty="0">
                <a:latin typeface="Times New Roman" panose="02020603050405020304"/>
                <a:cs typeface="Times New Roman" panose="02020603050405020304"/>
              </a:rPr>
              <a:t>&lt;html&gt;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&lt;title&gt;Multiple-Line Input Control&lt;/title&gt;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&lt;/head&gt;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&lt;form&gt;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Description :&lt;</a:t>
            </a:r>
            <a:r>
              <a:rPr lang="en-US" sz="1050" dirty="0" err="1">
                <a:latin typeface="Times New Roman" panose="02020603050405020304"/>
                <a:cs typeface="Times New Roman" panose="02020603050405020304"/>
              </a:rPr>
              <a:t>br</a:t>
            </a:r>
            <a:r>
              <a:rPr lang="en-US" sz="1050" dirty="0">
                <a:latin typeface="Times New Roman" panose="02020603050405020304"/>
                <a:cs typeface="Times New Roman" panose="02020603050405020304"/>
              </a:rPr>
              <a:t>&gt;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highlight>
                  <a:srgbClr val="FFFF00"/>
                </a:highlight>
                <a:latin typeface="Times New Roman" panose="02020603050405020304"/>
                <a:cs typeface="Times New Roman" panose="02020603050405020304"/>
              </a:rPr>
              <a:t>         </a:t>
            </a:r>
            <a:r>
              <a:rPr lang="en-US" sz="1050" b="1" dirty="0">
                <a:highlight>
                  <a:srgbClr val="FFFF00"/>
                </a:highlight>
                <a:latin typeface="Times New Roman" panose="02020603050405020304"/>
                <a:cs typeface="Times New Roman" panose="02020603050405020304"/>
              </a:rPr>
              <a:t>&lt;textarea rows = "5" cols = "50" name = "description"&gt;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            Enter description here...</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b="1" dirty="0">
                <a:highlight>
                  <a:srgbClr val="FFFF00"/>
                </a:highlight>
                <a:latin typeface="Times New Roman" panose="02020603050405020304"/>
                <a:cs typeface="Times New Roman" panose="02020603050405020304"/>
              </a:rPr>
              <a:t>         &lt;/textarea&gt;</a:t>
            </a:r>
            <a:endParaRPr lang="en-US" sz="1050" b="1" dirty="0">
              <a:highlight>
                <a:srgbClr val="FFFF00"/>
              </a:highlight>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&lt;/form&gt;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&lt;/body&gt;</a:t>
            </a:r>
            <a:endParaRPr lang="en-US" sz="1050" dirty="0">
              <a:latin typeface="Times New Roman" panose="02020603050405020304"/>
              <a:cs typeface="Times New Roman" panose="02020603050405020304"/>
            </a:endParaRPr>
          </a:p>
          <a:p>
            <a:pPr marL="163830" eaLnBrk="1" fontAlgn="auto" hangingPunct="1">
              <a:spcBef>
                <a:spcPts val="0"/>
              </a:spcBef>
              <a:spcAft>
                <a:spcPts val="0"/>
              </a:spcAft>
              <a:defRPr/>
            </a:pPr>
            <a:r>
              <a:rPr lang="en-US" sz="1050" dirty="0">
                <a:latin typeface="Times New Roman" panose="02020603050405020304"/>
                <a:cs typeface="Times New Roman" panose="02020603050405020304"/>
              </a:rPr>
              <a:t>	&lt;/html&gt;</a:t>
            </a:r>
            <a:endParaRPr lang="en-US" sz="1050" dirty="0">
              <a:latin typeface="Times New Roman" panose="02020603050405020304"/>
              <a:cs typeface="Times New Roman" panose="02020603050405020304"/>
            </a:endParaRPr>
          </a:p>
        </p:txBody>
      </p:sp>
      <p:pic>
        <p:nvPicPr>
          <p:cNvPr id="47114"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854" y="2512996"/>
            <a:ext cx="2696067" cy="115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446610" y="1014413"/>
            <a:ext cx="6250781" cy="235585"/>
          </a:xfrm>
          <a:prstGeom prst="rect">
            <a:avLst/>
          </a:prstGeom>
        </p:spPr>
        <p:txBody>
          <a:bodyPr lIns="0" tIns="74667" rIns="0" bIns="0">
            <a:spAutoFit/>
          </a:bodyPr>
          <a:lstStyle/>
          <a:p>
            <a:pPr marL="10795" algn="ctr" eaLnBrk="1" fontAlgn="auto" hangingPunct="1">
              <a:spcBef>
                <a:spcPts val="785"/>
              </a:spcBef>
              <a:spcAft>
                <a:spcPts val="0"/>
              </a:spcAft>
              <a:tabLst>
                <a:tab pos="3639185" algn="l"/>
              </a:tabLst>
              <a:defRPr/>
            </a:pPr>
            <a:r>
              <a:rPr lang="en-US" sz="1050" b="1" spc="-4" dirty="0">
                <a:solidFill>
                  <a:srgbClr val="C00000"/>
                </a:solidFill>
                <a:latin typeface="Times New Roman" panose="02020603050405020304"/>
                <a:cs typeface="Times New Roman" panose="02020603050405020304"/>
              </a:rPr>
              <a:t>FORMS:</a:t>
            </a:r>
            <a:endParaRPr lang="en-US" sz="1050" b="1" spc="-4" dirty="0">
              <a:solidFill>
                <a:srgbClr val="C00000"/>
              </a:solidFill>
              <a:latin typeface="Times New Roman" panose="02020603050405020304"/>
              <a:cs typeface="Times New Roman" panose="02020603050405020304"/>
            </a:endParaRPr>
          </a:p>
        </p:txBody>
      </p:sp>
      <p:sp>
        <p:nvSpPr>
          <p:cNvPr id="48131"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8134"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59026" y="1412081"/>
            <a:ext cx="8676861"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4. Checkbox Control</a:t>
            </a:r>
            <a:endParaRPr lang="en-US" sz="1575" b="1" spc="-4" dirty="0">
              <a:solidFill>
                <a:srgbClr val="C00000"/>
              </a:solidFill>
              <a:latin typeface="Times New Roman" panose="02020603050405020304"/>
              <a:cs typeface="Times New Roman" panose="02020603050405020304"/>
            </a:endParaRPr>
          </a:p>
          <a:p>
            <a:pPr marL="396240" indent="-396240" eaLnBrk="1" fontAlgn="auto" hangingPunct="1">
              <a:spcBef>
                <a:spcPts val="0"/>
              </a:spcBef>
              <a:spcAft>
                <a:spcPts val="0"/>
              </a:spcAft>
              <a:defRPr/>
            </a:pPr>
            <a:r>
              <a:rPr lang="en-US" sz="1575" dirty="0">
                <a:latin typeface="+mn-lt"/>
                <a:cs typeface="+mn-cs"/>
              </a:rPr>
              <a:t>Checkboxes are used when more than one option is required to be selected. They are also  created using HTML &lt;input&gt; tag but type attribute is set to checkbox.</a:t>
            </a:r>
            <a:endParaRPr lang="en-US" sz="1575" dirty="0">
              <a:latin typeface="+mn-lt"/>
              <a:cs typeface="+mn-cs"/>
            </a:endParaRPr>
          </a:p>
        </p:txBody>
      </p:sp>
      <p:sp>
        <p:nvSpPr>
          <p:cNvPr id="17" name="Rectangle 16"/>
          <p:cNvSpPr/>
          <p:nvPr/>
        </p:nvSpPr>
        <p:spPr>
          <a:xfrm>
            <a:off x="3339547" y="2437574"/>
            <a:ext cx="5496340" cy="167386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050" dirty="0">
                <a:latin typeface="+mn-lt"/>
                <a:cs typeface="+mn-cs"/>
              </a:rPr>
              <a:t>&lt;html&gt; &lt;head&gt; &lt;title&gt;Checkbox Control&lt;/title&gt; &lt;/head&gt;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lvl="1">
              <a:defRPr/>
            </a:pPr>
            <a:r>
              <a:rPr lang="en-US" sz="1050" b="1" dirty="0">
                <a:solidFill>
                  <a:srgbClr val="C00000"/>
                </a:solidFill>
                <a:latin typeface="+mn-lt"/>
                <a:cs typeface="+mn-cs"/>
              </a:rPr>
              <a:t>&lt;input type="checkbox" name="C++" value="on"&gt; C++</a:t>
            </a:r>
            <a:endParaRPr lang="en-US" sz="1050" b="1" dirty="0">
              <a:solidFill>
                <a:srgbClr val="C00000"/>
              </a:solidFill>
              <a:latin typeface="+mn-lt"/>
              <a:cs typeface="+mn-cs"/>
            </a:endParaRPr>
          </a:p>
          <a:p>
            <a:pPr lvl="1">
              <a:defRPr/>
            </a:pPr>
            <a:r>
              <a:rPr lang="en-US" sz="1050" dirty="0">
                <a:solidFill>
                  <a:srgbClr val="C00000"/>
                </a:solidFill>
                <a:latin typeface="+mn-lt"/>
                <a:cs typeface="+mn-cs"/>
              </a:rPr>
              <a:t>&lt;</a:t>
            </a:r>
            <a:r>
              <a:rPr lang="en-US" sz="1050" dirty="0" err="1">
                <a:solidFill>
                  <a:srgbClr val="C00000"/>
                </a:solidFill>
                <a:latin typeface="+mn-lt"/>
                <a:cs typeface="+mn-cs"/>
              </a:rPr>
              <a:t>br</a:t>
            </a:r>
            <a:r>
              <a:rPr lang="en-US" sz="1050" dirty="0">
                <a:solidFill>
                  <a:srgbClr val="C00000"/>
                </a:solidFill>
                <a:latin typeface="+mn-lt"/>
                <a:cs typeface="+mn-cs"/>
              </a:rPr>
              <a:t>&gt;</a:t>
            </a:r>
            <a:endParaRPr lang="en-US" sz="1050" dirty="0">
              <a:solidFill>
                <a:srgbClr val="C00000"/>
              </a:solidFill>
              <a:latin typeface="+mn-lt"/>
              <a:cs typeface="+mn-cs"/>
            </a:endParaRPr>
          </a:p>
          <a:p>
            <a:pPr lvl="1">
              <a:defRPr/>
            </a:pPr>
            <a:r>
              <a:rPr lang="en-US" sz="1050" b="1" dirty="0">
                <a:solidFill>
                  <a:srgbClr val="C00000"/>
                </a:solidFill>
                <a:latin typeface="+mn-lt"/>
                <a:cs typeface="+mn-cs"/>
              </a:rPr>
              <a:t>&lt;input type="checkbox" name="C#" value="on"&gt; C#</a:t>
            </a:r>
            <a:endParaRPr lang="en-US" sz="1050" b="1" dirty="0">
              <a:solidFill>
                <a:srgbClr val="C00000"/>
              </a:solidFill>
              <a:latin typeface="+mn-lt"/>
              <a:cs typeface="+mn-cs"/>
            </a:endParaRPr>
          </a:p>
          <a:p>
            <a:pPr lvl="1">
              <a:defRPr/>
            </a:pPr>
            <a:r>
              <a:rPr lang="en-US" sz="1050" dirty="0">
                <a:solidFill>
                  <a:srgbClr val="C00000"/>
                </a:solidFill>
                <a:latin typeface="+mn-lt"/>
                <a:cs typeface="+mn-cs"/>
              </a:rPr>
              <a:t>&lt;</a:t>
            </a:r>
            <a:r>
              <a:rPr lang="en-US" sz="1050" dirty="0" err="1">
                <a:solidFill>
                  <a:srgbClr val="C00000"/>
                </a:solidFill>
                <a:latin typeface="+mn-lt"/>
                <a:cs typeface="+mn-cs"/>
              </a:rPr>
              <a:t>br</a:t>
            </a:r>
            <a:r>
              <a:rPr lang="en-US" sz="1050" dirty="0">
                <a:solidFill>
                  <a:srgbClr val="C00000"/>
                </a:solidFill>
                <a:latin typeface="+mn-lt"/>
                <a:cs typeface="+mn-cs"/>
              </a:rPr>
              <a:t>&gt;</a:t>
            </a:r>
            <a:endParaRPr lang="en-US" sz="1050" dirty="0">
              <a:solidFill>
                <a:srgbClr val="C00000"/>
              </a:solidFill>
              <a:latin typeface="+mn-lt"/>
              <a:cs typeface="+mn-cs"/>
            </a:endParaRPr>
          </a:p>
          <a:p>
            <a:pPr lvl="1">
              <a:defRPr/>
            </a:pPr>
            <a:r>
              <a:rPr lang="en-US" sz="1050" b="1" dirty="0">
                <a:solidFill>
                  <a:srgbClr val="C00000"/>
                </a:solidFill>
                <a:latin typeface="+mn-lt"/>
                <a:cs typeface="+mn-cs"/>
              </a:rPr>
              <a:t>&lt;input type="checkbox" name="JAVA" value="on"&gt; JAVA</a:t>
            </a:r>
            <a:endParaRPr lang="en-US" sz="1050" b="1" dirty="0">
              <a:solidFill>
                <a:srgbClr val="C00000"/>
              </a:solidFill>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 &lt;/html&gt;</a:t>
            </a:r>
            <a:endParaRPr lang="en-US" sz="1050" dirty="0">
              <a:latin typeface="+mn-lt"/>
              <a:cs typeface="+mn-cs"/>
            </a:endParaRPr>
          </a:p>
        </p:txBody>
      </p:sp>
      <p:sp>
        <p:nvSpPr>
          <p:cNvPr id="48138" name="object 5"/>
          <p:cNvSpPr>
            <a:spLocks noChangeArrowheads="1"/>
          </p:cNvSpPr>
          <p:nvPr/>
        </p:nvSpPr>
        <p:spPr bwMode="auto">
          <a:xfrm>
            <a:off x="518516" y="2603999"/>
            <a:ext cx="2244562" cy="1433768"/>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446610" y="1014413"/>
            <a:ext cx="6250781" cy="235585"/>
          </a:xfrm>
          <a:prstGeom prst="rect">
            <a:avLst/>
          </a:prstGeom>
        </p:spPr>
        <p:txBody>
          <a:bodyPr lIns="0" tIns="74667" rIns="0" bIns="0">
            <a:spAutoFit/>
          </a:bodyPr>
          <a:lstStyle/>
          <a:p>
            <a:pPr marL="10795" algn="ctr" eaLnBrk="1" fontAlgn="auto" hangingPunct="1">
              <a:spcBef>
                <a:spcPts val="785"/>
              </a:spcBef>
              <a:spcAft>
                <a:spcPts val="0"/>
              </a:spcAft>
              <a:tabLst>
                <a:tab pos="3639185" algn="l"/>
              </a:tabLst>
              <a:defRPr/>
            </a:pPr>
            <a:r>
              <a:rPr lang="en-US" sz="1050" b="1" spc="-4" dirty="0">
                <a:solidFill>
                  <a:srgbClr val="C00000"/>
                </a:solidFill>
                <a:latin typeface="Times New Roman" panose="02020603050405020304"/>
                <a:cs typeface="Times New Roman" panose="02020603050405020304"/>
              </a:rPr>
              <a:t>FORMS:</a:t>
            </a:r>
            <a:endParaRPr lang="en-US" sz="1050" b="1" spc="-4" dirty="0">
              <a:solidFill>
                <a:srgbClr val="C00000"/>
              </a:solidFill>
              <a:latin typeface="Times New Roman" panose="02020603050405020304"/>
              <a:cs typeface="Times New Roman" panose="02020603050405020304"/>
            </a:endParaRPr>
          </a:p>
        </p:txBody>
      </p:sp>
      <p:sp>
        <p:nvSpPr>
          <p:cNvPr id="49155"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49158"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9574" y="1412081"/>
            <a:ext cx="8816009"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5. Radio Button Control</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defRPr/>
            </a:pPr>
            <a:r>
              <a:rPr lang="en-US" sz="1575" dirty="0">
                <a:latin typeface="+mn-lt"/>
                <a:cs typeface="+mn-cs"/>
              </a:rPr>
              <a:t>Radio buttons are used when out of many options, just one option is required to be selected.  They are also created using HTML &lt;input&gt; tag but type attribute is set to radio</a:t>
            </a:r>
            <a:endParaRPr lang="en-US" sz="1575" dirty="0">
              <a:latin typeface="+mn-lt"/>
              <a:cs typeface="+mn-cs"/>
            </a:endParaRPr>
          </a:p>
        </p:txBody>
      </p:sp>
      <p:sp>
        <p:nvSpPr>
          <p:cNvPr id="17" name="Rectangle 16"/>
          <p:cNvSpPr/>
          <p:nvPr/>
        </p:nvSpPr>
        <p:spPr>
          <a:xfrm>
            <a:off x="4035028" y="2521744"/>
            <a:ext cx="4850555" cy="199707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050" dirty="0">
                <a:latin typeface="+mn-lt"/>
                <a:cs typeface="+mn-cs"/>
              </a:rPr>
              <a:t>&lt;html&gt; </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&lt;head&gt; </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&lt;title&gt;Radio Box Control</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&lt;/title&gt; &lt;/head&gt;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 &lt;p&gt;Select a Course&lt;/p&gt;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lvl="1">
              <a:defRPr/>
            </a:pPr>
            <a:r>
              <a:rPr lang="en-US" sz="1050" b="1" dirty="0">
                <a:solidFill>
                  <a:srgbClr val="FF0000"/>
                </a:solidFill>
                <a:latin typeface="+mn-lt"/>
                <a:cs typeface="+mn-cs"/>
              </a:rPr>
              <a:t>&lt;input type="radio" name="subject" value="C++"&gt; C++</a:t>
            </a:r>
            <a:endParaRPr lang="en-US" sz="1050" b="1" dirty="0">
              <a:solidFill>
                <a:srgbClr val="FF0000"/>
              </a:solidFill>
              <a:latin typeface="+mn-lt"/>
              <a:cs typeface="+mn-cs"/>
            </a:endParaRPr>
          </a:p>
          <a:p>
            <a:pPr lvl="1">
              <a:defRPr/>
            </a:pPr>
            <a:r>
              <a:rPr lang="en-US" sz="1050" dirty="0">
                <a:solidFill>
                  <a:srgbClr val="FF0000"/>
                </a:solidFill>
                <a:latin typeface="+mn-lt"/>
                <a:cs typeface="+mn-cs"/>
              </a:rPr>
              <a:t>&lt;</a:t>
            </a:r>
            <a:r>
              <a:rPr lang="en-US" sz="1050" dirty="0" err="1">
                <a:solidFill>
                  <a:srgbClr val="FF0000"/>
                </a:solidFill>
                <a:latin typeface="+mn-lt"/>
                <a:cs typeface="+mn-cs"/>
              </a:rPr>
              <a:t>br</a:t>
            </a:r>
            <a:r>
              <a:rPr lang="en-US" sz="1050" dirty="0">
                <a:solidFill>
                  <a:srgbClr val="FF0000"/>
                </a:solidFill>
                <a:latin typeface="+mn-lt"/>
                <a:cs typeface="+mn-cs"/>
              </a:rPr>
              <a:t>&gt;</a:t>
            </a:r>
            <a:endParaRPr lang="en-US" sz="1050" dirty="0">
              <a:solidFill>
                <a:srgbClr val="FF0000"/>
              </a:solidFill>
              <a:latin typeface="+mn-lt"/>
              <a:cs typeface="+mn-cs"/>
            </a:endParaRPr>
          </a:p>
          <a:p>
            <a:pPr lvl="1">
              <a:defRPr/>
            </a:pPr>
            <a:r>
              <a:rPr lang="en-US" sz="1050" b="1" dirty="0">
                <a:solidFill>
                  <a:srgbClr val="FF0000"/>
                </a:solidFill>
                <a:latin typeface="+mn-lt"/>
                <a:cs typeface="+mn-cs"/>
              </a:rPr>
              <a:t>&lt;input type="radio" name="subject" value="JAVA"&gt; JA VA</a:t>
            </a:r>
            <a:endParaRPr lang="en-US" sz="1050" b="1" dirty="0">
              <a:solidFill>
                <a:srgbClr val="FF0000"/>
              </a:solidFill>
              <a:latin typeface="+mn-lt"/>
              <a:cs typeface="+mn-cs"/>
            </a:endParaRPr>
          </a:p>
          <a:p>
            <a:pPr lvl="1">
              <a:defRPr/>
            </a:pPr>
            <a:r>
              <a:rPr lang="en-US" sz="1050" dirty="0">
                <a:solidFill>
                  <a:srgbClr val="FF0000"/>
                </a:solidFill>
                <a:latin typeface="+mn-lt"/>
                <a:cs typeface="+mn-cs"/>
              </a:rPr>
              <a:t>&lt;</a:t>
            </a:r>
            <a:r>
              <a:rPr lang="en-US" sz="1050" dirty="0" err="1">
                <a:solidFill>
                  <a:srgbClr val="FF0000"/>
                </a:solidFill>
                <a:latin typeface="+mn-lt"/>
                <a:cs typeface="+mn-cs"/>
              </a:rPr>
              <a:t>br</a:t>
            </a:r>
            <a:r>
              <a:rPr lang="en-US" sz="1050" dirty="0">
                <a:solidFill>
                  <a:srgbClr val="FF0000"/>
                </a:solidFill>
                <a:latin typeface="+mn-lt"/>
                <a:cs typeface="+mn-cs"/>
              </a:rPr>
              <a:t>&gt;</a:t>
            </a:r>
            <a:endParaRPr lang="en-US" sz="1050" dirty="0">
              <a:solidFill>
                <a:srgbClr val="FF0000"/>
              </a:solidFill>
              <a:latin typeface="+mn-lt"/>
              <a:cs typeface="+mn-cs"/>
            </a:endParaRPr>
          </a:p>
          <a:p>
            <a:pPr lvl="1">
              <a:defRPr/>
            </a:pPr>
            <a:r>
              <a:rPr lang="en-US" sz="1050" b="1" dirty="0">
                <a:solidFill>
                  <a:srgbClr val="FF0000"/>
                </a:solidFill>
                <a:latin typeface="+mn-lt"/>
                <a:cs typeface="+mn-cs"/>
              </a:rPr>
              <a:t>&lt;input type="radio" name="subject" value="HTML"&gt; HTML</a:t>
            </a:r>
            <a:endParaRPr lang="en-US" sz="1050" b="1" dirty="0">
              <a:solidFill>
                <a:srgbClr val="FF0000"/>
              </a:solidFill>
              <a:latin typeface="+mn-lt"/>
              <a:cs typeface="+mn-cs"/>
            </a:endParaRPr>
          </a:p>
          <a:p>
            <a:pPr eaLnBrk="1" fontAlgn="auto" hangingPunct="1">
              <a:spcBef>
                <a:spcPts val="0"/>
              </a:spcBef>
              <a:spcAft>
                <a:spcPts val="0"/>
              </a:spcAft>
              <a:defRPr/>
            </a:pPr>
            <a:r>
              <a:rPr lang="en-US" sz="1050" dirty="0">
                <a:latin typeface="+mn-lt"/>
                <a:cs typeface="+mn-cs"/>
              </a:rPr>
              <a:t>&lt;/form&gt;	&lt;/body&gt; &lt;/html&gt;</a:t>
            </a:r>
            <a:endParaRPr lang="en-US" sz="1050" dirty="0">
              <a:latin typeface="+mn-lt"/>
              <a:cs typeface="+mn-cs"/>
            </a:endParaRPr>
          </a:p>
        </p:txBody>
      </p:sp>
      <p:sp>
        <p:nvSpPr>
          <p:cNvPr id="49162" name="object 13"/>
          <p:cNvSpPr>
            <a:spLocks noChangeArrowheads="1"/>
          </p:cNvSpPr>
          <p:nvPr/>
        </p:nvSpPr>
        <p:spPr bwMode="auto">
          <a:xfrm>
            <a:off x="1495425" y="3126581"/>
            <a:ext cx="2197894" cy="1512094"/>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446610" y="1014413"/>
            <a:ext cx="6250781" cy="235585"/>
          </a:xfrm>
          <a:prstGeom prst="rect">
            <a:avLst/>
          </a:prstGeom>
        </p:spPr>
        <p:txBody>
          <a:bodyPr lIns="0" tIns="74667" rIns="0" bIns="0">
            <a:spAutoFit/>
          </a:bodyPr>
          <a:lstStyle/>
          <a:p>
            <a:pPr marL="10795" algn="ctr" eaLnBrk="1" fontAlgn="auto" hangingPunct="1">
              <a:spcBef>
                <a:spcPts val="785"/>
              </a:spcBef>
              <a:spcAft>
                <a:spcPts val="0"/>
              </a:spcAft>
              <a:tabLst>
                <a:tab pos="3639185" algn="l"/>
              </a:tabLst>
              <a:defRPr/>
            </a:pPr>
            <a:r>
              <a:rPr lang="en-US" sz="1050" b="1" spc="-4" dirty="0">
                <a:solidFill>
                  <a:srgbClr val="C00000"/>
                </a:solidFill>
                <a:latin typeface="Times New Roman" panose="02020603050405020304"/>
                <a:cs typeface="Times New Roman" panose="02020603050405020304"/>
              </a:rPr>
              <a:t>FORMS:</a:t>
            </a:r>
            <a:endParaRPr lang="en-US" sz="1050" b="1" spc="-4" dirty="0">
              <a:solidFill>
                <a:srgbClr val="C00000"/>
              </a:solidFill>
              <a:latin typeface="Times New Roman" panose="02020603050405020304"/>
              <a:cs typeface="Times New Roman" panose="02020603050405020304"/>
            </a:endParaRPr>
          </a:p>
        </p:txBody>
      </p:sp>
      <p:sp>
        <p:nvSpPr>
          <p:cNvPr id="50179"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0182"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269" y="1412081"/>
            <a:ext cx="8925339"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6. Select Box Controls </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defRPr/>
            </a:pPr>
            <a:r>
              <a:rPr lang="en-US" sz="1575" dirty="0">
                <a:latin typeface="+mn-lt"/>
                <a:cs typeface="+mn-cs"/>
              </a:rPr>
              <a:t>A </a:t>
            </a:r>
            <a:r>
              <a:rPr lang="en-US" sz="1575" b="1" dirty="0">
                <a:latin typeface="+mn-lt"/>
                <a:cs typeface="+mn-cs"/>
              </a:rPr>
              <a:t>select box</a:t>
            </a:r>
            <a:r>
              <a:rPr lang="en-US" sz="1575" dirty="0">
                <a:latin typeface="+mn-lt"/>
                <a:cs typeface="+mn-cs"/>
              </a:rPr>
              <a:t>, also called </a:t>
            </a:r>
            <a:r>
              <a:rPr lang="en-US" sz="1575" b="1" dirty="0">
                <a:latin typeface="+mn-lt"/>
                <a:cs typeface="+mn-cs"/>
              </a:rPr>
              <a:t>drop down box </a:t>
            </a:r>
            <a:r>
              <a:rPr lang="en-US" sz="1575" dirty="0">
                <a:latin typeface="+mn-lt"/>
                <a:cs typeface="+mn-cs"/>
              </a:rPr>
              <a:t>which provides option to  list down various options in the form of drop down list, from where a user can select one or  more options</a:t>
            </a:r>
            <a:endParaRPr lang="en-US" sz="1575" dirty="0">
              <a:latin typeface="+mn-lt"/>
              <a:cs typeface="+mn-cs"/>
            </a:endParaRPr>
          </a:p>
        </p:txBody>
      </p:sp>
      <p:sp>
        <p:nvSpPr>
          <p:cNvPr id="17" name="Rectangle 16"/>
          <p:cNvSpPr/>
          <p:nvPr/>
        </p:nvSpPr>
        <p:spPr>
          <a:xfrm>
            <a:off x="3409122" y="2313488"/>
            <a:ext cx="5416825" cy="232029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&lt;title&gt;Select Box Control&lt;/title&gt;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eaLnBrk="1" fontAlgn="auto" hangingPunct="1">
              <a:spcBef>
                <a:spcPts val="0"/>
              </a:spcBef>
              <a:spcAft>
                <a:spcPts val="0"/>
              </a:spcAft>
              <a:defRPr/>
            </a:pPr>
            <a:r>
              <a:rPr lang="en-US" sz="1050" b="1" dirty="0">
                <a:solidFill>
                  <a:srgbClr val="C00000"/>
                </a:solidFill>
                <a:latin typeface="+mn-lt"/>
                <a:cs typeface="+mn-cs"/>
              </a:rPr>
              <a:t>&lt;select name="dropdown"&gt;</a:t>
            </a:r>
            <a:endParaRPr lang="en-US" sz="1050" b="1" dirty="0">
              <a:solidFill>
                <a:srgbClr val="C00000"/>
              </a:solidFill>
              <a:latin typeface="+mn-lt"/>
              <a:cs typeface="+mn-cs"/>
            </a:endParaRPr>
          </a:p>
          <a:p>
            <a:pPr lvl="1">
              <a:defRPr/>
            </a:pPr>
            <a:r>
              <a:rPr lang="en-US" sz="1050" b="1" dirty="0">
                <a:solidFill>
                  <a:srgbClr val="C00000"/>
                </a:solidFill>
                <a:latin typeface="+mn-lt"/>
                <a:cs typeface="+mn-cs"/>
              </a:rPr>
              <a:t>&lt;option value="C++" selected&gt;C++&lt;/option&gt;</a:t>
            </a:r>
            <a:endParaRPr lang="en-US" sz="1050" b="1" dirty="0">
              <a:solidFill>
                <a:srgbClr val="C00000"/>
              </a:solidFill>
              <a:latin typeface="+mn-lt"/>
              <a:cs typeface="+mn-cs"/>
            </a:endParaRPr>
          </a:p>
          <a:p>
            <a:pPr lvl="1">
              <a:defRPr/>
            </a:pPr>
            <a:r>
              <a:rPr lang="en-US" sz="1050" b="1" dirty="0">
                <a:solidFill>
                  <a:srgbClr val="C00000"/>
                </a:solidFill>
                <a:latin typeface="+mn-lt"/>
                <a:cs typeface="+mn-cs"/>
              </a:rPr>
              <a:t>&lt;option value="JAVA"&gt;JA VA&lt;/option&gt;</a:t>
            </a:r>
            <a:endParaRPr lang="en-US" sz="1050" b="1" dirty="0">
              <a:solidFill>
                <a:srgbClr val="C00000"/>
              </a:solidFill>
              <a:latin typeface="+mn-lt"/>
              <a:cs typeface="+mn-cs"/>
            </a:endParaRPr>
          </a:p>
          <a:p>
            <a:pPr lvl="1">
              <a:defRPr/>
            </a:pPr>
            <a:r>
              <a:rPr lang="en-US" sz="1050" b="1" dirty="0">
                <a:solidFill>
                  <a:srgbClr val="C00000"/>
                </a:solidFill>
                <a:latin typeface="+mn-lt"/>
                <a:cs typeface="+mn-cs"/>
              </a:rPr>
              <a:t>&lt;option value="HTML"&gt;HTML&lt;/option&gt;</a:t>
            </a:r>
            <a:endParaRPr lang="en-US" sz="1050" b="1" dirty="0">
              <a:solidFill>
                <a:srgbClr val="C00000"/>
              </a:solidFill>
              <a:latin typeface="+mn-lt"/>
              <a:cs typeface="+mn-cs"/>
            </a:endParaRPr>
          </a:p>
          <a:p>
            <a:pPr eaLnBrk="1" fontAlgn="auto" hangingPunct="1">
              <a:spcBef>
                <a:spcPts val="0"/>
              </a:spcBef>
              <a:spcAft>
                <a:spcPts val="0"/>
              </a:spcAft>
              <a:defRPr/>
            </a:pPr>
            <a:r>
              <a:rPr lang="en-US" sz="1050" b="1" dirty="0">
                <a:solidFill>
                  <a:srgbClr val="C00000"/>
                </a:solidFill>
                <a:latin typeface="+mn-lt"/>
                <a:cs typeface="+mn-cs"/>
              </a:rPr>
              <a:t>&lt;/select&gt;</a:t>
            </a:r>
            <a:endParaRPr lang="en-US" sz="1050" b="1" dirty="0">
              <a:solidFill>
                <a:srgbClr val="C00000"/>
              </a:solidFill>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p:txBody>
      </p:sp>
      <p:sp>
        <p:nvSpPr>
          <p:cNvPr id="50186" name="object 3"/>
          <p:cNvSpPr>
            <a:spLocks noChangeArrowheads="1"/>
          </p:cNvSpPr>
          <p:nvPr/>
        </p:nvSpPr>
        <p:spPr bwMode="auto">
          <a:xfrm>
            <a:off x="397074" y="2494257"/>
            <a:ext cx="2051447" cy="1865709"/>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957263"/>
            <a:ext cx="9143999" cy="351155"/>
          </a:xfrm>
          <a:prstGeom prst="rect">
            <a:avLst/>
          </a:prstGeom>
        </p:spPr>
        <p:txBody>
          <a:bodyPr wrap="square" lIns="0" tIns="74667" rIns="0" bIns="0">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FORMS:</a:t>
            </a:r>
            <a:endParaRPr lang="en-US" sz="1800" b="1" spc="-4" dirty="0">
              <a:solidFill>
                <a:srgbClr val="C00000"/>
              </a:solidFill>
              <a:latin typeface="Times New Roman" panose="02020603050405020304"/>
              <a:cs typeface="Times New Roman" panose="02020603050405020304"/>
            </a:endParaRPr>
          </a:p>
        </p:txBody>
      </p:sp>
      <p:sp>
        <p:nvSpPr>
          <p:cNvPr id="51203"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1206"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28599" y="1412081"/>
            <a:ext cx="8766313" cy="102997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7. File Select boxes</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defRPr/>
            </a:pPr>
            <a:r>
              <a:rPr lang="en-US" sz="1575" dirty="0">
                <a:latin typeface="+mn-lt"/>
                <a:cs typeface="+mn-cs"/>
              </a:rPr>
              <a:t> If we want to allow a user to </a:t>
            </a:r>
            <a:r>
              <a:rPr lang="en-US" sz="1575" b="1" dirty="0">
                <a:latin typeface="+mn-lt"/>
                <a:cs typeface="+mn-cs"/>
              </a:rPr>
              <a:t>upload a file</a:t>
            </a:r>
            <a:r>
              <a:rPr lang="en-US" sz="1575" dirty="0">
                <a:latin typeface="+mn-lt"/>
                <a:cs typeface="+mn-cs"/>
              </a:rPr>
              <a:t> to  web site, we will  need to use a file upload box, also known as a file select box. This is also created using the &lt;input &gt; element but type attribute is set to file.</a:t>
            </a:r>
            <a:endParaRPr lang="en-US" sz="1575" dirty="0">
              <a:latin typeface="+mn-lt"/>
              <a:cs typeface="+mn-cs"/>
            </a:endParaRPr>
          </a:p>
        </p:txBody>
      </p:sp>
      <p:sp>
        <p:nvSpPr>
          <p:cNvPr id="17" name="Rectangle 16"/>
          <p:cNvSpPr/>
          <p:nvPr/>
        </p:nvSpPr>
        <p:spPr>
          <a:xfrm>
            <a:off x="4035028" y="2772965"/>
            <a:ext cx="4959884" cy="183578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&lt;title&gt;File Upload Box&lt;/title&gt;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&lt;/head&gt;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&lt;p&gt;File Upload Box&lt;/p&gt;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lvl="1">
              <a:defRPr/>
            </a:pPr>
            <a:r>
              <a:rPr lang="en-US" sz="1050" b="1" dirty="0">
                <a:solidFill>
                  <a:srgbClr val="C00000"/>
                </a:solidFill>
                <a:latin typeface="+mn-lt"/>
                <a:cs typeface="+mn-cs"/>
              </a:rPr>
              <a:t>&lt;input type="file" name="</a:t>
            </a:r>
            <a:r>
              <a:rPr lang="en-US" sz="1050" b="1" dirty="0" err="1">
                <a:solidFill>
                  <a:srgbClr val="C00000"/>
                </a:solidFill>
                <a:latin typeface="+mn-lt"/>
                <a:cs typeface="+mn-cs"/>
              </a:rPr>
              <a:t>fileupload</a:t>
            </a:r>
            <a:r>
              <a:rPr lang="en-US" sz="1050" b="1" dirty="0">
                <a:solidFill>
                  <a:srgbClr val="C00000"/>
                </a:solidFill>
                <a:latin typeface="+mn-lt"/>
                <a:cs typeface="+mn-cs"/>
              </a:rPr>
              <a:t>" &gt;</a:t>
            </a:r>
            <a:endParaRPr lang="en-US" sz="1050" b="1" dirty="0">
              <a:solidFill>
                <a:srgbClr val="C00000"/>
              </a:solidFill>
              <a:latin typeface="+mn-lt"/>
              <a:cs typeface="+mn-cs"/>
            </a:endParaRPr>
          </a:p>
          <a:p>
            <a:pPr eaLnBrk="1" fontAlgn="auto" hangingPunct="1">
              <a:spcBef>
                <a:spcPts val="0"/>
              </a:spcBef>
              <a:spcAft>
                <a:spcPts val="0"/>
              </a:spcAft>
              <a:defRPr/>
            </a:pPr>
            <a:r>
              <a:rPr lang="en-US" sz="1050" dirty="0">
                <a:latin typeface="+mn-lt"/>
                <a:cs typeface="+mn-cs"/>
              </a:rPr>
              <a:t>&lt;/form&gt;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p:txBody>
      </p:sp>
      <p:sp>
        <p:nvSpPr>
          <p:cNvPr id="51210" name="object 9"/>
          <p:cNvSpPr>
            <a:spLocks noChangeArrowheads="1"/>
          </p:cNvSpPr>
          <p:nvPr/>
        </p:nvSpPr>
        <p:spPr bwMode="auto">
          <a:xfrm>
            <a:off x="608203" y="2846374"/>
            <a:ext cx="2344340" cy="1513284"/>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13" y="1412081"/>
            <a:ext cx="8984974" cy="102997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8. Buttons</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defRPr/>
            </a:pPr>
            <a:r>
              <a:rPr lang="en-US" sz="1575" dirty="0">
                <a:latin typeface="+mn-lt"/>
                <a:cs typeface="+mn-cs"/>
              </a:rPr>
              <a:t>There are various ways in HTML to create clickable buttons. </a:t>
            </a:r>
            <a:endParaRPr lang="en-US" sz="1575" dirty="0">
              <a:latin typeface="+mn-lt"/>
              <a:cs typeface="+mn-cs"/>
            </a:endParaRPr>
          </a:p>
          <a:p>
            <a:pPr marL="791845" lvl="1" indent="-396240" eaLnBrk="1" fontAlgn="auto" hangingPunct="1">
              <a:spcBef>
                <a:spcPts val="0"/>
              </a:spcBef>
              <a:spcAft>
                <a:spcPts val="0"/>
              </a:spcAft>
              <a:defRPr/>
            </a:pPr>
            <a:r>
              <a:rPr lang="en-US" sz="1575" dirty="0">
                <a:latin typeface="+mn-lt"/>
                <a:cs typeface="+mn-cs"/>
              </a:rPr>
              <a:t>we can also create a clickable  button using </a:t>
            </a:r>
            <a:r>
              <a:rPr lang="en-US" sz="1575" b="1" dirty="0">
                <a:latin typeface="+mn-lt"/>
                <a:cs typeface="+mn-cs"/>
              </a:rPr>
              <a:t>&lt;input&gt;</a:t>
            </a:r>
            <a:r>
              <a:rPr lang="en-US" sz="1575" dirty="0">
                <a:latin typeface="+mn-lt"/>
                <a:cs typeface="+mn-cs"/>
              </a:rPr>
              <a:t> tag by setting its type attribute to </a:t>
            </a:r>
            <a:r>
              <a:rPr lang="en-US" sz="1575" b="1" dirty="0">
                <a:latin typeface="+mn-lt"/>
                <a:cs typeface="+mn-cs"/>
              </a:rPr>
              <a:t>button</a:t>
            </a:r>
            <a:r>
              <a:rPr lang="en-US" sz="1575" dirty="0">
                <a:latin typeface="+mn-lt"/>
                <a:cs typeface="+mn-cs"/>
              </a:rPr>
              <a:t>. The type attribute can take the  following values:</a:t>
            </a:r>
            <a:endParaRPr lang="en-US" sz="1575" dirty="0">
              <a:latin typeface="+mn-lt"/>
              <a:cs typeface="+mn-cs"/>
            </a:endParaRPr>
          </a:p>
        </p:txBody>
      </p:sp>
      <p:sp>
        <p:nvSpPr>
          <p:cNvPr id="17" name="Rectangle 16"/>
          <p:cNvSpPr/>
          <p:nvPr/>
        </p:nvSpPr>
        <p:spPr>
          <a:xfrm>
            <a:off x="4267676" y="2352675"/>
            <a:ext cx="4531043" cy="264350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200" dirty="0">
                <a:latin typeface="+mn-lt"/>
                <a:cs typeface="+mn-cs"/>
              </a:rPr>
              <a:t>&lt;html&gt;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&lt;head&gt;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&lt;title&gt;File Upload Box&lt;/title&gt;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&lt;/head&gt;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&lt;body&gt;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&lt;form&gt;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&lt;input type="</a:t>
            </a:r>
            <a:r>
              <a:rPr lang="en-US" sz="1200" b="1" dirty="0">
                <a:latin typeface="+mn-lt"/>
                <a:cs typeface="+mn-cs"/>
              </a:rPr>
              <a:t>submit</a:t>
            </a:r>
            <a:r>
              <a:rPr lang="en-US" sz="1200" dirty="0">
                <a:latin typeface="+mn-lt"/>
                <a:cs typeface="+mn-cs"/>
              </a:rPr>
              <a:t>" name="</a:t>
            </a:r>
            <a:r>
              <a:rPr lang="en-US" sz="1200" b="1" dirty="0">
                <a:latin typeface="+mn-lt"/>
                <a:cs typeface="+mn-cs"/>
              </a:rPr>
              <a:t>submit</a:t>
            </a:r>
            <a:r>
              <a:rPr lang="en-US" sz="1200" dirty="0">
                <a:latin typeface="+mn-lt"/>
                <a:cs typeface="+mn-cs"/>
              </a:rPr>
              <a:t>" value="</a:t>
            </a:r>
            <a:r>
              <a:rPr lang="en-US" sz="1200" b="1" dirty="0">
                <a:latin typeface="+mn-lt"/>
                <a:cs typeface="+mn-cs"/>
              </a:rPr>
              <a:t>Submit</a:t>
            </a:r>
            <a:r>
              <a:rPr lang="en-US" sz="1200" dirty="0">
                <a:latin typeface="+mn-lt"/>
                <a:cs typeface="+mn-cs"/>
              </a:rPr>
              <a:t>" /&gt;</a:t>
            </a:r>
            <a:endParaRPr lang="en-US" sz="1200" dirty="0">
              <a:latin typeface="+mn-lt"/>
              <a:cs typeface="+mn-cs"/>
            </a:endParaRPr>
          </a:p>
          <a:p>
            <a:pPr lvl="1">
              <a:defRPr/>
            </a:pPr>
            <a:r>
              <a:rPr lang="en-US" sz="1200" b="1" dirty="0">
                <a:latin typeface="+mn-lt"/>
                <a:cs typeface="+mn-cs"/>
              </a:rPr>
              <a:t>&lt;input type="reset" name="reset" value="Reset" /&gt;</a:t>
            </a:r>
            <a:endParaRPr lang="en-US" sz="1200" b="1" dirty="0">
              <a:latin typeface="+mn-lt"/>
              <a:cs typeface="+mn-cs"/>
            </a:endParaRPr>
          </a:p>
          <a:p>
            <a:pPr lvl="1">
              <a:defRPr/>
            </a:pPr>
            <a:r>
              <a:rPr lang="en-US" sz="1200" b="1" dirty="0">
                <a:latin typeface="+mn-lt"/>
                <a:cs typeface="+mn-cs"/>
              </a:rPr>
              <a:t>&lt;input type="button" name="ok" value="OK" /&gt;</a:t>
            </a:r>
            <a:endParaRPr lang="en-US" sz="1200" b="1" dirty="0">
              <a:latin typeface="+mn-lt"/>
              <a:cs typeface="+mn-cs"/>
            </a:endParaRPr>
          </a:p>
          <a:p>
            <a:pPr lvl="1">
              <a:defRPr/>
            </a:pPr>
            <a:r>
              <a:rPr lang="en-US" sz="1200" b="1" dirty="0">
                <a:latin typeface="+mn-lt"/>
                <a:cs typeface="+mn-cs"/>
              </a:rPr>
              <a:t>&lt;input type="image" name="</a:t>
            </a:r>
            <a:r>
              <a:rPr lang="en-US" sz="1200" b="1" dirty="0" err="1">
                <a:latin typeface="+mn-lt"/>
                <a:cs typeface="+mn-cs"/>
              </a:rPr>
              <a:t>imagebutton</a:t>
            </a:r>
            <a:r>
              <a:rPr lang="en-US" sz="1200" b="1" dirty="0">
                <a:latin typeface="+mn-lt"/>
                <a:cs typeface="+mn-cs"/>
              </a:rPr>
              <a:t>" src="test1.png" /&gt;</a:t>
            </a:r>
            <a:endParaRPr lang="en-US" sz="1200" b="1" dirty="0">
              <a:latin typeface="+mn-lt"/>
              <a:cs typeface="+mn-cs"/>
            </a:endParaRPr>
          </a:p>
          <a:p>
            <a:pPr eaLnBrk="1" fontAlgn="auto" hangingPunct="1">
              <a:spcBef>
                <a:spcPts val="0"/>
              </a:spcBef>
              <a:spcAft>
                <a:spcPts val="0"/>
              </a:spcAft>
              <a:defRPr/>
            </a:pPr>
            <a:r>
              <a:rPr lang="en-US" sz="1200" dirty="0">
                <a:latin typeface="+mn-lt"/>
                <a:cs typeface="+mn-cs"/>
              </a:rPr>
              <a:t>&lt;/form&gt;</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&lt;/body&gt; </a:t>
            </a:r>
            <a:endParaRPr lang="en-US" sz="1200" dirty="0">
              <a:latin typeface="+mn-lt"/>
              <a:cs typeface="+mn-cs"/>
            </a:endParaRPr>
          </a:p>
          <a:p>
            <a:pPr eaLnBrk="1" fontAlgn="auto" hangingPunct="1">
              <a:spcBef>
                <a:spcPts val="0"/>
              </a:spcBef>
              <a:spcAft>
                <a:spcPts val="0"/>
              </a:spcAft>
              <a:defRPr/>
            </a:pPr>
            <a:r>
              <a:rPr lang="en-US" sz="1200" dirty="0">
                <a:latin typeface="+mn-lt"/>
                <a:cs typeface="+mn-cs"/>
              </a:rPr>
              <a:t>&lt;/html&gt;</a:t>
            </a:r>
            <a:endParaRPr lang="en-US" sz="1200" dirty="0">
              <a:latin typeface="+mn-lt"/>
              <a:cs typeface="+mn-cs"/>
            </a:endParaRPr>
          </a:p>
        </p:txBody>
      </p:sp>
      <p:sp>
        <p:nvSpPr>
          <p:cNvPr id="52233" name="object 9"/>
          <p:cNvSpPr>
            <a:spLocks noChangeArrowheads="1"/>
          </p:cNvSpPr>
          <p:nvPr/>
        </p:nvSpPr>
        <p:spPr bwMode="auto">
          <a:xfrm>
            <a:off x="764926" y="4836871"/>
            <a:ext cx="2743460" cy="1163879"/>
          </a:xfrm>
          <a:prstGeom prst="rect">
            <a:avLst/>
          </a:prstGeom>
          <a:blipFill dpi="0" rotWithShape="1">
            <a:blip r:embed="rId1"/>
            <a:srcRect/>
            <a:stretch>
              <a:fillRect/>
            </a:stretch>
          </a:blipFill>
          <a:ln w="9525">
            <a:solidFill>
              <a:srgbClr val="C00000"/>
            </a:solidFill>
            <a:miter lim="800000"/>
          </a:ln>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350"/>
          </a:p>
        </p:txBody>
      </p:sp>
      <p:graphicFrame>
        <p:nvGraphicFramePr>
          <p:cNvPr id="19" name="Table 18"/>
          <p:cNvGraphicFramePr>
            <a:graphicFrameLocks noGrp="1"/>
          </p:cNvGraphicFramePr>
          <p:nvPr/>
        </p:nvGraphicFramePr>
        <p:xfrm>
          <a:off x="5644" y="2199189"/>
          <a:ext cx="4261485" cy="2637155"/>
        </p:xfrm>
        <a:graphic>
          <a:graphicData uri="http://schemas.openxmlformats.org/drawingml/2006/table">
            <a:tbl>
              <a:tblPr/>
              <a:tblGrid>
                <a:gridCol w="737870"/>
                <a:gridCol w="3523615"/>
              </a:tblGrid>
              <a:tr h="274955">
                <a:tc>
                  <a:txBody>
                    <a:bodyPr/>
                    <a:lstStyle/>
                    <a:p>
                      <a:pPr fontAlgn="t"/>
                      <a:r>
                        <a:rPr lang="en-US" sz="1200"/>
                        <a:t>Sr.No</a:t>
                      </a:r>
                      <a:endParaRPr lang="en-US" sz="120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EEEEEE"/>
                    </a:solidFill>
                  </a:tcPr>
                </a:tc>
                <a:tc>
                  <a:txBody>
                    <a:bodyPr/>
                    <a:lstStyle/>
                    <a:p>
                      <a:pPr algn="ctr" fontAlgn="t"/>
                      <a:r>
                        <a:rPr lang="en-US" sz="1200" dirty="0"/>
                        <a:t>Type &amp; Description</a:t>
                      </a:r>
                      <a:endParaRPr lang="en-US" sz="1200" dirty="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EEEEEE"/>
                    </a:solidFill>
                  </a:tcPr>
                </a:tc>
              </a:tr>
              <a:tr h="484505">
                <a:tc>
                  <a:txBody>
                    <a:bodyPr/>
                    <a:lstStyle/>
                    <a:p>
                      <a:pPr fontAlgn="t"/>
                      <a:r>
                        <a:rPr lang="en-US" sz="1200" b="1" dirty="0">
                          <a:solidFill>
                            <a:srgbClr val="000000"/>
                          </a:solidFill>
                        </a:rPr>
                        <a:t>submit</a:t>
                      </a:r>
                      <a:endParaRPr lang="en-US" sz="1200" dirty="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algn="just" fontAlgn="t"/>
                      <a:r>
                        <a:rPr lang="en-US" sz="1200" dirty="0">
                          <a:solidFill>
                            <a:srgbClr val="000000"/>
                          </a:solidFill>
                        </a:rPr>
                        <a:t>This creates a button that automatically </a:t>
                      </a:r>
                      <a:r>
                        <a:rPr lang="en-US" sz="1200" b="1" dirty="0">
                          <a:solidFill>
                            <a:srgbClr val="000000"/>
                          </a:solidFill>
                        </a:rPr>
                        <a:t>submits</a:t>
                      </a:r>
                      <a:r>
                        <a:rPr lang="en-US" sz="1200" dirty="0">
                          <a:solidFill>
                            <a:srgbClr val="000000"/>
                          </a:solidFill>
                        </a:rPr>
                        <a:t> a form.</a:t>
                      </a:r>
                      <a:endParaRPr lang="en-US" sz="1200" dirty="0">
                        <a:solidFill>
                          <a:srgbClr val="000000"/>
                        </a:solidFill>
                      </a:endParaRPr>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r>
              <a:tr h="484505">
                <a:tc>
                  <a:txBody>
                    <a:bodyPr/>
                    <a:lstStyle/>
                    <a:p>
                      <a:pPr marL="0" marR="0" indent="0" algn="just" defTabSz="914400" eaLnBrk="1" fontAlgn="t" latinLnBrk="0" hangingPunct="1">
                        <a:lnSpc>
                          <a:spcPct val="100000"/>
                        </a:lnSpc>
                        <a:spcBef>
                          <a:spcPts val="0"/>
                        </a:spcBef>
                        <a:spcAft>
                          <a:spcPts val="0"/>
                        </a:spcAft>
                        <a:buClrTx/>
                        <a:buSzTx/>
                        <a:buFontTx/>
                        <a:buNone/>
                        <a:defRPr/>
                      </a:pPr>
                      <a:r>
                        <a:rPr lang="en-US" sz="1200" b="1" dirty="0">
                          <a:solidFill>
                            <a:srgbClr val="000000"/>
                          </a:solidFill>
                        </a:rPr>
                        <a:t>reset</a:t>
                      </a:r>
                      <a:endParaRPr lang="en-US" sz="1200" dirty="0">
                        <a:solidFill>
                          <a:srgbClr val="000000"/>
                        </a:solidFill>
                      </a:endParaRPr>
                    </a:p>
                    <a:p>
                      <a:pPr fontAlgn="t"/>
                      <a:endParaRPr lang="en-US" sz="1200" dirty="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algn="just" fontAlgn="t"/>
                      <a:r>
                        <a:rPr lang="en-US" sz="1200" dirty="0">
                          <a:solidFill>
                            <a:srgbClr val="000000"/>
                          </a:solidFill>
                        </a:rPr>
                        <a:t>This </a:t>
                      </a:r>
                      <a:r>
                        <a:rPr lang="en-US" sz="1200" b="1" dirty="0">
                          <a:solidFill>
                            <a:srgbClr val="000000"/>
                          </a:solidFill>
                        </a:rPr>
                        <a:t>creates a button that automatically resets </a:t>
                      </a:r>
                      <a:r>
                        <a:rPr lang="en-US" sz="1200" dirty="0">
                          <a:solidFill>
                            <a:srgbClr val="000000"/>
                          </a:solidFill>
                        </a:rPr>
                        <a:t>form controls to their initial values.</a:t>
                      </a:r>
                      <a:endParaRPr lang="en-US" sz="1200" dirty="0">
                        <a:solidFill>
                          <a:srgbClr val="000000"/>
                        </a:solidFill>
                      </a:endParaRPr>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r>
              <a:tr h="625475">
                <a:tc>
                  <a:txBody>
                    <a:bodyPr/>
                    <a:lstStyle/>
                    <a:p>
                      <a:pPr fontAlgn="t"/>
                      <a:r>
                        <a:rPr lang="en-US" sz="1200" b="1" dirty="0">
                          <a:solidFill>
                            <a:srgbClr val="000000"/>
                          </a:solidFill>
                        </a:rPr>
                        <a:t>button</a:t>
                      </a:r>
                      <a:endParaRPr lang="en-US" sz="1200" dirty="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algn="just" fontAlgn="t"/>
                      <a:r>
                        <a:rPr lang="en-US" sz="1200" dirty="0">
                          <a:solidFill>
                            <a:srgbClr val="000000"/>
                          </a:solidFill>
                        </a:rPr>
                        <a:t>This creates a button that is used to trigger a client-side script when the user clicks that button.</a:t>
                      </a:r>
                      <a:endParaRPr lang="en-US" sz="1200" dirty="0">
                        <a:solidFill>
                          <a:srgbClr val="000000"/>
                        </a:solidFill>
                      </a:endParaRPr>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r>
              <a:tr h="767715">
                <a:tc>
                  <a:txBody>
                    <a:bodyPr/>
                    <a:lstStyle/>
                    <a:p>
                      <a:pPr fontAlgn="t"/>
                      <a:r>
                        <a:rPr lang="en-US" sz="1200" b="1" dirty="0">
                          <a:solidFill>
                            <a:srgbClr val="000000"/>
                          </a:solidFill>
                        </a:rPr>
                        <a:t>image</a:t>
                      </a:r>
                      <a:endParaRPr lang="en-US" sz="1200" dirty="0"/>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c>
                  <a:txBody>
                    <a:bodyPr/>
                    <a:lstStyle/>
                    <a:p>
                      <a:pPr algn="just" fontAlgn="t"/>
                      <a:r>
                        <a:rPr lang="en-US" sz="1200" dirty="0">
                          <a:solidFill>
                            <a:srgbClr val="000000"/>
                          </a:solidFill>
                        </a:rPr>
                        <a:t>This creates a </a:t>
                      </a:r>
                      <a:r>
                        <a:rPr lang="en-US" sz="1200" b="1" dirty="0">
                          <a:solidFill>
                            <a:srgbClr val="000000"/>
                          </a:solidFill>
                        </a:rPr>
                        <a:t>clickable button but we can use an image </a:t>
                      </a:r>
                      <a:r>
                        <a:rPr lang="en-US" sz="1200" dirty="0">
                          <a:solidFill>
                            <a:srgbClr val="000000"/>
                          </a:solidFill>
                        </a:rPr>
                        <a:t>as background of the button.</a:t>
                      </a:r>
                      <a:endParaRPr lang="en-US" sz="1200" dirty="0">
                        <a:solidFill>
                          <a:srgbClr val="000000"/>
                        </a:solidFill>
                      </a:endParaRPr>
                    </a:p>
                  </a:txBody>
                  <a:tcPr marL="30477" marR="30477" marT="31469" marB="31469">
                    <a:lnL w="7620" cap="flat" cmpd="sng" algn="ctr">
                      <a:solidFill>
                        <a:srgbClr val="DDDDDD"/>
                      </a:solidFill>
                      <a:prstDash val="solid"/>
                      <a:round/>
                      <a:headEnd type="none" w="med" len="med"/>
                      <a:tailEnd type="none" w="med" len="med"/>
                    </a:lnL>
                    <a:lnR w="7620" cap="flat" cmpd="sng" algn="ctr">
                      <a:solidFill>
                        <a:srgbClr val="DDDDDD"/>
                      </a:solidFill>
                      <a:prstDash val="solid"/>
                      <a:round/>
                      <a:headEnd type="none" w="med" len="med"/>
                      <a:tailEnd type="none" w="med" len="med"/>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tcPr>
                </a:tc>
              </a:tr>
            </a:tbl>
          </a:graphicData>
        </a:graphic>
      </p:graphicFrame>
      <p:sp>
        <p:nvSpPr>
          <p:cNvPr id="15" name="Rectangle 14"/>
          <p:cNvSpPr/>
          <p:nvPr/>
        </p:nvSpPr>
        <p:spPr>
          <a:xfrm>
            <a:off x="3819605" y="1058466"/>
            <a:ext cx="654685" cy="219710"/>
          </a:xfrm>
          <a:prstGeom prst="rect">
            <a:avLst/>
          </a:prstGeom>
        </p:spPr>
        <p:txBody>
          <a:bodyPr wrap="none" lIns="59403" tIns="29702" rIns="59403" bIns="29702">
            <a:spAutoFit/>
          </a:bodyPr>
          <a:lstStyle/>
          <a:p>
            <a:pPr marL="10795" algn="ctr" eaLnBrk="1" fontAlgn="auto" hangingPunct="1">
              <a:spcBef>
                <a:spcPts val="785"/>
              </a:spcBef>
              <a:spcAft>
                <a:spcPts val="0"/>
              </a:spcAft>
              <a:tabLst>
                <a:tab pos="3639185" algn="l"/>
              </a:tabLst>
              <a:defRPr/>
            </a:pPr>
            <a:r>
              <a:rPr lang="en-US" sz="1050" b="1" spc="-4" dirty="0">
                <a:solidFill>
                  <a:srgbClr val="C00000"/>
                </a:solidFill>
                <a:latin typeface="Times New Roman" panose="02020603050405020304"/>
                <a:cs typeface="Times New Roman" panose="02020603050405020304"/>
              </a:rPr>
              <a:t>FORMS:</a:t>
            </a:r>
            <a:endParaRPr lang="en-US" sz="1050" b="1" spc="-4" dirty="0">
              <a:solidFill>
                <a:srgbClr val="C00000"/>
              </a:solidFill>
              <a:latin typeface="Times New Roman" panose="02020603050405020304"/>
              <a:cs typeface="Times New Roman" panose="02020603050405020304"/>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13" y="1412081"/>
            <a:ext cx="8984974"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9. HTML &lt;input type="date"&gt;</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The </a:t>
            </a:r>
            <a:r>
              <a:rPr lang="en-US" sz="1575" b="1" dirty="0">
                <a:latin typeface="+mn-lt"/>
                <a:cs typeface="+mn-cs"/>
              </a:rPr>
              <a:t>&lt;input type="date"&gt; </a:t>
            </a:r>
            <a:r>
              <a:rPr lang="en-US" sz="1575" dirty="0">
                <a:latin typeface="+mn-lt"/>
                <a:cs typeface="+mn-cs"/>
              </a:rPr>
              <a:t>defines a date picker.</a:t>
            </a:r>
            <a:endParaRPr lang="en-US" sz="1575" dirty="0">
              <a:latin typeface="+mn-lt"/>
              <a:cs typeface="+mn-cs"/>
            </a:endParaRPr>
          </a:p>
          <a:p>
            <a:pPr marL="791845" lvl="1"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The resulting value includes the year, month, and </a:t>
            </a:r>
            <a:r>
              <a:rPr lang="en-US" sz="1575" dirty="0" err="1">
                <a:latin typeface="+mn-lt"/>
                <a:cs typeface="+mn-cs"/>
              </a:rPr>
              <a:t>day.attribute</a:t>
            </a:r>
            <a:endParaRPr lang="en-US" sz="1575" dirty="0">
              <a:latin typeface="+mn-lt"/>
              <a:cs typeface="+mn-cs"/>
            </a:endParaRPr>
          </a:p>
        </p:txBody>
      </p:sp>
      <p:sp>
        <p:nvSpPr>
          <p:cNvPr id="17" name="Rectangle 16"/>
          <p:cNvSpPr/>
          <p:nvPr/>
        </p:nvSpPr>
        <p:spPr>
          <a:xfrm>
            <a:off x="3727174" y="2352779"/>
            <a:ext cx="5337313" cy="1997075"/>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&lt;h1&gt;Show a Date Control&lt;/h1&gt;</a:t>
            </a:r>
            <a:endParaRPr lang="en-US" sz="1050" dirty="0">
              <a:latin typeface="+mn-lt"/>
              <a:cs typeface="+mn-cs"/>
            </a:endParaRPr>
          </a:p>
          <a:p>
            <a:pPr eaLnBrk="1" fontAlgn="auto" hangingPunct="1">
              <a:spcBef>
                <a:spcPts val="0"/>
              </a:spcBef>
              <a:spcAft>
                <a:spcPts val="0"/>
              </a:spcAft>
              <a:defRPr/>
            </a:pPr>
            <a:endParaRPr lang="en-US" sz="1050" dirty="0">
              <a:latin typeface="+mn-lt"/>
              <a:cs typeface="+mn-cs"/>
            </a:endParaRPr>
          </a:p>
          <a:p>
            <a:pPr eaLnBrk="1" fontAlgn="auto" hangingPunct="1">
              <a:spcBef>
                <a:spcPts val="0"/>
              </a:spcBef>
              <a:spcAft>
                <a:spcPts val="0"/>
              </a:spcAft>
              <a:defRPr/>
            </a:pPr>
            <a:r>
              <a:rPr lang="en-US" sz="1050" b="1" dirty="0">
                <a:latin typeface="+mn-lt"/>
                <a:cs typeface="+mn-cs"/>
              </a:rPr>
              <a:t>&lt;form&gt;</a:t>
            </a:r>
            <a:endParaRPr lang="en-US" sz="1050" b="1" dirty="0">
              <a:latin typeface="+mn-lt"/>
              <a:cs typeface="+mn-cs"/>
            </a:endParaRPr>
          </a:p>
          <a:p>
            <a:pPr eaLnBrk="1" fontAlgn="auto" hangingPunct="1">
              <a:spcBef>
                <a:spcPts val="0"/>
              </a:spcBef>
              <a:spcAft>
                <a:spcPts val="0"/>
              </a:spcAft>
              <a:defRPr/>
            </a:pPr>
            <a:r>
              <a:rPr lang="en-US" sz="1050" dirty="0">
                <a:latin typeface="+mn-lt"/>
                <a:cs typeface="+mn-cs"/>
              </a:rPr>
              <a:t>  DOB:  </a:t>
            </a:r>
            <a:r>
              <a:rPr lang="en-US" sz="1050" b="1" dirty="0">
                <a:latin typeface="+mn-lt"/>
                <a:cs typeface="+mn-cs"/>
              </a:rPr>
              <a:t>&lt;input type="date" id="birthday" name="birthday"&gt;</a:t>
            </a:r>
            <a:endParaRPr lang="en-US" sz="1050" b="1" dirty="0">
              <a:latin typeface="+mn-lt"/>
              <a:cs typeface="+mn-cs"/>
            </a:endParaRPr>
          </a:p>
          <a:p>
            <a:pPr eaLnBrk="1" fontAlgn="auto" hangingPunct="1">
              <a:spcBef>
                <a:spcPts val="0"/>
              </a:spcBef>
              <a:spcAft>
                <a:spcPts val="0"/>
              </a:spcAft>
              <a:defRPr/>
            </a:pPr>
            <a:r>
              <a:rPr lang="en-US" sz="1050" dirty="0">
                <a:latin typeface="+mn-lt"/>
                <a:cs typeface="+mn-cs"/>
              </a:rPr>
              <a:t>  &lt;input type="submit"&gt;</a:t>
            </a:r>
            <a:endParaRPr lang="en-US" sz="1050" dirty="0">
              <a:latin typeface="+mn-lt"/>
              <a:cs typeface="+mn-cs"/>
            </a:endParaRPr>
          </a:p>
          <a:p>
            <a:pPr eaLnBrk="1" fontAlgn="auto" hangingPunct="1">
              <a:spcBef>
                <a:spcPts val="0"/>
              </a:spcBef>
              <a:spcAft>
                <a:spcPts val="0"/>
              </a:spcAft>
              <a:defRPr/>
            </a:pPr>
            <a:r>
              <a:rPr lang="en-US" sz="1050" b="1" dirty="0">
                <a:latin typeface="+mn-lt"/>
                <a:cs typeface="+mn-cs"/>
              </a:rPr>
              <a:t>&lt;/form&gt;</a:t>
            </a:r>
            <a:endParaRPr lang="en-US" sz="1050" b="1" dirty="0">
              <a:latin typeface="+mn-lt"/>
              <a:cs typeface="+mn-cs"/>
            </a:endParaRPr>
          </a:p>
          <a:p>
            <a:pPr eaLnBrk="1" fontAlgn="auto" hangingPunct="1">
              <a:spcBef>
                <a:spcPts val="0"/>
              </a:spcBef>
              <a:spcAft>
                <a:spcPts val="0"/>
              </a:spcAft>
              <a:defRPr/>
            </a:pP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&lt;/body&gt;</a:t>
            </a:r>
            <a:endParaRPr lang="en-US" sz="1050" dirty="0">
              <a:latin typeface="+mn-lt"/>
              <a:cs typeface="+mn-cs"/>
            </a:endParaRPr>
          </a:p>
          <a:p>
            <a:pPr eaLnBrk="1" fontAlgn="auto" hangingPunct="1">
              <a:spcBef>
                <a:spcPts val="0"/>
              </a:spcBef>
              <a:spcAft>
                <a:spcPts val="0"/>
              </a:spcAft>
              <a:defRPr/>
            </a:pPr>
            <a:r>
              <a:rPr lang="en-US" sz="1050" dirty="0">
                <a:latin typeface="+mn-lt"/>
                <a:cs typeface="+mn-cs"/>
              </a:rPr>
              <a:t>&lt;/html&gt;</a:t>
            </a:r>
            <a:endParaRPr lang="en-US" sz="1050" dirty="0">
              <a:latin typeface="+mn-lt"/>
              <a:cs typeface="+mn-cs"/>
            </a:endParaRPr>
          </a:p>
        </p:txBody>
      </p:sp>
      <p:sp>
        <p:nvSpPr>
          <p:cNvPr id="15" name="Rectangle 14"/>
          <p:cNvSpPr/>
          <p:nvPr/>
        </p:nvSpPr>
        <p:spPr>
          <a:xfrm>
            <a:off x="477078" y="1058466"/>
            <a:ext cx="7851913" cy="335280"/>
          </a:xfrm>
          <a:prstGeom prst="rect">
            <a:avLst/>
          </a:prstGeom>
        </p:spPr>
        <p:txBody>
          <a:bodyPr wrap="square" lIns="59403" tIns="29702" rIns="59403" bIns="29702">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Displaying date picker</a:t>
            </a:r>
            <a:endParaRPr lang="en-US" sz="1800" b="1" spc="-4" dirty="0">
              <a:solidFill>
                <a:srgbClr val="C00000"/>
              </a:solidFill>
              <a:latin typeface="Times New Roman" panose="02020603050405020304"/>
              <a:cs typeface="Times New Roman" panose="02020603050405020304"/>
            </a:endParaRPr>
          </a:p>
        </p:txBody>
      </p:sp>
      <p:pic>
        <p:nvPicPr>
          <p:cNvPr id="4" name="Picture 3"/>
          <p:cNvPicPr>
            <a:picLocks noChangeAspect="1"/>
          </p:cNvPicPr>
          <p:nvPr/>
        </p:nvPicPr>
        <p:blipFill>
          <a:blip r:embed="rId1"/>
          <a:stretch>
            <a:fillRect/>
          </a:stretch>
        </p:blipFill>
        <p:spPr>
          <a:xfrm>
            <a:off x="477078" y="2581275"/>
            <a:ext cx="2478881" cy="2864644"/>
          </a:xfrm>
          <a:prstGeom prst="rect">
            <a:avLst/>
          </a:prstGeom>
        </p:spPr>
      </p:pic>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13" y="1402142"/>
            <a:ext cx="8984974" cy="151638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10. HTML &lt;input type="date"&gt;</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To set and get the input type date in </a:t>
            </a:r>
            <a:r>
              <a:rPr lang="en-US" sz="1575" b="1" dirty="0">
                <a:highlight>
                  <a:srgbClr val="FFFF00"/>
                </a:highlight>
                <a:latin typeface="+mn-lt"/>
                <a:cs typeface="+mn-cs"/>
              </a:rPr>
              <a:t>dd-mm-</a:t>
            </a:r>
            <a:r>
              <a:rPr lang="en-US" sz="1575" b="1" dirty="0" err="1">
                <a:highlight>
                  <a:srgbClr val="FFFF00"/>
                </a:highlight>
                <a:latin typeface="+mn-lt"/>
                <a:cs typeface="+mn-cs"/>
              </a:rPr>
              <a:t>yyyy</a:t>
            </a:r>
            <a:r>
              <a:rPr lang="en-US" sz="1575" dirty="0">
                <a:latin typeface="+mn-lt"/>
                <a:cs typeface="+mn-cs"/>
              </a:rPr>
              <a:t> format we will use attribute  </a:t>
            </a:r>
            <a:endParaRPr lang="en-US" sz="1575" dirty="0">
              <a:latin typeface="+mn-lt"/>
              <a:cs typeface="+mn-cs"/>
            </a:endParaRPr>
          </a:p>
          <a:p>
            <a:pPr marL="396240" lvl="1" eaLnBrk="1" fontAlgn="auto" hangingPunct="1">
              <a:spcBef>
                <a:spcPts val="0"/>
              </a:spcBef>
              <a:spcAft>
                <a:spcPts val="0"/>
              </a:spcAft>
              <a:defRPr/>
            </a:pPr>
            <a:r>
              <a:rPr lang="en-US" sz="1575" dirty="0"/>
              <a:t>       </a:t>
            </a:r>
            <a:r>
              <a:rPr lang="en-US" sz="1575" b="1" dirty="0">
                <a:latin typeface="+mn-lt"/>
                <a:cs typeface="+mn-cs"/>
              </a:rPr>
              <a:t>placeholder="dd-mm-</a:t>
            </a:r>
            <a:r>
              <a:rPr lang="en-US" sz="1575" b="1" dirty="0" err="1">
                <a:latin typeface="+mn-lt"/>
                <a:cs typeface="+mn-cs"/>
              </a:rPr>
              <a:t>yyyy</a:t>
            </a:r>
            <a:r>
              <a:rPr lang="en-US" sz="1575" b="1" dirty="0">
                <a:latin typeface="+mn-lt"/>
                <a:cs typeface="+mn-cs"/>
              </a:rPr>
              <a:t>“.</a:t>
            </a:r>
            <a:endParaRPr lang="en-US" sz="1575" b="1" dirty="0">
              <a:latin typeface="+mn-lt"/>
              <a:cs typeface="+mn-cs"/>
            </a:endParaRPr>
          </a:p>
          <a:p>
            <a:pPr marL="739140" lvl="1" indent="-342900" eaLnBrk="1" fontAlgn="auto" hangingPunct="1">
              <a:spcBef>
                <a:spcPts val="0"/>
              </a:spcBef>
              <a:spcAft>
                <a:spcPts val="0"/>
              </a:spcAft>
              <a:buFont typeface="Wingdings" panose="05000000000000000000" pitchFamily="2" charset="2"/>
              <a:buChar char="§"/>
              <a:defRPr/>
            </a:pPr>
            <a:r>
              <a:rPr lang="en-US" sz="1575" dirty="0">
                <a:latin typeface="+mn-lt"/>
                <a:cs typeface="+mn-cs"/>
              </a:rPr>
              <a:t>We can also mention the </a:t>
            </a:r>
            <a:r>
              <a:rPr lang="en-US" sz="1575" b="1" dirty="0">
                <a:latin typeface="+mn-lt"/>
                <a:cs typeface="+mn-cs"/>
              </a:rPr>
              <a:t>start </a:t>
            </a:r>
            <a:r>
              <a:rPr lang="en-US" sz="1575" dirty="0">
                <a:latin typeface="+mn-lt"/>
                <a:cs typeface="+mn-cs"/>
              </a:rPr>
              <a:t>and </a:t>
            </a:r>
            <a:r>
              <a:rPr lang="en-US" sz="1575" b="1" dirty="0">
                <a:latin typeface="+mn-lt"/>
                <a:cs typeface="+mn-cs"/>
              </a:rPr>
              <a:t>end dates </a:t>
            </a:r>
            <a:r>
              <a:rPr lang="en-US" sz="1575" dirty="0">
                <a:latin typeface="+mn-lt"/>
                <a:cs typeface="+mn-cs"/>
              </a:rPr>
              <a:t>for the date picker with  </a:t>
            </a:r>
            <a:r>
              <a:rPr lang="en-US" sz="1575" dirty="0">
                <a:solidFill>
                  <a:srgbClr val="C00000"/>
                </a:solidFill>
                <a:latin typeface="+mn-lt"/>
                <a:cs typeface="+mn-cs"/>
              </a:rPr>
              <a:t>min</a:t>
            </a:r>
            <a:r>
              <a:rPr lang="en-US" sz="1575" dirty="0">
                <a:latin typeface="+mn-lt"/>
                <a:cs typeface="+mn-cs"/>
              </a:rPr>
              <a:t> and max attributes.</a:t>
            </a:r>
            <a:endParaRPr lang="en-US" sz="1575" dirty="0">
              <a:latin typeface="+mn-lt"/>
              <a:cs typeface="+mn-cs"/>
            </a:endParaRPr>
          </a:p>
          <a:p>
            <a:pPr marL="739140" lvl="1" indent="-342900" eaLnBrk="1" fontAlgn="auto" hangingPunct="1">
              <a:spcBef>
                <a:spcPts val="0"/>
              </a:spcBef>
              <a:spcAft>
                <a:spcPts val="0"/>
              </a:spcAft>
              <a:buFont typeface="Wingdings" panose="05000000000000000000" pitchFamily="2" charset="2"/>
              <a:buChar char="§"/>
              <a:defRPr/>
            </a:pPr>
            <a:endParaRPr lang="en-US" sz="1575" b="1" dirty="0">
              <a:latin typeface="+mn-lt"/>
              <a:cs typeface="+mn-cs"/>
            </a:endParaRPr>
          </a:p>
        </p:txBody>
      </p:sp>
      <p:sp>
        <p:nvSpPr>
          <p:cNvPr id="17" name="Rectangle 16"/>
          <p:cNvSpPr/>
          <p:nvPr/>
        </p:nvSpPr>
        <p:spPr>
          <a:xfrm>
            <a:off x="3727174" y="2571437"/>
            <a:ext cx="5337313" cy="215900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r>
              <a:rPr lang="en-US" sz="1050" b="0" dirty="0">
                <a:solidFill>
                  <a:srgbClr val="800000"/>
                </a:solidFill>
                <a:effectLst/>
                <a:latin typeface="Consolas" panose="020B0609020204030204" pitchFamily="49" charset="0"/>
              </a:rPr>
              <a:t>&lt;html&gt;</a:t>
            </a:r>
            <a:endParaRPr lang="en-US" sz="1050" b="0" dirty="0">
              <a:solidFill>
                <a:srgbClr val="000000"/>
              </a:solidFill>
              <a:effectLst/>
              <a:latin typeface="Consolas" panose="020B0609020204030204" pitchFamily="49" charset="0"/>
            </a:endParaRPr>
          </a:p>
          <a:p>
            <a:r>
              <a:rPr lang="en-US" sz="1050" b="0" dirty="0">
                <a:solidFill>
                  <a:srgbClr val="800000"/>
                </a:solidFill>
                <a:effectLst/>
                <a:latin typeface="Consolas" panose="020B0609020204030204" pitchFamily="49" charset="0"/>
              </a:rPr>
              <a:t>&lt;body&gt;</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800000"/>
                </a:solidFill>
                <a:effectLst/>
                <a:latin typeface="Consolas" panose="020B0609020204030204" pitchFamily="49" charset="0"/>
              </a:rPr>
              <a:t>&lt;h1&gt;</a:t>
            </a:r>
            <a:r>
              <a:rPr lang="en-US" sz="1050" b="0" dirty="0">
                <a:solidFill>
                  <a:srgbClr val="000000"/>
                </a:solidFill>
                <a:effectLst/>
                <a:latin typeface="Consolas" panose="020B0609020204030204" pitchFamily="49" charset="0"/>
              </a:rPr>
              <a:t>Date format</a:t>
            </a:r>
            <a:r>
              <a:rPr lang="en-US" sz="1050" b="0" dirty="0">
                <a:solidFill>
                  <a:srgbClr val="800000"/>
                </a:solidFill>
                <a:effectLst/>
                <a:latin typeface="Consolas" panose="020B0609020204030204" pitchFamily="49" charset="0"/>
              </a:rPr>
              <a:t>&lt;/h1&gt;</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800000"/>
                </a:solidFill>
                <a:effectLst/>
                <a:latin typeface="Consolas" panose="020B0609020204030204" pitchFamily="49" charset="0"/>
              </a:rPr>
              <a:t>&lt;h3&gt;</a:t>
            </a:r>
            <a:r>
              <a:rPr lang="en-US" sz="1050" b="0" dirty="0">
                <a:solidFill>
                  <a:srgbClr val="000000"/>
                </a:solidFill>
                <a:effectLst/>
                <a:latin typeface="Consolas" panose="020B0609020204030204" pitchFamily="49" charset="0"/>
              </a:rPr>
              <a:t> Get input date in</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dd-mm-</a:t>
            </a:r>
            <a:r>
              <a:rPr lang="en-US" sz="1050" b="0" dirty="0" err="1">
                <a:solidFill>
                  <a:srgbClr val="000000"/>
                </a:solidFill>
                <a:effectLst/>
                <a:latin typeface="Consolas" panose="020B0609020204030204" pitchFamily="49" charset="0"/>
              </a:rPr>
              <a:t>yyyy</a:t>
            </a:r>
            <a:r>
              <a:rPr lang="en-US" sz="1050" b="0" dirty="0">
                <a:solidFill>
                  <a:srgbClr val="000000"/>
                </a:solidFill>
                <a:effectLst/>
                <a:latin typeface="Consolas" panose="020B0609020204030204" pitchFamily="49" charset="0"/>
              </a:rPr>
              <a:t> format </a:t>
            </a:r>
            <a:r>
              <a:rPr lang="en-US" sz="1050" b="0" dirty="0">
                <a:solidFill>
                  <a:srgbClr val="800000"/>
                </a:solidFill>
                <a:effectLst/>
                <a:latin typeface="Consolas" panose="020B0609020204030204" pitchFamily="49" charset="0"/>
              </a:rPr>
              <a:t>&lt;/h3&gt;</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800000"/>
                </a:solidFill>
                <a:effectLst/>
                <a:latin typeface="Consolas" panose="020B0609020204030204" pitchFamily="49" charset="0"/>
              </a:rPr>
              <a:t>&lt;label</a:t>
            </a:r>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for</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"start"</a:t>
            </a:r>
            <a:r>
              <a:rPr lang="en-US" sz="1050" b="0" dirty="0">
                <a:solidFill>
                  <a:srgbClr val="800000"/>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Enter the Date: </a:t>
            </a:r>
            <a:r>
              <a:rPr lang="en-US" sz="1050" b="0" dirty="0">
                <a:solidFill>
                  <a:srgbClr val="800000"/>
                </a:solidFill>
                <a:effectLst/>
                <a:latin typeface="Consolas" panose="020B0609020204030204" pitchFamily="49" charset="0"/>
              </a:rPr>
              <a:t>&lt;/label&gt;</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800000"/>
                </a:solidFill>
                <a:effectLst/>
                <a:latin typeface="Consolas" panose="020B0609020204030204" pitchFamily="49" charset="0"/>
              </a:rPr>
              <a:t>&lt;input</a:t>
            </a:r>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type</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"date"</a:t>
            </a:r>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name</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"start"</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placeholder</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"dd-mm-</a:t>
            </a:r>
            <a:r>
              <a:rPr lang="en-US" sz="1050" b="0" dirty="0" err="1">
                <a:solidFill>
                  <a:srgbClr val="0000FF"/>
                </a:solidFill>
                <a:effectLst/>
                <a:latin typeface="Consolas" panose="020B0609020204030204" pitchFamily="49" charset="0"/>
              </a:rPr>
              <a:t>yyyy</a:t>
            </a:r>
            <a:r>
              <a:rPr lang="en-US" sz="1050" b="0" dirty="0">
                <a:solidFill>
                  <a:srgbClr val="0000FF"/>
                </a:solidFill>
                <a:effectLst/>
                <a:latin typeface="Consolas" panose="020B0609020204030204" pitchFamily="49" charset="0"/>
              </a:rPr>
              <a:t>"</a:t>
            </a:r>
            <a:r>
              <a:rPr lang="en-US" sz="1050" b="0" dirty="0">
                <a:solidFill>
                  <a:srgbClr val="000000"/>
                </a:solidFill>
                <a:effectLst/>
                <a:latin typeface="Consolas" panose="020B0609020204030204" pitchFamily="49" charset="0"/>
              </a:rPr>
              <a:t> </a:t>
            </a:r>
            <a:endParaRPr lang="en-US" sz="1050" b="0" dirty="0">
              <a:solidFill>
                <a:srgbClr val="000000"/>
              </a:solidFill>
              <a:effectLst/>
              <a:latin typeface="Consolas" panose="020B0609020204030204" pitchFamily="49" charset="0"/>
            </a:endParaRPr>
          </a:p>
          <a:p>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min</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"1997-01-01"</a:t>
            </a:r>
            <a:r>
              <a:rPr lang="en-US" sz="1050" b="0" dirty="0">
                <a:solidFill>
                  <a:srgbClr val="000000"/>
                </a:solidFill>
                <a:effectLst/>
                <a:latin typeface="Consolas" panose="020B0609020204030204" pitchFamily="49" charset="0"/>
              </a:rPr>
              <a:t> </a:t>
            </a:r>
            <a:r>
              <a:rPr lang="en-US" sz="1050" b="0" dirty="0">
                <a:solidFill>
                  <a:srgbClr val="E50000"/>
                </a:solidFill>
                <a:effectLst/>
                <a:latin typeface="Consolas" panose="020B0609020204030204" pitchFamily="49" charset="0"/>
              </a:rPr>
              <a:t>max</a:t>
            </a:r>
            <a:r>
              <a:rPr lang="en-US" sz="1050" b="0" dirty="0">
                <a:solidFill>
                  <a:srgbClr val="000000"/>
                </a:solidFill>
                <a:effectLst/>
                <a:latin typeface="Consolas" panose="020B0609020204030204" pitchFamily="49" charset="0"/>
              </a:rPr>
              <a:t>=</a:t>
            </a:r>
            <a:r>
              <a:rPr lang="en-US" sz="1050" b="0" dirty="0">
                <a:solidFill>
                  <a:srgbClr val="0000FF"/>
                </a:solidFill>
                <a:effectLst/>
                <a:latin typeface="Consolas" panose="020B0609020204030204" pitchFamily="49" charset="0"/>
              </a:rPr>
              <a:t>"2030-12-31"</a:t>
            </a:r>
            <a:r>
              <a:rPr lang="en-US" sz="1050" b="0" dirty="0">
                <a:solidFill>
                  <a:srgbClr val="800000"/>
                </a:solidFill>
                <a:effectLst/>
                <a:latin typeface="Consolas" panose="020B0609020204030204" pitchFamily="49" charset="0"/>
              </a:rPr>
              <a:t>&gt;</a:t>
            </a:r>
            <a:endParaRPr lang="en-US" sz="1050" b="0" dirty="0">
              <a:solidFill>
                <a:srgbClr val="000000"/>
              </a:solidFill>
              <a:effectLst/>
              <a:latin typeface="Consolas" panose="020B0609020204030204" pitchFamily="49" charset="0"/>
            </a:endParaRPr>
          </a:p>
          <a:p>
            <a:r>
              <a:rPr lang="en-US" sz="1050" b="0" dirty="0">
                <a:solidFill>
                  <a:srgbClr val="800000"/>
                </a:solidFill>
                <a:effectLst/>
                <a:latin typeface="Consolas" panose="020B0609020204030204" pitchFamily="49" charset="0"/>
              </a:rPr>
              <a:t>&lt;/body&gt;</a:t>
            </a:r>
            <a:endParaRPr lang="en-US" sz="1050" b="0" dirty="0">
              <a:solidFill>
                <a:srgbClr val="000000"/>
              </a:solidFill>
              <a:effectLst/>
              <a:latin typeface="Consolas" panose="020B0609020204030204" pitchFamily="49" charset="0"/>
            </a:endParaRPr>
          </a:p>
          <a:p>
            <a:r>
              <a:rPr lang="en-US" sz="1050" b="0" dirty="0">
                <a:solidFill>
                  <a:srgbClr val="800000"/>
                </a:solidFill>
                <a:effectLst/>
                <a:latin typeface="Consolas" panose="020B0609020204030204" pitchFamily="49" charset="0"/>
              </a:rPr>
              <a:t>&lt;/html&gt;</a:t>
            </a:r>
            <a:endParaRPr lang="en-US" sz="1050" b="0" dirty="0">
              <a:solidFill>
                <a:srgbClr val="000000"/>
              </a:solidFill>
              <a:effectLst/>
              <a:latin typeface="Consolas" panose="020B0609020204030204" pitchFamily="49" charset="0"/>
            </a:endParaRPr>
          </a:p>
          <a:p>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p:txBody>
      </p:sp>
      <p:sp>
        <p:nvSpPr>
          <p:cNvPr id="15" name="Rectangle 14"/>
          <p:cNvSpPr/>
          <p:nvPr/>
        </p:nvSpPr>
        <p:spPr>
          <a:xfrm>
            <a:off x="477078" y="1058466"/>
            <a:ext cx="7851913" cy="335280"/>
          </a:xfrm>
          <a:prstGeom prst="rect">
            <a:avLst/>
          </a:prstGeom>
        </p:spPr>
        <p:txBody>
          <a:bodyPr wrap="square" lIns="59403" tIns="29702" rIns="59403" bIns="29702">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Displaying date picker with dd/mm/</a:t>
            </a:r>
            <a:r>
              <a:rPr lang="en-US" sz="1800" b="1" spc="-4" dirty="0" err="1">
                <a:solidFill>
                  <a:srgbClr val="C00000"/>
                </a:solidFill>
                <a:latin typeface="Times New Roman" panose="02020603050405020304"/>
                <a:cs typeface="Times New Roman" panose="02020603050405020304"/>
              </a:rPr>
              <a:t>yyyy</a:t>
            </a:r>
            <a:r>
              <a:rPr lang="en-US" sz="1800" b="1" spc="-4" dirty="0">
                <a:solidFill>
                  <a:srgbClr val="C00000"/>
                </a:solidFill>
                <a:latin typeface="Times New Roman" panose="02020603050405020304"/>
                <a:cs typeface="Times New Roman" panose="02020603050405020304"/>
              </a:rPr>
              <a:t> format and ranges</a:t>
            </a:r>
            <a:endParaRPr lang="en-US" sz="1800" b="1" spc="-4" dirty="0">
              <a:solidFill>
                <a:srgbClr val="C00000"/>
              </a:solidFill>
              <a:latin typeface="Times New Roman" panose="02020603050405020304"/>
              <a:cs typeface="Times New Roman" panose="02020603050405020304"/>
            </a:endParaRPr>
          </a:p>
        </p:txBody>
      </p:sp>
      <p:pic>
        <p:nvPicPr>
          <p:cNvPr id="9" name="Picture 8"/>
          <p:cNvPicPr>
            <a:picLocks noChangeAspect="1"/>
          </p:cNvPicPr>
          <p:nvPr/>
        </p:nvPicPr>
        <p:blipFill>
          <a:blip r:embed="rId1"/>
          <a:stretch>
            <a:fillRect/>
          </a:stretch>
        </p:blipFill>
        <p:spPr>
          <a:xfrm>
            <a:off x="674618" y="2680690"/>
            <a:ext cx="2457450" cy="2945708"/>
          </a:xfrm>
          <a:prstGeom prst="rect">
            <a:avLst/>
          </a:prstGeom>
          <a:ln>
            <a:solidFill>
              <a:schemeClr val="accent1"/>
            </a:solidFill>
          </a:ln>
        </p:spPr>
      </p:pic>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13" y="1402142"/>
            <a:ext cx="8984974" cy="151638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11. HTML &lt;input type=“time"&gt;</a:t>
            </a:r>
            <a:endParaRPr lang="en-US" sz="1575" b="1" spc="-4" dirty="0">
              <a:solidFill>
                <a:srgbClr val="C00000"/>
              </a:solidFill>
              <a:latin typeface="Times New Roman" panose="02020603050405020304"/>
              <a:cs typeface="Times New Roman" panose="02020603050405020304"/>
            </a:endParaRPr>
          </a:p>
          <a:p>
            <a:pPr marL="791845" lvl="1" indent="-396240" eaLnBrk="1" fontAlgn="auto" hangingPunct="1">
              <a:spcBef>
                <a:spcPts val="0"/>
              </a:spcBef>
              <a:spcAft>
                <a:spcPts val="0"/>
              </a:spcAft>
              <a:buFont typeface="Wingdings" panose="05000000000000000000" pitchFamily="2" charset="2"/>
              <a:buChar char="§"/>
              <a:defRPr/>
            </a:pPr>
            <a:r>
              <a:rPr lang="en-US" sz="1575" dirty="0">
                <a:latin typeface="+mn-lt"/>
                <a:cs typeface="+mn-cs"/>
              </a:rPr>
              <a:t>The </a:t>
            </a:r>
            <a:r>
              <a:rPr lang="en-US" sz="1575" b="1" dirty="0">
                <a:latin typeface="+mn-lt"/>
                <a:cs typeface="+mn-cs"/>
              </a:rPr>
              <a:t>&lt;input type="date"&gt; </a:t>
            </a:r>
            <a:r>
              <a:rPr lang="en-US" sz="1575" dirty="0">
                <a:latin typeface="+mn-lt"/>
                <a:cs typeface="+mn-cs"/>
              </a:rPr>
              <a:t>defines a date picker.</a:t>
            </a:r>
            <a:endParaRPr lang="en-US" sz="1575" dirty="0">
              <a:latin typeface="+mn-lt"/>
              <a:cs typeface="+mn-cs"/>
            </a:endParaRPr>
          </a:p>
          <a:p>
            <a:pPr marL="396240" lvl="1" eaLnBrk="1" fontAlgn="auto" hangingPunct="1">
              <a:spcBef>
                <a:spcPts val="0"/>
              </a:spcBef>
              <a:spcAft>
                <a:spcPts val="0"/>
              </a:spcAft>
              <a:defRPr/>
            </a:pPr>
            <a:r>
              <a:rPr lang="en-US" sz="1575" dirty="0"/>
              <a:t>       </a:t>
            </a:r>
            <a:r>
              <a:rPr lang="en-US" sz="1575" b="1" dirty="0">
                <a:latin typeface="+mn-lt"/>
                <a:cs typeface="+mn-cs"/>
              </a:rPr>
              <a:t>placeholder="dd-mm-</a:t>
            </a:r>
            <a:r>
              <a:rPr lang="en-US" sz="1575" b="1" dirty="0" err="1">
                <a:latin typeface="+mn-lt"/>
                <a:cs typeface="+mn-cs"/>
              </a:rPr>
              <a:t>yyyy</a:t>
            </a:r>
            <a:r>
              <a:rPr lang="en-US" sz="1575" b="1" dirty="0">
                <a:latin typeface="+mn-lt"/>
                <a:cs typeface="+mn-cs"/>
              </a:rPr>
              <a:t>“.</a:t>
            </a:r>
            <a:endParaRPr lang="en-US" sz="1575" b="1" dirty="0">
              <a:latin typeface="+mn-lt"/>
              <a:cs typeface="+mn-cs"/>
            </a:endParaRPr>
          </a:p>
          <a:p>
            <a:pPr marL="739140" lvl="1" indent="-342900" eaLnBrk="1" fontAlgn="auto" hangingPunct="1">
              <a:spcBef>
                <a:spcPts val="0"/>
              </a:spcBef>
              <a:spcAft>
                <a:spcPts val="0"/>
              </a:spcAft>
              <a:buFont typeface="Wingdings" panose="05000000000000000000" pitchFamily="2" charset="2"/>
              <a:buChar char="§"/>
              <a:defRPr/>
            </a:pPr>
            <a:r>
              <a:rPr lang="en-US" sz="1575" dirty="0">
                <a:latin typeface="+mn-lt"/>
                <a:cs typeface="+mn-cs"/>
              </a:rPr>
              <a:t>We can also mention the </a:t>
            </a:r>
            <a:r>
              <a:rPr lang="en-US" sz="1575" b="1" dirty="0">
                <a:latin typeface="+mn-lt"/>
                <a:cs typeface="+mn-cs"/>
              </a:rPr>
              <a:t>start </a:t>
            </a:r>
            <a:r>
              <a:rPr lang="en-US" sz="1575" dirty="0">
                <a:latin typeface="+mn-lt"/>
                <a:cs typeface="+mn-cs"/>
              </a:rPr>
              <a:t>and </a:t>
            </a:r>
            <a:r>
              <a:rPr lang="en-US" sz="1575" b="1" dirty="0">
                <a:latin typeface="+mn-lt"/>
                <a:cs typeface="+mn-cs"/>
              </a:rPr>
              <a:t>end dates </a:t>
            </a:r>
            <a:r>
              <a:rPr lang="en-US" sz="1575" dirty="0">
                <a:latin typeface="+mn-lt"/>
                <a:cs typeface="+mn-cs"/>
              </a:rPr>
              <a:t>for the date picker with  </a:t>
            </a:r>
            <a:r>
              <a:rPr lang="en-US" sz="1575" dirty="0">
                <a:solidFill>
                  <a:srgbClr val="C00000"/>
                </a:solidFill>
                <a:latin typeface="+mn-lt"/>
                <a:cs typeface="+mn-cs"/>
              </a:rPr>
              <a:t>min</a:t>
            </a:r>
            <a:r>
              <a:rPr lang="en-US" sz="1575" dirty="0">
                <a:latin typeface="+mn-lt"/>
                <a:cs typeface="+mn-cs"/>
              </a:rPr>
              <a:t> and max attributes.</a:t>
            </a:r>
            <a:endParaRPr lang="en-US" sz="1575" dirty="0">
              <a:latin typeface="+mn-lt"/>
              <a:cs typeface="+mn-cs"/>
            </a:endParaRPr>
          </a:p>
          <a:p>
            <a:pPr marL="739140" lvl="1" indent="-342900" eaLnBrk="1" fontAlgn="auto" hangingPunct="1">
              <a:spcBef>
                <a:spcPts val="0"/>
              </a:spcBef>
              <a:spcAft>
                <a:spcPts val="0"/>
              </a:spcAft>
              <a:buFont typeface="Wingdings" panose="05000000000000000000" pitchFamily="2" charset="2"/>
              <a:buChar char="§"/>
              <a:defRPr/>
            </a:pPr>
            <a:endParaRPr lang="en-US" sz="1575" b="1" dirty="0">
              <a:latin typeface="+mn-lt"/>
              <a:cs typeface="+mn-cs"/>
            </a:endParaRPr>
          </a:p>
        </p:txBody>
      </p:sp>
      <p:sp>
        <p:nvSpPr>
          <p:cNvPr id="17" name="Rectangle 16"/>
          <p:cNvSpPr/>
          <p:nvPr/>
        </p:nvSpPr>
        <p:spPr>
          <a:xfrm>
            <a:off x="3727174" y="2571437"/>
            <a:ext cx="5337313" cy="167386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r>
              <a:rPr lang="en-US" sz="1050" b="0" dirty="0">
                <a:effectLst/>
                <a:latin typeface="Consolas" panose="020B0609020204030204" pitchFamily="49" charset="0"/>
              </a:rPr>
              <a:t>&lt;html&gt;</a:t>
            </a:r>
            <a:endParaRPr lang="en-US" sz="1050" b="0" dirty="0">
              <a:effectLst/>
              <a:latin typeface="Consolas" panose="020B0609020204030204" pitchFamily="49" charset="0"/>
            </a:endParaRPr>
          </a:p>
          <a:p>
            <a:r>
              <a:rPr lang="en-US" sz="1050" b="0" dirty="0">
                <a:effectLst/>
                <a:latin typeface="Consolas" panose="020B0609020204030204" pitchFamily="49" charset="0"/>
              </a:rPr>
              <a:t>&lt;body&gt;</a:t>
            </a:r>
            <a:endParaRPr lang="en-US" sz="1050" b="0" dirty="0">
              <a:effectLst/>
              <a:latin typeface="Consolas" panose="020B0609020204030204" pitchFamily="49" charset="0"/>
            </a:endParaRPr>
          </a:p>
          <a:p>
            <a:r>
              <a:rPr lang="en-US" sz="1050" b="0" dirty="0">
                <a:effectLst/>
                <a:latin typeface="Consolas" panose="020B0609020204030204" pitchFamily="49" charset="0"/>
              </a:rPr>
              <a:t>&lt;label for="appt"&gt;Choose a time for your meeting:&lt;/label&gt;</a:t>
            </a:r>
            <a:endParaRPr lang="en-US" sz="1050" b="0" dirty="0">
              <a:effectLst/>
              <a:latin typeface="Consolas" panose="020B0609020204030204" pitchFamily="49" charset="0"/>
            </a:endParaRPr>
          </a:p>
          <a:p>
            <a:r>
              <a:rPr lang="en-US" sz="1050" b="0" dirty="0">
                <a:effectLst/>
                <a:latin typeface="Consolas" panose="020B0609020204030204" pitchFamily="49" charset="0"/>
              </a:rPr>
              <a:t>&lt;input type="</a:t>
            </a:r>
            <a:r>
              <a:rPr lang="en-US" sz="1050" b="0" dirty="0">
                <a:solidFill>
                  <a:srgbClr val="FF0000"/>
                </a:solidFill>
                <a:effectLst/>
                <a:latin typeface="Consolas" panose="020B0609020204030204" pitchFamily="49" charset="0"/>
              </a:rPr>
              <a:t>time</a:t>
            </a:r>
            <a:r>
              <a:rPr lang="en-US" sz="1050" b="0" dirty="0">
                <a:effectLst/>
                <a:latin typeface="Consolas" panose="020B0609020204030204" pitchFamily="49" charset="0"/>
              </a:rPr>
              <a:t>" id="appt" name="appt"         </a:t>
            </a:r>
            <a:endParaRPr lang="en-US" sz="1050" b="0" dirty="0">
              <a:effectLst/>
              <a:latin typeface="Consolas" panose="020B0609020204030204" pitchFamily="49" charset="0"/>
            </a:endParaRPr>
          </a:p>
          <a:p>
            <a:r>
              <a:rPr lang="en-US" sz="1050" dirty="0">
                <a:latin typeface="Consolas" panose="020B0609020204030204" pitchFamily="49" charset="0"/>
              </a:rPr>
              <a:t>   </a:t>
            </a:r>
            <a:r>
              <a:rPr lang="en-US" sz="1050" b="0" dirty="0">
                <a:solidFill>
                  <a:srgbClr val="FF0000"/>
                </a:solidFill>
                <a:effectLst/>
                <a:latin typeface="Consolas" panose="020B0609020204030204" pitchFamily="49" charset="0"/>
              </a:rPr>
              <a:t>min="09:00"</a:t>
            </a:r>
            <a:r>
              <a:rPr lang="en-US" sz="1050" b="0" dirty="0">
                <a:effectLst/>
                <a:latin typeface="Consolas" panose="020B0609020204030204" pitchFamily="49" charset="0"/>
              </a:rPr>
              <a:t> </a:t>
            </a:r>
            <a:r>
              <a:rPr lang="en-US" sz="1050" b="0" dirty="0">
                <a:solidFill>
                  <a:srgbClr val="FF0000"/>
                </a:solidFill>
                <a:effectLst/>
                <a:latin typeface="Consolas" panose="020B0609020204030204" pitchFamily="49" charset="0"/>
              </a:rPr>
              <a:t>max="18:00"</a:t>
            </a:r>
            <a:r>
              <a:rPr lang="en-US" sz="1050" b="0" dirty="0">
                <a:effectLst/>
                <a:latin typeface="Consolas" panose="020B0609020204030204" pitchFamily="49" charset="0"/>
              </a:rPr>
              <a:t> required&gt;</a:t>
            </a:r>
            <a:endParaRPr lang="en-US" sz="1050" b="0" dirty="0">
              <a:effectLst/>
              <a:latin typeface="Consolas" panose="020B0609020204030204" pitchFamily="49" charset="0"/>
            </a:endParaRPr>
          </a:p>
          <a:p>
            <a:r>
              <a:rPr lang="en-US" sz="1050" b="0" dirty="0">
                <a:effectLst/>
                <a:latin typeface="Consolas" panose="020B0609020204030204" pitchFamily="49" charset="0"/>
              </a:rPr>
              <a:t>&lt;small&gt;Office hours are 9am to 6pm&lt;/small&gt;</a:t>
            </a:r>
            <a:endParaRPr lang="en-US" sz="1050" b="0" dirty="0">
              <a:effectLst/>
              <a:latin typeface="Consolas" panose="020B0609020204030204" pitchFamily="49" charset="0"/>
            </a:endParaRPr>
          </a:p>
          <a:p>
            <a:r>
              <a:rPr lang="en-US" sz="1050" b="0" dirty="0">
                <a:effectLst/>
                <a:latin typeface="Consolas" panose="020B0609020204030204" pitchFamily="49" charset="0"/>
              </a:rPr>
              <a:t>&lt;/body&gt;</a:t>
            </a:r>
            <a:endParaRPr lang="en-US" sz="1050" b="0" dirty="0">
              <a:effectLst/>
              <a:latin typeface="Consolas" panose="020B0609020204030204" pitchFamily="49" charset="0"/>
            </a:endParaRPr>
          </a:p>
          <a:p>
            <a:r>
              <a:rPr lang="en-US" sz="1050" b="0" dirty="0">
                <a:effectLst/>
                <a:latin typeface="Consolas" panose="020B0609020204030204" pitchFamily="49" charset="0"/>
              </a:rPr>
              <a:t>&lt;/html&gt;</a:t>
            </a:r>
            <a:endParaRPr lang="en-US" sz="1050" b="0" dirty="0">
              <a:effectLst/>
              <a:latin typeface="Consolas" panose="020B0609020204030204" pitchFamily="49" charset="0"/>
            </a:endParaRPr>
          </a:p>
          <a:p>
            <a:br>
              <a:rPr lang="en-US" sz="1050" b="0" dirty="0">
                <a:effectLst/>
                <a:latin typeface="Consolas" panose="020B0609020204030204" pitchFamily="49" charset="0"/>
              </a:rPr>
            </a:br>
            <a:endParaRPr lang="en-US" sz="1050" b="0" dirty="0">
              <a:effectLst/>
              <a:latin typeface="Consolas" panose="020B0609020204030204" pitchFamily="49" charset="0"/>
            </a:endParaRPr>
          </a:p>
        </p:txBody>
      </p:sp>
      <p:sp>
        <p:nvSpPr>
          <p:cNvPr id="15" name="Rectangle 14"/>
          <p:cNvSpPr/>
          <p:nvPr/>
        </p:nvSpPr>
        <p:spPr>
          <a:xfrm>
            <a:off x="477078" y="1058466"/>
            <a:ext cx="7851913" cy="335280"/>
          </a:xfrm>
          <a:prstGeom prst="rect">
            <a:avLst/>
          </a:prstGeom>
        </p:spPr>
        <p:txBody>
          <a:bodyPr wrap="square" lIns="59403" tIns="29702" rIns="59403" bIns="29702">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Displaying time picker</a:t>
            </a:r>
            <a:endParaRPr lang="en-US" sz="1800" b="1" spc="-4" dirty="0">
              <a:solidFill>
                <a:srgbClr val="C00000"/>
              </a:solidFill>
              <a:latin typeface="Times New Roman" panose="02020603050405020304"/>
              <a:cs typeface="Times New Roman" panose="02020603050405020304"/>
            </a:endParaRPr>
          </a:p>
        </p:txBody>
      </p:sp>
      <p:pic>
        <p:nvPicPr>
          <p:cNvPr id="3" name="Picture 2"/>
          <p:cNvPicPr>
            <a:picLocks noChangeAspect="1"/>
          </p:cNvPicPr>
          <p:nvPr/>
        </p:nvPicPr>
        <p:blipFill>
          <a:blip r:embed="rId1"/>
          <a:stretch>
            <a:fillRect/>
          </a:stretch>
        </p:blipFill>
        <p:spPr>
          <a:xfrm>
            <a:off x="686111" y="3208919"/>
            <a:ext cx="2643188" cy="1064419"/>
          </a:xfrm>
          <a:prstGeom prst="rect">
            <a:avLst/>
          </a:prstGeom>
          <a:solidFill>
            <a:srgbClr val="0070C0"/>
          </a:solidFill>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13" y="1402142"/>
            <a:ext cx="8984974" cy="787400"/>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12. &lt;input type="</a:t>
            </a:r>
            <a:r>
              <a:rPr lang="en-US" sz="1575" b="1" spc="-4" dirty="0" err="1">
                <a:solidFill>
                  <a:srgbClr val="C00000"/>
                </a:solidFill>
                <a:latin typeface="Times New Roman" panose="02020603050405020304"/>
                <a:cs typeface="Times New Roman" panose="02020603050405020304"/>
              </a:rPr>
              <a:t>tel</a:t>
            </a:r>
            <a:r>
              <a:rPr lang="en-US" sz="1575" b="1" spc="-4" dirty="0">
                <a:solidFill>
                  <a:srgbClr val="C00000"/>
                </a:solidFill>
                <a:latin typeface="Times New Roman" panose="02020603050405020304"/>
                <a:cs typeface="Times New Roman" panose="02020603050405020304"/>
              </a:rPr>
              <a:t>"&gt;</a:t>
            </a:r>
            <a:endParaRPr lang="en-US" sz="1575" b="1" spc="-4" dirty="0">
              <a:solidFill>
                <a:srgbClr val="C00000"/>
              </a:solidFill>
              <a:latin typeface="Times New Roman" panose="02020603050405020304"/>
              <a:cs typeface="Times New Roman" panose="02020603050405020304"/>
            </a:endParaRPr>
          </a:p>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rPr>
              <a:t>    </a:t>
            </a:r>
            <a:r>
              <a:rPr lang="en-US" sz="1575" dirty="0">
                <a:latin typeface="+mn-lt"/>
                <a:cs typeface="+mn-cs"/>
              </a:rPr>
              <a:t>The </a:t>
            </a:r>
            <a:r>
              <a:rPr lang="en-US" sz="1575" b="1" dirty="0">
                <a:latin typeface="+mn-lt"/>
                <a:cs typeface="+mn-cs"/>
              </a:rPr>
              <a:t>&lt;input type=“</a:t>
            </a:r>
            <a:r>
              <a:rPr lang="en-US" sz="1575" b="1" dirty="0" err="1"/>
              <a:t>tel</a:t>
            </a:r>
            <a:r>
              <a:rPr lang="en-US" sz="1575" b="1" dirty="0">
                <a:latin typeface="+mn-lt"/>
                <a:cs typeface="+mn-cs"/>
              </a:rPr>
              <a:t>"&gt; </a:t>
            </a:r>
            <a:r>
              <a:rPr lang="en-US" sz="1575" dirty="0">
                <a:latin typeface="+mn-lt"/>
                <a:cs typeface="+mn-cs"/>
              </a:rPr>
              <a:t>defines a </a:t>
            </a:r>
            <a:r>
              <a:rPr lang="en-US" sz="1575" dirty="0"/>
              <a:t>telephone number</a:t>
            </a:r>
            <a:r>
              <a:rPr lang="en-US" sz="1575" dirty="0">
                <a:latin typeface="+mn-lt"/>
                <a:cs typeface="+mn-cs"/>
              </a:rPr>
              <a:t>.</a:t>
            </a:r>
            <a:endParaRPr lang="en-US" sz="1575" dirty="0">
              <a:latin typeface="+mn-lt"/>
              <a:cs typeface="+mn-cs"/>
            </a:endParaRPr>
          </a:p>
          <a:p>
            <a:pPr marL="396240" lvl="1" eaLnBrk="1" fontAlgn="auto" hangingPunct="1">
              <a:spcBef>
                <a:spcPts val="0"/>
              </a:spcBef>
              <a:spcAft>
                <a:spcPts val="0"/>
              </a:spcAft>
              <a:defRPr/>
            </a:pPr>
            <a:r>
              <a:rPr lang="en-US" sz="1575" dirty="0"/>
              <a:t>       </a:t>
            </a:r>
            <a:endParaRPr lang="en-US" sz="1575" b="1" dirty="0">
              <a:latin typeface="+mn-lt"/>
              <a:cs typeface="+mn-cs"/>
            </a:endParaRPr>
          </a:p>
        </p:txBody>
      </p:sp>
      <p:sp>
        <p:nvSpPr>
          <p:cNvPr id="17" name="Rectangle 16"/>
          <p:cNvSpPr/>
          <p:nvPr/>
        </p:nvSpPr>
        <p:spPr>
          <a:xfrm>
            <a:off x="3727174" y="2571437"/>
            <a:ext cx="5337313" cy="1673860"/>
          </a:xfrm>
          <a:prstGeom prst="rect">
            <a:avLst/>
          </a:prstGeom>
          <a:solidFill>
            <a:schemeClr val="accent2">
              <a:lumMod val="20000"/>
              <a:lumOff val="80000"/>
            </a:schemeClr>
          </a:solidFill>
          <a:ln>
            <a:solidFill>
              <a:schemeClr val="accent1"/>
            </a:solidFill>
          </a:ln>
        </p:spPr>
        <p:txBody>
          <a:bodyPr wrap="square" lIns="59403" tIns="29702" rIns="59403" bIns="29702">
            <a:spAutoFit/>
          </a:bodyPr>
          <a:lstStyle/>
          <a:p>
            <a:r>
              <a:rPr lang="en-US" sz="1050" b="0" dirty="0">
                <a:effectLst/>
                <a:latin typeface="Consolas" panose="020B0609020204030204" pitchFamily="49" charset="0"/>
              </a:rPr>
              <a:t>&lt;html&gt;</a:t>
            </a:r>
            <a:endParaRPr lang="en-US" sz="1050" b="0" dirty="0">
              <a:effectLst/>
              <a:latin typeface="Consolas" panose="020B0609020204030204" pitchFamily="49" charset="0"/>
            </a:endParaRPr>
          </a:p>
          <a:p>
            <a:r>
              <a:rPr lang="en-US" sz="1050" b="0" dirty="0">
                <a:effectLst/>
                <a:latin typeface="Consolas" panose="020B0609020204030204" pitchFamily="49" charset="0"/>
              </a:rPr>
              <a:t>&lt;body&gt;</a:t>
            </a:r>
            <a:endParaRPr lang="en-US" sz="1050" b="0" dirty="0">
              <a:effectLst/>
              <a:latin typeface="Consolas" panose="020B0609020204030204" pitchFamily="49" charset="0"/>
            </a:endParaRPr>
          </a:p>
          <a:p>
            <a:r>
              <a:rPr lang="en-US" sz="1050" b="0" dirty="0">
                <a:effectLst/>
                <a:latin typeface="Consolas" panose="020B0609020204030204" pitchFamily="49" charset="0"/>
              </a:rPr>
              <a:t>&lt;label for="appt"&gt;Choose a time for your meeting:&lt;/label&gt;</a:t>
            </a:r>
            <a:endParaRPr lang="en-US" sz="1050" b="0" dirty="0">
              <a:effectLst/>
              <a:latin typeface="Consolas" panose="020B0609020204030204" pitchFamily="49" charset="0"/>
            </a:endParaRPr>
          </a:p>
          <a:p>
            <a:r>
              <a:rPr lang="en-US" sz="1050" b="0" dirty="0">
                <a:effectLst/>
                <a:latin typeface="Consolas" panose="020B0609020204030204" pitchFamily="49" charset="0"/>
              </a:rPr>
              <a:t>&lt;input type="</a:t>
            </a:r>
            <a:r>
              <a:rPr lang="en-US" sz="1050" b="0" dirty="0">
                <a:solidFill>
                  <a:srgbClr val="FF0000"/>
                </a:solidFill>
                <a:effectLst/>
                <a:latin typeface="Consolas" panose="020B0609020204030204" pitchFamily="49" charset="0"/>
              </a:rPr>
              <a:t>time</a:t>
            </a:r>
            <a:r>
              <a:rPr lang="en-US" sz="1050" b="0" dirty="0">
                <a:effectLst/>
                <a:latin typeface="Consolas" panose="020B0609020204030204" pitchFamily="49" charset="0"/>
              </a:rPr>
              <a:t>" id="appt" name="appt"         </a:t>
            </a:r>
            <a:endParaRPr lang="en-US" sz="1050" b="0" dirty="0">
              <a:effectLst/>
              <a:latin typeface="Consolas" panose="020B0609020204030204" pitchFamily="49" charset="0"/>
            </a:endParaRPr>
          </a:p>
          <a:p>
            <a:r>
              <a:rPr lang="en-US" sz="1050" dirty="0">
                <a:latin typeface="Consolas" panose="020B0609020204030204" pitchFamily="49" charset="0"/>
              </a:rPr>
              <a:t>   </a:t>
            </a:r>
            <a:r>
              <a:rPr lang="en-US" sz="1050" b="0" dirty="0">
                <a:solidFill>
                  <a:srgbClr val="FF0000"/>
                </a:solidFill>
                <a:effectLst/>
                <a:latin typeface="Consolas" panose="020B0609020204030204" pitchFamily="49" charset="0"/>
              </a:rPr>
              <a:t>min="09:00"</a:t>
            </a:r>
            <a:r>
              <a:rPr lang="en-US" sz="1050" b="0" dirty="0">
                <a:effectLst/>
                <a:latin typeface="Consolas" panose="020B0609020204030204" pitchFamily="49" charset="0"/>
              </a:rPr>
              <a:t> </a:t>
            </a:r>
            <a:r>
              <a:rPr lang="en-US" sz="1050" b="0" dirty="0">
                <a:solidFill>
                  <a:srgbClr val="FF0000"/>
                </a:solidFill>
                <a:effectLst/>
                <a:latin typeface="Consolas" panose="020B0609020204030204" pitchFamily="49" charset="0"/>
              </a:rPr>
              <a:t>max="18:00"</a:t>
            </a:r>
            <a:r>
              <a:rPr lang="en-US" sz="1050" b="0" dirty="0">
                <a:effectLst/>
                <a:latin typeface="Consolas" panose="020B0609020204030204" pitchFamily="49" charset="0"/>
              </a:rPr>
              <a:t> required&gt;</a:t>
            </a:r>
            <a:endParaRPr lang="en-US" sz="1050" b="0" dirty="0">
              <a:effectLst/>
              <a:latin typeface="Consolas" panose="020B0609020204030204" pitchFamily="49" charset="0"/>
            </a:endParaRPr>
          </a:p>
          <a:p>
            <a:r>
              <a:rPr lang="en-US" sz="1050" b="0" dirty="0">
                <a:effectLst/>
                <a:latin typeface="Consolas" panose="020B0609020204030204" pitchFamily="49" charset="0"/>
              </a:rPr>
              <a:t>&lt;small&gt;Office hours are 9am to 6pm&lt;/small&gt;</a:t>
            </a:r>
            <a:endParaRPr lang="en-US" sz="1050" b="0" dirty="0">
              <a:effectLst/>
              <a:latin typeface="Consolas" panose="020B0609020204030204" pitchFamily="49" charset="0"/>
            </a:endParaRPr>
          </a:p>
          <a:p>
            <a:r>
              <a:rPr lang="en-US" sz="1050" b="0" dirty="0">
                <a:effectLst/>
                <a:latin typeface="Consolas" panose="020B0609020204030204" pitchFamily="49" charset="0"/>
              </a:rPr>
              <a:t>&lt;/body&gt;</a:t>
            </a:r>
            <a:endParaRPr lang="en-US" sz="1050" b="0" dirty="0">
              <a:effectLst/>
              <a:latin typeface="Consolas" panose="020B0609020204030204" pitchFamily="49" charset="0"/>
            </a:endParaRPr>
          </a:p>
          <a:p>
            <a:r>
              <a:rPr lang="en-US" sz="1050" b="0" dirty="0">
                <a:effectLst/>
                <a:latin typeface="Consolas" panose="020B0609020204030204" pitchFamily="49" charset="0"/>
              </a:rPr>
              <a:t>&lt;/html&gt;</a:t>
            </a:r>
            <a:endParaRPr lang="en-US" sz="1050" b="0" dirty="0">
              <a:effectLst/>
              <a:latin typeface="Consolas" panose="020B0609020204030204" pitchFamily="49" charset="0"/>
            </a:endParaRPr>
          </a:p>
          <a:p>
            <a:br>
              <a:rPr lang="en-US" sz="1050" b="0" dirty="0">
                <a:effectLst/>
                <a:latin typeface="Consolas" panose="020B0609020204030204" pitchFamily="49" charset="0"/>
              </a:rPr>
            </a:br>
            <a:endParaRPr lang="en-US" sz="1050" b="0" dirty="0">
              <a:effectLst/>
              <a:latin typeface="Consolas" panose="020B0609020204030204" pitchFamily="49" charset="0"/>
            </a:endParaRPr>
          </a:p>
        </p:txBody>
      </p:sp>
      <p:sp>
        <p:nvSpPr>
          <p:cNvPr id="15" name="Rectangle 14"/>
          <p:cNvSpPr/>
          <p:nvPr/>
        </p:nvSpPr>
        <p:spPr>
          <a:xfrm>
            <a:off x="477078" y="1058466"/>
            <a:ext cx="7851913" cy="335280"/>
          </a:xfrm>
          <a:prstGeom prst="rect">
            <a:avLst/>
          </a:prstGeom>
        </p:spPr>
        <p:txBody>
          <a:bodyPr wrap="square" lIns="59403" tIns="29702" rIns="59403" bIns="29702">
            <a:spAutoFit/>
          </a:bodyPr>
          <a:lstStyle/>
          <a:p>
            <a:pPr marL="10795" algn="ctr" eaLnBrk="1" fontAlgn="auto" hangingPunct="1">
              <a:spcBef>
                <a:spcPts val="785"/>
              </a:spcBef>
              <a:spcAft>
                <a:spcPts val="0"/>
              </a:spcAft>
              <a:tabLst>
                <a:tab pos="3639185" algn="l"/>
              </a:tabLst>
              <a:defRPr/>
            </a:pPr>
            <a:r>
              <a:rPr lang="en-US" sz="1800" b="1" spc="-4" dirty="0">
                <a:solidFill>
                  <a:srgbClr val="C00000"/>
                </a:solidFill>
                <a:latin typeface="Times New Roman" panose="02020603050405020304"/>
                <a:cs typeface="Times New Roman" panose="02020603050405020304"/>
              </a:rPr>
              <a:t>Telephone number </a:t>
            </a:r>
            <a:endParaRPr lang="en-US" sz="1800" b="1" spc="-4" dirty="0">
              <a:solidFill>
                <a:srgbClr val="C00000"/>
              </a:solidFill>
              <a:latin typeface="Times New Roman" panose="02020603050405020304"/>
              <a:cs typeface="Times New Roman" panose="02020603050405020304"/>
            </a:endParaRPr>
          </a:p>
        </p:txBody>
      </p:sp>
      <p:pic>
        <p:nvPicPr>
          <p:cNvPr id="4" name="Picture 3"/>
          <p:cNvPicPr>
            <a:picLocks noChangeAspect="1"/>
          </p:cNvPicPr>
          <p:nvPr/>
        </p:nvPicPr>
        <p:blipFill>
          <a:blip r:embed="rId1"/>
          <a:stretch>
            <a:fillRect/>
          </a:stretch>
        </p:blipFill>
        <p:spPr>
          <a:xfrm>
            <a:off x="571189" y="3058146"/>
            <a:ext cx="2678906" cy="1000125"/>
          </a:xfrm>
          <a:prstGeom prst="rect">
            <a:avLst/>
          </a:prstGeom>
          <a:ln>
            <a:solidFill>
              <a:schemeClr val="accent1"/>
            </a:solidFill>
          </a:ln>
        </p:spPr>
      </p:pic>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13" name="Rectangle 12"/>
          <p:cNvSpPr/>
          <p:nvPr/>
        </p:nvSpPr>
        <p:spPr>
          <a:xfrm>
            <a:off x="79513" y="1171637"/>
            <a:ext cx="8984974" cy="544195"/>
          </a:xfrm>
          <a:prstGeom prst="rect">
            <a:avLst/>
          </a:prstGeom>
        </p:spPr>
        <p:txBody>
          <a:bodyPr wrap="square" lIns="59403" tIns="29702" rIns="59403" bIns="29702">
            <a:spAutoFit/>
          </a:bodyPr>
          <a:lstStyle/>
          <a:p>
            <a:pPr marL="396240" indent="-396240" eaLnBrk="1" fontAlgn="auto" hangingPunct="1">
              <a:spcBef>
                <a:spcPts val="0"/>
              </a:spcBef>
              <a:spcAft>
                <a:spcPts val="0"/>
              </a:spcAft>
              <a:defRPr/>
            </a:pPr>
            <a:r>
              <a:rPr lang="en-US" sz="1575" b="1" spc="-4" dirty="0">
                <a:solidFill>
                  <a:srgbClr val="C00000"/>
                </a:solidFill>
                <a:latin typeface="Times New Roman" panose="02020603050405020304"/>
                <a:cs typeface="Times New Roman" panose="02020603050405020304"/>
                <a:sym typeface="+mn-ea"/>
              </a:rPr>
              <a:t>RANGE</a:t>
            </a:r>
            <a:endParaRPr lang="en-US" sz="1575" b="1" spc="-4" dirty="0">
              <a:solidFill>
                <a:srgbClr val="C00000"/>
              </a:solidFill>
              <a:latin typeface="Times New Roman" panose="02020603050405020304"/>
              <a:cs typeface="Times New Roman" panose="02020603050405020304"/>
            </a:endParaRPr>
          </a:p>
          <a:p>
            <a:pPr marL="396240" indent="-396240" eaLnBrk="1" fontAlgn="auto" hangingPunct="1">
              <a:spcBef>
                <a:spcPts val="0"/>
              </a:spcBef>
              <a:spcAft>
                <a:spcPts val="0"/>
              </a:spcAft>
              <a:defRPr/>
            </a:pPr>
            <a:r>
              <a:rPr lang="en-US" altLang="en-US" sz="1575" b="1" dirty="0">
                <a:latin typeface="+mn-lt"/>
                <a:cs typeface="+mn-cs"/>
              </a:rPr>
              <a:t>&lt;input type="range" id="a" value="50"&gt;</a:t>
            </a:r>
            <a:endParaRPr lang="en-US" altLang="en-US" sz="1575" b="1" dirty="0">
              <a:latin typeface="+mn-lt"/>
              <a:cs typeface="+mn-cs"/>
            </a:endParaRPr>
          </a:p>
        </p:txBody>
      </p:sp>
      <p:pic>
        <p:nvPicPr>
          <p:cNvPr id="2" name="Picture 1"/>
          <p:cNvPicPr>
            <a:picLocks noChangeAspect="1"/>
          </p:cNvPicPr>
          <p:nvPr/>
        </p:nvPicPr>
        <p:blipFill>
          <a:blip r:embed="rId1"/>
          <a:stretch>
            <a:fillRect/>
          </a:stretch>
        </p:blipFill>
        <p:spPr>
          <a:xfrm>
            <a:off x="3810953" y="1118235"/>
            <a:ext cx="2520315" cy="485775"/>
          </a:xfrm>
          <a:prstGeom prst="rect">
            <a:avLst/>
          </a:prstGeom>
        </p:spPr>
      </p:pic>
      <p:sp>
        <p:nvSpPr>
          <p:cNvPr id="3" name="Text Box 2"/>
          <p:cNvSpPr txBox="1"/>
          <p:nvPr/>
        </p:nvSpPr>
        <p:spPr>
          <a:xfrm>
            <a:off x="79534" y="2032635"/>
            <a:ext cx="6778466" cy="2614613"/>
          </a:xfrm>
          <a:prstGeom prst="rect">
            <a:avLst/>
          </a:prstGeom>
          <a:noFill/>
        </p:spPr>
        <p:txBody>
          <a:bodyPr wrap="square" rtlCol="0" anchor="t">
            <a:noAutofit/>
          </a:bodyPr>
          <a:p>
            <a:r>
              <a:rPr lang="en-US" altLang="en-US" sz="2250" b="1">
                <a:solidFill>
                  <a:srgbClr val="FF0000"/>
                </a:solidFill>
                <a:sym typeface="+mn-ea"/>
              </a:rPr>
              <a:t>The input required attribute</a:t>
            </a:r>
            <a:endParaRPr lang="en-US" altLang="en-US" sz="2250" b="1">
              <a:solidFill>
                <a:srgbClr val="FF0000"/>
              </a:solidFill>
            </a:endParaRPr>
          </a:p>
          <a:p>
            <a:r>
              <a:rPr lang="en-US" altLang="en-US" sz="1050"/>
              <a:t>&lt;!DOCTYPE html&gt;</a:t>
            </a:r>
            <a:endParaRPr lang="en-US" altLang="en-US" sz="1050"/>
          </a:p>
          <a:p>
            <a:r>
              <a:rPr lang="en-US" altLang="en-US" sz="1050"/>
              <a:t>&lt;html&gt;</a:t>
            </a:r>
            <a:endParaRPr lang="en-US" altLang="en-US" sz="1050"/>
          </a:p>
          <a:p>
            <a:r>
              <a:rPr lang="en-US" altLang="en-US" sz="1050"/>
              <a:t>&lt;body&gt;</a:t>
            </a:r>
            <a:endParaRPr lang="en-US" altLang="en-US" sz="1050"/>
          </a:p>
          <a:p>
            <a:r>
              <a:rPr lang="en-US" altLang="en-US" sz="1050"/>
              <a:t>&lt;h1&gt;The input required attribute&lt;/h1&gt;</a:t>
            </a:r>
            <a:endParaRPr lang="en-US" altLang="en-US" sz="1050"/>
          </a:p>
          <a:p>
            <a:r>
              <a:rPr lang="en-US" altLang="en-US" sz="1050"/>
              <a:t>&lt;form action="/action_page.php"&gt;</a:t>
            </a:r>
            <a:endParaRPr lang="en-US" altLang="en-US" sz="1050"/>
          </a:p>
          <a:p>
            <a:r>
              <a:rPr lang="en-US" altLang="en-US" sz="1050"/>
              <a:t>  &lt;label for="username"&gt;Username:&lt;/label&gt;</a:t>
            </a:r>
            <a:endParaRPr lang="en-US" altLang="en-US" sz="1050"/>
          </a:p>
          <a:p>
            <a:r>
              <a:rPr lang="en-US" altLang="en-US" sz="1050"/>
              <a:t>  &lt;input type="text" id="username" name="username" </a:t>
            </a:r>
            <a:r>
              <a:rPr lang="en-US" altLang="en-US" sz="1050" b="1">
                <a:solidFill>
                  <a:srgbClr val="FF0000"/>
                </a:solidFill>
              </a:rPr>
              <a:t>required</a:t>
            </a:r>
            <a:r>
              <a:rPr lang="en-US" altLang="en-US" sz="1050"/>
              <a:t>&gt;</a:t>
            </a:r>
            <a:endParaRPr lang="en-US" altLang="en-US" sz="1050"/>
          </a:p>
          <a:p>
            <a:r>
              <a:rPr lang="en-US" altLang="en-US" sz="1050"/>
              <a:t>  &lt;input type="submit"&gt;</a:t>
            </a:r>
            <a:endParaRPr lang="en-US" altLang="en-US" sz="1050"/>
          </a:p>
          <a:p>
            <a:r>
              <a:rPr lang="en-US" altLang="en-US" sz="1050"/>
              <a:t>&lt;/form&gt;</a:t>
            </a:r>
            <a:endParaRPr lang="en-US" altLang="en-US" sz="1050"/>
          </a:p>
          <a:p>
            <a:r>
              <a:rPr lang="en-US" altLang="en-US" sz="1050"/>
              <a:t>&lt;/body&gt;</a:t>
            </a:r>
            <a:endParaRPr lang="en-US" altLang="en-US" sz="1050"/>
          </a:p>
          <a:p>
            <a:r>
              <a:rPr lang="en-US" altLang="en-US" sz="1050"/>
              <a:t>&lt;/html&gt;</a:t>
            </a:r>
            <a:endParaRPr lang="en-US" sz="1050"/>
          </a:p>
        </p:txBody>
      </p:sp>
      <p:pic>
        <p:nvPicPr>
          <p:cNvPr id="5" name="Picture 4"/>
          <p:cNvPicPr>
            <a:picLocks noChangeAspect="1"/>
          </p:cNvPicPr>
          <p:nvPr/>
        </p:nvPicPr>
        <p:blipFill>
          <a:blip r:embed="rId2"/>
          <a:stretch>
            <a:fillRect/>
          </a:stretch>
        </p:blipFill>
        <p:spPr>
          <a:xfrm>
            <a:off x="4951571" y="1980724"/>
            <a:ext cx="3913346" cy="1857375"/>
          </a:xfrm>
          <a:prstGeom prst="rect">
            <a:avLst/>
          </a:prstGeom>
        </p:spPr>
      </p:pic>
      <p:pic>
        <p:nvPicPr>
          <p:cNvPr id="4" name="Picture 3"/>
          <p:cNvPicPr>
            <a:picLocks noChangeAspect="1"/>
          </p:cNvPicPr>
          <p:nvPr/>
        </p:nvPicPr>
        <p:blipFill>
          <a:blip r:embed="rId3"/>
          <a:stretch>
            <a:fillRect/>
          </a:stretch>
        </p:blipFill>
        <p:spPr>
          <a:xfrm>
            <a:off x="6331268" y="4931093"/>
            <a:ext cx="2586038" cy="550069"/>
          </a:xfrm>
          <a:prstGeom prst="rect">
            <a:avLst/>
          </a:prstGeom>
        </p:spPr>
      </p:pic>
      <p:sp>
        <p:nvSpPr>
          <p:cNvPr id="6" name="Text Box 5"/>
          <p:cNvSpPr txBox="1"/>
          <p:nvPr/>
        </p:nvSpPr>
        <p:spPr>
          <a:xfrm>
            <a:off x="560546" y="5117783"/>
            <a:ext cx="5945505" cy="252730"/>
          </a:xfrm>
          <a:prstGeom prst="rect">
            <a:avLst/>
          </a:prstGeom>
          <a:noFill/>
        </p:spPr>
        <p:txBody>
          <a:bodyPr wrap="square" rtlCol="0" anchor="t">
            <a:spAutoFit/>
          </a:bodyPr>
          <a:p>
            <a:r>
              <a:rPr lang="en-US" altLang="en-US" sz="1050" b="1">
                <a:solidFill>
                  <a:schemeClr val="tx1"/>
                </a:solidFill>
              </a:rPr>
              <a:t>Lastname:&lt;input type="text" name="lastname" value="sharma"</a:t>
            </a:r>
            <a:r>
              <a:rPr lang="en-US" altLang="en-US" sz="1050" b="1">
                <a:solidFill>
                  <a:srgbClr val="FF0000"/>
                </a:solidFill>
              </a:rPr>
              <a:t> readonly</a:t>
            </a:r>
            <a:r>
              <a:rPr lang="en-US" altLang="en-US" sz="1050" b="1">
                <a:solidFill>
                  <a:schemeClr val="tx1"/>
                </a:solidFill>
              </a:rPr>
              <a:t>&gt;</a:t>
            </a:r>
            <a:endParaRPr lang="en-US" altLang="en-US" sz="1050" b="1">
              <a:solidFill>
                <a:schemeClr val="tx1"/>
              </a:solidFill>
            </a:endParaRP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40" name="Shape 140"/>
        <p:cNvGrpSpPr/>
        <p:nvPr/>
      </p:nvGrpSpPr>
      <p:grpSpPr>
        <a:xfrm>
          <a:off x="0" y="0"/>
          <a:ext cx="0" cy="0"/>
          <a:chOff x="0" y="0"/>
          <a:chExt cx="0" cy="0"/>
        </a:xfrm>
      </p:grpSpPr>
      <p:sp>
        <p:nvSpPr>
          <p:cNvPr id="141" name="Google Shape;141;p52"/>
          <p:cNvSpPr txBox="1"/>
          <p:nvPr>
            <p:ph type="title"/>
          </p:nvPr>
        </p:nvSpPr>
        <p:spPr>
          <a:xfrm>
            <a:off x="1308133" y="182626"/>
            <a:ext cx="2776220" cy="517449"/>
          </a:xfrm>
          <a:prstGeom prst="rect">
            <a:avLst/>
          </a:prstGeom>
          <a:noFill/>
          <a:ln>
            <a:noFill/>
          </a:ln>
        </p:spPr>
        <p:txBody>
          <a:bodyPr spcFirstLastPara="1" wrap="square" lIns="0" tIns="12050" rIns="0" bIns="0" anchor="ctr" anchorCtr="0">
            <a:spAutoFit/>
          </a:bodyPr>
          <a:lstStyle/>
          <a:p>
            <a:pPr marL="12700" lvl="0" indent="0" algn="ctr" rtl="0">
              <a:lnSpc>
                <a:spcPct val="100000"/>
              </a:lnSpc>
              <a:spcBef>
                <a:spcPts val="95"/>
              </a:spcBef>
              <a:spcAft>
                <a:spcPts val="0"/>
              </a:spcAft>
              <a:buSzPts val="1400"/>
              <a:buNone/>
            </a:pPr>
            <a:r>
              <a:rPr lang="en-US" b="1"/>
              <a:t>Hidden fields</a:t>
            </a:r>
            <a:endParaRPr lang="en-US" b="1"/>
          </a:p>
        </p:txBody>
      </p:sp>
      <p:sp>
        <p:nvSpPr>
          <p:cNvPr id="142" name="Google Shape;142;p52"/>
          <p:cNvSpPr txBox="1"/>
          <p:nvPr/>
        </p:nvSpPr>
        <p:spPr>
          <a:xfrm>
            <a:off x="459740" y="1395729"/>
            <a:ext cx="8006080" cy="755650"/>
          </a:xfrm>
          <a:prstGeom prst="rect">
            <a:avLst/>
          </a:prstGeom>
          <a:noFill/>
          <a:ln>
            <a:noFill/>
          </a:ln>
        </p:spPr>
        <p:txBody>
          <a:bodyPr spcFirstLastPara="1" wrap="square" lIns="0" tIns="26025" rIns="0" bIns="0" anchor="t" anchorCtr="0">
            <a:spAutoFit/>
          </a:bodyPr>
          <a:lstStyle/>
          <a:p>
            <a:pPr marL="354965" marR="5080" lvl="0" indent="-354965" algn="l" rtl="0">
              <a:lnSpc>
                <a:spcPct val="120000"/>
              </a:lnSpc>
              <a:spcBef>
                <a:spcPts val="0"/>
              </a:spcBef>
              <a:spcAft>
                <a:spcPts val="0"/>
              </a:spcAft>
              <a:buClr>
                <a:srgbClr val="0099CC"/>
              </a:buClr>
              <a:buSzPts val="1450"/>
              <a:buFont typeface="Noto Sans Symbols"/>
              <a:buChar char="■"/>
            </a:pPr>
            <a:r>
              <a:rPr lang="en-US" sz="24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rPr>
              <a:t>&lt;input type="hidden" name="hiddenField" value="nyah"&gt;  &amp;lt;-- right there, don't you see it?</a:t>
            </a:r>
            <a:endParaRPr sz="24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endParaRPr>
          </a:p>
        </p:txBody>
      </p:sp>
      <p:sp>
        <p:nvSpPr>
          <p:cNvPr id="143" name="Google Shape;143;p52"/>
          <p:cNvSpPr txBox="1"/>
          <p:nvPr/>
        </p:nvSpPr>
        <p:spPr>
          <a:xfrm>
            <a:off x="459740" y="3193459"/>
            <a:ext cx="8105140" cy="2175510"/>
          </a:xfrm>
          <a:prstGeom prst="rect">
            <a:avLst/>
          </a:prstGeom>
          <a:noFill/>
          <a:ln>
            <a:noFill/>
          </a:ln>
        </p:spPr>
        <p:txBody>
          <a:bodyPr spcFirstLastPara="1" wrap="square" lIns="0" tIns="86975" rIns="0" bIns="0" anchor="t" anchorCtr="0">
            <a:spAutoFit/>
          </a:bodyPr>
          <a:lstStyle/>
          <a:p>
            <a:pPr marL="355600" marR="0" lvl="0" indent="-342900" algn="l" rtl="0">
              <a:lnSpc>
                <a:spcPct val="100000"/>
              </a:lnSpc>
              <a:spcBef>
                <a:spcPts val="0"/>
              </a:spcBef>
              <a:spcAft>
                <a:spcPts val="0"/>
              </a:spcAft>
              <a:buClr>
                <a:srgbClr val="0099CC"/>
              </a:buClr>
              <a:buSzPts val="1450"/>
              <a:buFont typeface="Noto Sans Symbols"/>
              <a:buChar char="■"/>
            </a:pPr>
            <a:r>
              <a:rPr lang="en-US" sz="24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What good is this?</a:t>
            </a:r>
            <a:endParaRPr lang="en-US" sz="24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756285" marR="0" lvl="1" indent="-287020" algn="l" rtl="0">
              <a:lnSpc>
                <a:spcPct val="100000"/>
              </a:lnSpc>
              <a:spcBef>
                <a:spcPts val="495"/>
              </a:spcBef>
              <a:spcAft>
                <a:spcPts val="0"/>
              </a:spcAft>
              <a:buClr>
                <a:srgbClr val="CC00CC"/>
              </a:buClr>
              <a:buSzPts val="1100"/>
              <a:buFont typeface="Noto Sans Symbols"/>
              <a:buChar char="■"/>
            </a:pPr>
            <a:r>
              <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All </a:t>
            </a:r>
            <a:r>
              <a:rPr lang="en-US" sz="2000" b="0" i="0" u="none" strike="noStrike" cap="none">
                <a:solidFill>
                  <a:srgbClr val="3300FF"/>
                </a:solidFill>
                <a:latin typeface="Trebuchet MS" panose="020B0603020202020204"/>
                <a:ea typeface="Trebuchet MS" panose="020B0603020202020204"/>
                <a:cs typeface="Trebuchet MS" panose="020B0603020202020204"/>
                <a:sym typeface="Trebuchet MS" panose="020B0603020202020204"/>
              </a:rPr>
              <a:t>input </a:t>
            </a:r>
            <a:r>
              <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fields are sent back to the server, including hidden fields</a:t>
            </a:r>
            <a:endPar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756285" marR="5080" lvl="1" indent="-287020" algn="l" rtl="0">
              <a:lnSpc>
                <a:spcPct val="100000"/>
              </a:lnSpc>
              <a:spcBef>
                <a:spcPts val="485"/>
              </a:spcBef>
              <a:spcAft>
                <a:spcPts val="0"/>
              </a:spcAft>
              <a:buClr>
                <a:srgbClr val="CC00CC"/>
              </a:buClr>
              <a:buSzPts val="1100"/>
              <a:buFont typeface="Noto Sans Symbols"/>
              <a:buChar char="■"/>
            </a:pPr>
            <a:r>
              <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This is a way to include information that the user doesn’t need to see (or  that you don’t want him/her to see)</a:t>
            </a:r>
            <a:endParaRPr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756285" marR="5080" lvl="1" indent="-287020" algn="l" rtl="0">
              <a:lnSpc>
                <a:spcPct val="100000"/>
              </a:lnSpc>
              <a:spcBef>
                <a:spcPts val="480"/>
              </a:spcBef>
              <a:spcAft>
                <a:spcPts val="0"/>
              </a:spcAft>
              <a:buClr>
                <a:srgbClr val="CC00CC"/>
              </a:buClr>
              <a:buSzPts val="1100"/>
              <a:buFont typeface="Noto Sans Symbols"/>
              <a:buChar char="■"/>
            </a:pPr>
            <a:r>
              <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The </a:t>
            </a:r>
            <a:r>
              <a:rPr lang="en-US" sz="2000" b="0" i="0" u="none" strike="noStrike" cap="none">
                <a:solidFill>
                  <a:srgbClr val="3300FF"/>
                </a:solidFill>
                <a:latin typeface="Trebuchet MS" panose="020B0603020202020204"/>
                <a:ea typeface="Trebuchet MS" panose="020B0603020202020204"/>
                <a:cs typeface="Trebuchet MS" panose="020B0603020202020204"/>
                <a:sym typeface="Trebuchet MS" panose="020B0603020202020204"/>
              </a:rPr>
              <a:t>value </a:t>
            </a:r>
            <a:r>
              <a:rPr lang="en-US"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rPr>
              <a:t>of a hidden field can be set programmatically (by JavaScript)  before the form is submitted</a:t>
            </a:r>
            <a:endParaRPr sz="2000" b="0" i="0" u="none" strike="noStrike" cap="none">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144" name="Google Shape;144;p52"/>
          <p:cNvPicPr preferRelativeResize="0"/>
          <p:nvPr/>
        </p:nvPicPr>
        <p:blipFill rotWithShape="1">
          <a:blip r:embed="rId1"/>
          <a:srcRect/>
          <a:stretch>
            <a:fillRect/>
          </a:stretch>
        </p:blipFill>
        <p:spPr>
          <a:xfrm>
            <a:off x="811026" y="2647543"/>
            <a:ext cx="7037733" cy="350906"/>
          </a:xfrm>
          <a:prstGeom prst="rect">
            <a:avLst/>
          </a:prstGeom>
          <a:noFill/>
          <a:ln>
            <a:noFill/>
          </a:ln>
        </p:spPr>
      </p:pic>
      <p:sp>
        <p:nvSpPr>
          <p:cNvPr id="145" name="Google Shape;145;p52"/>
          <p:cNvSpPr txBox="1"/>
          <p:nvPr>
            <p:ph type="sldNum" idx="12"/>
          </p:nvPr>
        </p:nvSpPr>
        <p:spPr>
          <a:xfrm>
            <a:off x="8816085" y="6597957"/>
            <a:ext cx="274954" cy="225425"/>
          </a:xfrm>
          <a:prstGeom prst="rect">
            <a:avLst/>
          </a:prstGeom>
          <a:noFill/>
          <a:ln>
            <a:noFill/>
          </a:ln>
        </p:spPr>
        <p:txBody>
          <a:bodyPr spcFirstLastPara="1" wrap="square" lIns="0" tIns="0" rIns="0" bIns="0" anchor="t" anchorCtr="0">
            <a:spAutoFit/>
          </a:bodyPr>
          <a:lstStyle/>
          <a:p>
            <a:pPr marL="38100" marR="0" lvl="0" indent="0" algn="l" rtl="0">
              <a:lnSpc>
                <a:spcPct val="118000"/>
              </a:lnSpc>
              <a:spcBef>
                <a:spcPts val="0"/>
              </a:spcBef>
              <a:spcAft>
                <a:spcPts val="0"/>
              </a:spcAft>
              <a:buNone/>
            </a:pPr>
            <a:fld id="{00000000-1234-1234-1234-123412341234}" type="slidenum">
              <a:rPr lang="en-US" sz="1400" b="0" i="0" u="none" strike="noStrike" cap="none">
                <a:solidFill>
                  <a:schemeClr val="dk1"/>
                </a:solidFill>
                <a:latin typeface="Arial" panose="020B0604020202020204"/>
                <a:ea typeface="Arial" panose="020B0604020202020204"/>
                <a:cs typeface="Arial" panose="020B0604020202020204"/>
                <a:sym typeface="Arial" panose="020B0604020202020204"/>
              </a:rPr>
            </a:fld>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9"/>
          <p:cNvSpPr>
            <a:spLocks noChangeArrowheads="1"/>
          </p:cNvSpPr>
          <p:nvPr/>
        </p:nvSpPr>
        <p:spPr bwMode="auto">
          <a:xfrm>
            <a:off x="1422797" y="1007269"/>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sp>
        <p:nvSpPr>
          <p:cNvPr id="52229" name="object 12"/>
          <p:cNvSpPr>
            <a:spLocks noChangeArrowheads="1"/>
          </p:cNvSpPr>
          <p:nvPr/>
        </p:nvSpPr>
        <p:spPr bwMode="auto">
          <a:xfrm>
            <a:off x="1422797" y="5551885"/>
            <a:ext cx="6313884" cy="0"/>
          </a:xfrm>
          <a:custGeom>
            <a:avLst/>
            <a:gdLst>
              <a:gd name="T0" fmla="*/ 0 w 7156450"/>
              <a:gd name="T1" fmla="*/ 81801845 w 7156450"/>
              <a:gd name="T2" fmla="*/ 0 60000 65536"/>
              <a:gd name="T3" fmla="*/ 0 60000 65536"/>
              <a:gd name="T4" fmla="*/ 0 w 7156450"/>
              <a:gd name="T5" fmla="*/ 7156450 w 7156450"/>
            </a:gdLst>
            <a:ahLst/>
            <a:cxnLst>
              <a:cxn ang="T2">
                <a:pos x="T0" y="0"/>
              </a:cxn>
              <a:cxn ang="T3">
                <a:pos x="T1" y="0"/>
              </a:cxn>
            </a:cxnLst>
            <a:rect l="T4" t="0" r="T5" b="0"/>
            <a:pathLst>
              <a:path w="7156450">
                <a:moveTo>
                  <a:pt x="0" y="0"/>
                </a:moveTo>
                <a:lnTo>
                  <a:pt x="7156450" y="0"/>
                </a:lnTo>
              </a:path>
            </a:pathLst>
          </a:custGeom>
          <a:noFill/>
          <a:ln w="12192">
            <a:solidFill>
              <a:srgbClr val="000000"/>
            </a:solidFill>
            <a:miter lim="800000"/>
          </a:ln>
          <a:extLst>
            <a:ext uri="{909E8E84-426E-40DD-AFC4-6F175D3DCCD1}">
              <a14:hiddenFill xmlns:a14="http://schemas.microsoft.com/office/drawing/2010/main">
                <a:solidFill>
                  <a:srgbClr val="FFFFFF"/>
                </a:solidFill>
              </a14:hiddenFill>
            </a:ext>
          </a:extLst>
        </p:spPr>
        <p:txBody>
          <a:bodyPr lIns="0" tIns="0" rIns="0" bIns="0"/>
          <a:lstStyle/>
          <a:p>
            <a:endParaRPr lang="en-US" sz="1050"/>
          </a:p>
        </p:txBody>
      </p:sp>
      <p:cxnSp>
        <p:nvCxnSpPr>
          <p:cNvPr id="14" name="Straight Connector 13"/>
          <p:cNvCxnSpPr/>
          <p:nvPr/>
        </p:nvCxnSpPr>
        <p:spPr>
          <a:xfrm>
            <a:off x="1446610" y="1362075"/>
            <a:ext cx="6299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534" y="1362551"/>
            <a:ext cx="8984933" cy="4253389"/>
          </a:xfrm>
          <a:prstGeom prst="rect">
            <a:avLst/>
          </a:prstGeom>
        </p:spPr>
        <p:txBody>
          <a:bodyPr wrap="square" lIns="59403" tIns="29702" rIns="59403" bIns="29702">
            <a:noAutofit/>
          </a:bodyPr>
          <a:lstStyle/>
          <a:p>
            <a:pPr marL="396240" indent="-396240" eaLnBrk="1" fontAlgn="auto" hangingPunct="1">
              <a:spcBef>
                <a:spcPts val="0"/>
              </a:spcBef>
              <a:spcAft>
                <a:spcPts val="0"/>
              </a:spcAft>
              <a:defRPr/>
            </a:pPr>
            <a:r>
              <a:rPr lang="en-US" altLang="en-US" sz="1125" dirty="0">
                <a:solidFill>
                  <a:srgbClr val="FF0000"/>
                </a:solidFill>
                <a:latin typeface="+mn-lt"/>
                <a:cs typeface="+mn-cs"/>
              </a:rPr>
              <a:t>The &lt;fieldset&gt; tag is used to group related elements in a form.</a:t>
            </a:r>
            <a:endParaRPr lang="en-US" altLang="en-US" sz="1125" dirty="0">
              <a:solidFill>
                <a:srgbClr val="FF0000"/>
              </a:solidFill>
              <a:latin typeface="+mn-lt"/>
              <a:cs typeface="+mn-cs"/>
            </a:endParaRPr>
          </a:p>
          <a:p>
            <a:pPr marL="396240" indent="-396240" eaLnBrk="1" fontAlgn="auto" hangingPunct="1">
              <a:spcBef>
                <a:spcPts val="0"/>
              </a:spcBef>
              <a:spcAft>
                <a:spcPts val="0"/>
              </a:spcAft>
              <a:defRPr/>
            </a:pPr>
            <a:r>
              <a:rPr lang="en-US" altLang="en-US" sz="1125" dirty="0">
                <a:solidFill>
                  <a:srgbClr val="FF0000"/>
                </a:solidFill>
                <a:latin typeface="+mn-lt"/>
                <a:cs typeface="+mn-cs"/>
              </a:rPr>
              <a:t>The &lt;fieldset&gt; tag draws a box around the related elements.</a:t>
            </a:r>
            <a:endParaRPr lang="en-US" altLang="en-US" sz="1125" dirty="0">
              <a:solidFill>
                <a:srgbClr val="FF0000"/>
              </a:solidFill>
              <a:latin typeface="+mn-lt"/>
              <a:cs typeface="+mn-cs"/>
            </a:endParaRPr>
          </a:p>
          <a:p>
            <a:pPr marL="396240" indent="-396240" eaLnBrk="1" fontAlgn="auto" hangingPunct="1">
              <a:spcBef>
                <a:spcPts val="0"/>
              </a:spcBef>
              <a:spcAft>
                <a:spcPts val="0"/>
              </a:spcAft>
              <a:defRPr/>
            </a:pP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&lt;!DOCTYPE html&gt;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&lt;html&gt;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&lt;body&gt;</a:t>
            </a:r>
            <a:endParaRPr lang="en-US" altLang="en-US" sz="1125" b="1" dirty="0">
              <a:latin typeface="+mn-lt"/>
              <a:cs typeface="+mn-cs"/>
            </a:endParaRPr>
          </a:p>
          <a:p>
            <a:pPr marL="396240" indent="-396240" eaLnBrk="1" fontAlgn="auto" hangingPunct="1">
              <a:spcBef>
                <a:spcPts val="0"/>
              </a:spcBef>
              <a:spcAft>
                <a:spcPts val="0"/>
              </a:spcAft>
              <a:defRPr/>
            </a:pP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&lt;h1&gt;The fieldset element&lt;/h1&gt;</a:t>
            </a:r>
            <a:endParaRPr lang="en-US" altLang="en-US" sz="1125" b="1" dirty="0">
              <a:latin typeface="+mn-lt"/>
              <a:cs typeface="+mn-cs"/>
            </a:endParaRPr>
          </a:p>
          <a:p>
            <a:pPr marL="396240" indent="-396240" eaLnBrk="1" fontAlgn="auto" hangingPunct="1">
              <a:spcBef>
                <a:spcPts val="0"/>
              </a:spcBef>
              <a:spcAft>
                <a:spcPts val="0"/>
              </a:spcAft>
              <a:defRPr/>
            </a:pP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&lt;form action="/action_page.php"&gt;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&lt;fieldset&gt;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&lt;legend&gt;Personalia:&lt;/legend&gt;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&lt;label for="fname"&gt;First name:&lt;/label&gt;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&lt;input type="text" id="fname" name="fname"&gt;&lt;br&gt;&lt;br&gt;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&lt;label for="lname"&gt;Last name:&lt;/label&gt;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&lt;input type="text" id="lname" name="lname"&gt;&lt;br&gt;&lt;br&gt;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&lt;label for="email"&gt;Email:&lt;/label&gt;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&lt;input type="email" id="email" name="email"&gt;&lt;br&gt;&lt;br&gt;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&lt;label for="birthday"&gt;Birthday:&lt;/label&gt;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&lt;input type="date" id="birthday" name="birthday"&gt;&lt;br&gt;&lt;br&gt;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&lt;input type="submit" value="Submit"&gt;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 &lt;/fieldset&gt;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&lt;/form&gt;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&lt;/body&gt;</a:t>
            </a:r>
            <a:endParaRPr lang="en-US" altLang="en-US" sz="1125" b="1" dirty="0">
              <a:latin typeface="+mn-lt"/>
              <a:cs typeface="+mn-cs"/>
            </a:endParaRPr>
          </a:p>
          <a:p>
            <a:pPr marL="396240" indent="-396240" eaLnBrk="1" fontAlgn="auto" hangingPunct="1">
              <a:spcBef>
                <a:spcPts val="0"/>
              </a:spcBef>
              <a:spcAft>
                <a:spcPts val="0"/>
              </a:spcAft>
              <a:defRPr/>
            </a:pPr>
            <a:r>
              <a:rPr lang="en-US" altLang="en-US" sz="1125" b="1" dirty="0">
                <a:latin typeface="+mn-lt"/>
                <a:cs typeface="+mn-cs"/>
              </a:rPr>
              <a:t>&lt;/html&gt;</a:t>
            </a:r>
            <a:endParaRPr lang="en-US" altLang="en-US" sz="1125" b="1" dirty="0">
              <a:latin typeface="+mn-lt"/>
              <a:cs typeface="+mn-cs"/>
            </a:endParaRPr>
          </a:p>
          <a:p>
            <a:pPr marL="396240" indent="-396240" eaLnBrk="1" fontAlgn="auto" hangingPunct="1">
              <a:spcBef>
                <a:spcPts val="0"/>
              </a:spcBef>
              <a:spcAft>
                <a:spcPts val="0"/>
              </a:spcAft>
              <a:defRPr/>
            </a:pPr>
            <a:endParaRPr lang="en-US" altLang="en-US" sz="1125" b="1" dirty="0">
              <a:latin typeface="+mn-lt"/>
              <a:cs typeface="+mn-cs"/>
            </a:endParaRPr>
          </a:p>
        </p:txBody>
      </p:sp>
      <p:sp>
        <p:nvSpPr>
          <p:cNvPr id="15" name="Rectangle 14"/>
          <p:cNvSpPr/>
          <p:nvPr/>
        </p:nvSpPr>
        <p:spPr>
          <a:xfrm>
            <a:off x="477078" y="1058466"/>
            <a:ext cx="7851913" cy="713105"/>
          </a:xfrm>
          <a:prstGeom prst="rect">
            <a:avLst/>
          </a:prstGeom>
        </p:spPr>
        <p:txBody>
          <a:bodyPr wrap="square" lIns="59403" tIns="29702" rIns="59403" bIns="29702">
            <a:spAutoFit/>
          </a:bodyPr>
          <a:lstStyle/>
          <a:p>
            <a:pPr marL="10795" algn="ctr" eaLnBrk="1" fontAlgn="auto" hangingPunct="1">
              <a:spcBef>
                <a:spcPts val="785"/>
              </a:spcBef>
              <a:spcAft>
                <a:spcPts val="0"/>
              </a:spcAft>
              <a:tabLst>
                <a:tab pos="3639185" algn="l"/>
              </a:tabLst>
              <a:defRPr/>
            </a:pPr>
            <a:r>
              <a:rPr lang="en-US" altLang="en-US" sz="1800" b="1" spc="-4" dirty="0">
                <a:solidFill>
                  <a:srgbClr val="C00000"/>
                </a:solidFill>
                <a:latin typeface="Times New Roman" panose="02020603050405020304"/>
                <a:cs typeface="Times New Roman" panose="02020603050405020304"/>
              </a:rPr>
              <a:t>HTML &lt;fieldset&gt; Tag</a:t>
            </a:r>
            <a:endParaRPr lang="en-US" altLang="en-US" sz="1800" b="1" spc="-4" dirty="0">
              <a:solidFill>
                <a:srgbClr val="C00000"/>
              </a:solidFill>
              <a:latin typeface="Times New Roman" panose="02020603050405020304"/>
              <a:cs typeface="Times New Roman" panose="02020603050405020304"/>
            </a:endParaRPr>
          </a:p>
          <a:p>
            <a:pPr marL="10795" algn="ctr" eaLnBrk="1" fontAlgn="auto" hangingPunct="1">
              <a:spcBef>
                <a:spcPts val="785"/>
              </a:spcBef>
              <a:spcAft>
                <a:spcPts val="0"/>
              </a:spcAft>
              <a:tabLst>
                <a:tab pos="3639185" algn="l"/>
              </a:tabLst>
              <a:defRPr/>
            </a:pPr>
            <a:endParaRPr lang="en-US" altLang="en-US" sz="1800" b="1" spc="-4" dirty="0">
              <a:solidFill>
                <a:srgbClr val="C00000"/>
              </a:solidFill>
              <a:latin typeface="Times New Roman" panose="02020603050405020304"/>
              <a:cs typeface="Times New Roman" panose="02020603050405020304"/>
            </a:endParaRPr>
          </a:p>
        </p:txBody>
      </p:sp>
      <p:pic>
        <p:nvPicPr>
          <p:cNvPr id="2" name="Picture 1"/>
          <p:cNvPicPr>
            <a:picLocks noChangeAspect="1"/>
          </p:cNvPicPr>
          <p:nvPr/>
        </p:nvPicPr>
        <p:blipFill>
          <a:blip r:embed="rId1"/>
          <a:stretch>
            <a:fillRect/>
          </a:stretch>
        </p:blipFill>
        <p:spPr>
          <a:xfrm>
            <a:off x="4450556" y="1904048"/>
            <a:ext cx="4192905" cy="2337911"/>
          </a:xfrm>
          <a:prstGeom prst="rect">
            <a:avLst/>
          </a:prstGeom>
        </p:spPr>
      </p:pic>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tretch>
            <a:fillRect/>
          </a:stretch>
        </p:blipFill>
        <p:spPr>
          <a:xfrm>
            <a:off x="2185035" y="1383030"/>
            <a:ext cx="6458426" cy="2858929"/>
          </a:xfrm>
          <a:prstGeom prst="rect">
            <a:avLst/>
          </a:prstGeom>
        </p:spPr>
      </p:pic>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49" name="Shape 149"/>
        <p:cNvGrpSpPr/>
        <p:nvPr/>
      </p:nvGrpSpPr>
      <p:grpSpPr>
        <a:xfrm>
          <a:off x="0" y="0"/>
          <a:ext cx="0" cy="0"/>
          <a:chOff x="0" y="0"/>
          <a:chExt cx="0" cy="0"/>
        </a:xfrm>
      </p:grpSpPr>
      <p:sp>
        <p:nvSpPr>
          <p:cNvPr id="150" name="Google Shape;150;p53"/>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Code to create a html Form </a:t>
            </a:r>
            <a:endParaRPr lang="en-US"/>
          </a:p>
        </p:txBody>
      </p:sp>
      <p:sp>
        <p:nvSpPr>
          <p:cNvPr id="151" name="Google Shape;151;p53"/>
          <p:cNvSpPr txBox="1"/>
          <p:nvPr>
            <p:ph type="subTitle" idx="1"/>
          </p:nvPr>
        </p:nvSpPr>
        <p:spPr>
          <a:xfrm>
            <a:off x="266700" y="914400"/>
            <a:ext cx="8153400" cy="5702299"/>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&lt;!DOCTYPE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html</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&lt;html&gt;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&lt;head&gt;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&lt;title&gt;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Form</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&lt;/title&gt;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&lt;/head&gt;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&lt;body</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bgcolor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"pink"</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center</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font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color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"red"</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size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"7"</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Application Form</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font</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center</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size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"5"</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color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"blue"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width</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"400"</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&lt;form</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action</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"a.html"</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method</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"GET"</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&lt;table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align</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"center"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cellspacing</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"5"</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cellpadding</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"5"</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First Name:</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"text"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"fname"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placeholder</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size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"30"</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maxlength</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"6"</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Last Name:</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"text"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"lname"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value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size</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4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"30"</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/&gt;&lt;/td&gt;</a:t>
            </a:r>
            <a:endParaRPr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4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r>
              <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endParaRPr lang="en-US" sz="14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endParaRPr sz="1400"/>
          </a:p>
        </p:txBody>
      </p:sp>
    </p:spTree>
  </p:cSld>
  <p:clrMapOvr>
    <a:masterClrMapping/>
  </p:clrMapOvr>
  <p:transition>
    <p:cu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55" name="Shape 155"/>
        <p:cNvGrpSpPr/>
        <p:nvPr/>
      </p:nvGrpSpPr>
      <p:grpSpPr>
        <a:xfrm>
          <a:off x="0" y="0"/>
          <a:ext cx="0" cy="0"/>
          <a:chOff x="0" y="0"/>
          <a:chExt cx="0" cy="0"/>
        </a:xfrm>
      </p:grpSpPr>
      <p:sp>
        <p:nvSpPr>
          <p:cNvPr id="156" name="Google Shape;156;p54"/>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157" name="Google Shape;157;p54"/>
          <p:cNvSpPr txBox="1"/>
          <p:nvPr>
            <p:ph type="subTitle" idx="1"/>
          </p:nvPr>
        </p:nvSpPr>
        <p:spPr>
          <a:xfrm>
            <a:off x="127000" y="914400"/>
            <a:ext cx="8610600" cy="5791199"/>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Password:</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"password"</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"pwd"</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/&gt;&lt;/td&gt;</a:t>
            </a:r>
            <a:endParaRPr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Comments:</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&lt;td&gt;&lt;textarea</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rows</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"8"</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cols</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"20"</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"comm"</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placeholder</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"enter comments"</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&gt;&lt;/textarea&gt;&lt;/td&gt;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Language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"checkbox"</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"cb1"</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checked</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Hindi</a:t>
            </a:r>
            <a:endPar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"checkbox"</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"cb1"</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English</a:t>
            </a:r>
            <a:endPar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"checkbox"</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"cb1"</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Punjabi</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Gender:</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"radio"</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"r1"</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Male</a:t>
            </a:r>
            <a:endPar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"radio"</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"r1"</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Female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ctr" rtl="0">
              <a:lnSpc>
                <a:spcPct val="100000"/>
              </a:lnSpc>
              <a:spcBef>
                <a:spcPts val="640"/>
              </a:spcBef>
              <a:spcAft>
                <a:spcPts val="0"/>
              </a:spcAft>
              <a:buClr>
                <a:srgbClr val="888888"/>
              </a:buClr>
              <a:buSzPts val="3200"/>
              <a:buNone/>
            </a:pPr>
            <a:endParaRPr sz="1800"/>
          </a:p>
        </p:txBody>
      </p:sp>
    </p:spTree>
  </p:cSld>
  <p:clrMapOvr>
    <a:masterClrMapping/>
  </p:clrMapOvr>
  <p:transition>
    <p:cu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61" name="Shape 161"/>
        <p:cNvGrpSpPr/>
        <p:nvPr/>
      </p:nvGrpSpPr>
      <p:grpSpPr>
        <a:xfrm>
          <a:off x="0" y="0"/>
          <a:ext cx="0" cy="0"/>
          <a:chOff x="0" y="0"/>
          <a:chExt cx="0" cy="0"/>
        </a:xfrm>
      </p:grpSpPr>
      <p:sp>
        <p:nvSpPr>
          <p:cNvPr id="162" name="Google Shape;162;p55"/>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163" name="Google Shape;163;p55"/>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Select fruit:</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&lt;td&gt;&lt;select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"s1"</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----select----</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Orange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Mango</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Pineapple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Strawberry</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&lt;/option&gt;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&lt;/select&gt;&lt;/td&gt;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Select Resume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&lt;td&gt;&lt;input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"file"</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endParaRPr sz="1800"/>
          </a:p>
        </p:txBody>
      </p:sp>
    </p:spTree>
  </p:cSld>
  <p:clrMapOvr>
    <a:masterClrMapping/>
  </p:clrMapOvr>
  <p:transition>
    <p:cu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67" name="Shape 167"/>
        <p:cNvGrpSpPr/>
        <p:nvPr/>
      </p:nvGrpSpPr>
      <p:grpSpPr>
        <a:xfrm>
          <a:off x="0" y="0"/>
          <a:ext cx="0" cy="0"/>
          <a:chOff x="0" y="0"/>
          <a:chExt cx="0" cy="0"/>
        </a:xfrm>
      </p:grpSpPr>
      <p:sp>
        <p:nvSpPr>
          <p:cNvPr id="168" name="Google Shape;168;p56"/>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169" name="Google Shape;169;p56"/>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&lt;td</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CD3131"/>
                </a:solidFill>
                <a:highlight>
                  <a:srgbClr val="FFFFFF"/>
                </a:highlight>
                <a:latin typeface="Consolas" panose="020B0609020204030204"/>
                <a:ea typeface="Consolas" panose="020B0609020204030204"/>
                <a:cs typeface="Consolas" panose="020B0609020204030204"/>
                <a:sym typeface="Consolas" panose="020B0609020204030204"/>
              </a:rPr>
              <a:t>align</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"center"</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colspan</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"2"</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"submit"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value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"REGISTER"</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"reset"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value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"CLEAR"</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&lt;input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type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"button"</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value</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b="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"OK"</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/&gt;&lt;/td&gt;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&lt;/tr&gt;</a:t>
            </a: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endPar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&lt;/table&gt;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&lt;/form&gt;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&lt;/body&gt;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r>
              <a:rPr lang="en-US" sz="1800" b="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&lt;/html&gt;</a:t>
            </a:r>
            <a:endParaRPr sz="1800" b="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endParaRPr>
          </a:p>
          <a:p>
            <a:pPr marL="457200" lvl="0" indent="-431800" algn="l" rtl="0">
              <a:lnSpc>
                <a:spcPct val="100000"/>
              </a:lnSpc>
              <a:spcBef>
                <a:spcPts val="640"/>
              </a:spcBef>
              <a:spcAft>
                <a:spcPts val="0"/>
              </a:spcAft>
              <a:buSzPts val="3200"/>
              <a:buNone/>
            </a:pPr>
            <a:endParaRPr sz="1800"/>
          </a:p>
        </p:txBody>
      </p:sp>
    </p:spTree>
  </p:cSld>
  <p:clrMapOvr>
    <a:masterClrMapping/>
  </p:clrMapOvr>
  <p:transition>
    <p:cu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222" name="Shape 222"/>
        <p:cNvGrpSpPr/>
        <p:nvPr/>
      </p:nvGrpSpPr>
      <p:grpSpPr>
        <a:xfrm>
          <a:off x="0" y="0"/>
          <a:ext cx="0" cy="0"/>
          <a:chOff x="0" y="0"/>
          <a:chExt cx="0" cy="0"/>
        </a:xfrm>
      </p:grpSpPr>
      <p:sp>
        <p:nvSpPr>
          <p:cNvPr id="223" name="Google Shape;223;p65"/>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Favicon</a:t>
            </a:r>
            <a:endParaRPr lang="en-US"/>
          </a:p>
        </p:txBody>
      </p:sp>
      <p:sp>
        <p:nvSpPr>
          <p:cNvPr id="224" name="Google Shape;224;p65"/>
          <p:cNvSpPr txBox="1"/>
          <p:nvPr>
            <p:ph type="subTitle" idx="1"/>
          </p:nvPr>
        </p:nvSpPr>
        <p:spPr>
          <a:xfrm>
            <a:off x="503583" y="1066800"/>
            <a:ext cx="8392044" cy="47244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640"/>
              </a:spcBef>
              <a:spcAft>
                <a:spcPts val="0"/>
              </a:spcAft>
              <a:buSzPts val="3200"/>
              <a:buFont typeface="Arial" panose="020B0604020202020204"/>
              <a:buChar char="•"/>
            </a:pPr>
            <a:r>
              <a:rPr lang="en-US" sz="2400" b="0" i="0">
                <a:solidFill>
                  <a:srgbClr val="000000"/>
                </a:solidFill>
                <a:highlight>
                  <a:srgbClr val="FFFFFF"/>
                </a:highlight>
                <a:latin typeface="Verdana" panose="020B0604030504040204"/>
                <a:ea typeface="Verdana" panose="020B0604030504040204"/>
                <a:cs typeface="Verdana" panose="020B0604030504040204"/>
                <a:sym typeface="Verdana" panose="020B0604030504040204"/>
              </a:rPr>
              <a:t>A favicon is a small image displayed next to the page title in the browser tab.</a:t>
            </a:r>
            <a:endParaRPr lang="en-US" sz="2400" b="0" i="0">
              <a:solidFill>
                <a:srgbClr val="000000"/>
              </a:solidFill>
              <a:highlight>
                <a:srgbClr val="FFFFFF"/>
              </a:highlight>
              <a:latin typeface="Verdana" panose="020B0604030504040204"/>
              <a:ea typeface="Verdana" panose="020B0604030504040204"/>
              <a:cs typeface="Verdana" panose="020B0604030504040204"/>
              <a:sym typeface="Verdana" panose="020B0604030504040204"/>
            </a:endParaRPr>
          </a:p>
          <a:p>
            <a:pPr marL="342900" lvl="0" indent="-342900" algn="just" rtl="0">
              <a:lnSpc>
                <a:spcPct val="100000"/>
              </a:lnSpc>
              <a:spcBef>
                <a:spcPts val="640"/>
              </a:spcBef>
              <a:spcAft>
                <a:spcPts val="0"/>
              </a:spcAft>
              <a:buSzPts val="3200"/>
              <a:buFont typeface="Arial" panose="020B0604020202020204"/>
              <a:buChar char="•"/>
            </a:pPr>
            <a:r>
              <a:rPr lang="en-US" sz="2400" b="1" i="0">
                <a:solidFill>
                  <a:srgbClr val="273239"/>
                </a:solidFill>
                <a:highlight>
                  <a:srgbClr val="FFFFFF"/>
                </a:highlight>
                <a:latin typeface="Verdana" panose="020B0604030504040204"/>
                <a:ea typeface="Verdana" panose="020B0604030504040204"/>
                <a:cs typeface="Verdana" panose="020B0604030504040204"/>
                <a:sym typeface="Verdana" panose="020B0604030504040204"/>
              </a:rPr>
              <a:t>HTML Favicon</a:t>
            </a:r>
            <a:r>
              <a:rPr lang="en-US" sz="2400" b="0" i="0">
                <a:solidFill>
                  <a:srgbClr val="273239"/>
                </a:solidFill>
                <a:highlight>
                  <a:srgbClr val="FFFFFF"/>
                </a:highlight>
                <a:latin typeface="Verdana" panose="020B0604030504040204"/>
                <a:ea typeface="Verdana" panose="020B0604030504040204"/>
                <a:cs typeface="Verdana" panose="020B0604030504040204"/>
                <a:sym typeface="Verdana" panose="020B0604030504040204"/>
              </a:rPr>
              <a:t> is a small icon representing a website, appearing in the browser’s tab or bookmark bar. Defined using the &lt;link&gt; tag with `rel=”icon”`, it is also known as the Favorite icon.</a:t>
            </a:r>
            <a:endParaRPr sz="2400">
              <a:latin typeface="Verdana" panose="020B0604030504040204"/>
              <a:ea typeface="Verdana" panose="020B0604030504040204"/>
              <a:cs typeface="Verdana" panose="020B0604030504040204"/>
              <a:sym typeface="Verdana" panose="020B0604030504040204"/>
            </a:endParaRPr>
          </a:p>
        </p:txBody>
      </p:sp>
      <p:pic>
        <p:nvPicPr>
          <p:cNvPr id="225" name="Google Shape;225;p65"/>
          <p:cNvPicPr preferRelativeResize="0"/>
          <p:nvPr/>
        </p:nvPicPr>
        <p:blipFill rotWithShape="1">
          <a:blip r:embed="rId1"/>
          <a:srcRect/>
          <a:stretch>
            <a:fillRect/>
          </a:stretch>
        </p:blipFill>
        <p:spPr>
          <a:xfrm>
            <a:off x="1904172" y="3796748"/>
            <a:ext cx="3790950" cy="704850"/>
          </a:xfrm>
          <a:prstGeom prst="rect">
            <a:avLst/>
          </a:prstGeom>
          <a:noFill/>
          <a:ln>
            <a:noFill/>
          </a:ln>
        </p:spPr>
      </p:pic>
    </p:spTree>
  </p:cSld>
  <p:clrMapOvr>
    <a:masterClrMapping/>
  </p:clrMapOvr>
  <p:transition>
    <p:cu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229" name="Shape 229"/>
        <p:cNvGrpSpPr/>
        <p:nvPr/>
      </p:nvGrpSpPr>
      <p:grpSpPr>
        <a:xfrm>
          <a:off x="0" y="0"/>
          <a:ext cx="0" cy="0"/>
          <a:chOff x="0" y="0"/>
          <a:chExt cx="0" cy="0"/>
        </a:xfrm>
      </p:grpSpPr>
      <p:sp>
        <p:nvSpPr>
          <p:cNvPr id="230" name="Google Shape;230;p66"/>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Adding a Favicon</a:t>
            </a:r>
            <a:endParaRPr lang="en-US"/>
          </a:p>
        </p:txBody>
      </p:sp>
      <p:sp>
        <p:nvSpPr>
          <p:cNvPr id="231" name="Google Shape;231;p66"/>
          <p:cNvSpPr txBox="1"/>
          <p:nvPr>
            <p:ph type="subTitle" idx="1"/>
          </p:nvPr>
        </p:nvSpPr>
        <p:spPr>
          <a:xfrm>
            <a:off x="175592" y="1170252"/>
            <a:ext cx="8550965" cy="409342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000"/>
              <a:buFont typeface="Verdana" panose="020B0604030504040204"/>
              <a:buNone/>
            </a:pPr>
            <a:r>
              <a:rPr lang="en-US" sz="2000" b="1" i="0" u="none" strike="noStrike" cap="none">
                <a:solidFill>
                  <a:srgbClr val="000000"/>
                </a:solidFill>
                <a:latin typeface="Verdana" panose="020B0604030504040204"/>
                <a:ea typeface="Verdana" panose="020B0604030504040204"/>
                <a:cs typeface="Verdana" panose="020B0604030504040204"/>
                <a:sym typeface="Verdana" panose="020B0604030504040204"/>
              </a:rPr>
              <a:t>How to add favicon in HTML?</a:t>
            </a:r>
            <a:endParaRPr sz="2000" b="0" i="0" u="none" strike="noStrike" cap="none">
              <a:solidFill>
                <a:schemeClr val="dk1"/>
              </a:solidFill>
            </a:endParaRPr>
          </a:p>
          <a:p>
            <a:pPr marL="0" marR="0" lvl="0" indent="0" algn="l" rtl="0">
              <a:lnSpc>
                <a:spcPct val="100000"/>
              </a:lnSpc>
              <a:spcBef>
                <a:spcPts val="0"/>
              </a:spcBef>
              <a:spcAft>
                <a:spcPts val="0"/>
              </a:spcAft>
              <a:buClr>
                <a:srgbClr val="000000"/>
              </a:buClr>
              <a:buSzPts val="2000"/>
              <a:buFont typeface="Verdana" panose="020B0604030504040204"/>
              <a:buNone/>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Add a</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chemeClr val="dk1"/>
                </a:solidFill>
                <a:latin typeface="Consolas" panose="020B0609020204030204"/>
                <a:ea typeface="Consolas" panose="020B0609020204030204"/>
                <a:cs typeface="Consolas" panose="020B0609020204030204"/>
                <a:sym typeface="Consolas" panose="020B0609020204030204"/>
              </a:rPr>
              <a:t>&lt;link&gt;</a:t>
            </a:r>
            <a:r>
              <a:rPr lang="en-US" sz="2000" b="0" i="0" u="none" strike="noStrike" cap="none">
                <a:solidFill>
                  <a:srgbClr val="000000"/>
                </a:solidFill>
                <a:latin typeface="Calibri" panose="020F0502020204030204"/>
                <a:ea typeface="Calibri" panose="020F0502020204030204"/>
                <a:cs typeface="Calibri" panose="020F0502020204030204"/>
                <a:sym typeface="Calibri" panose="020F0502020204030204"/>
              </a:rPr>
              <a:t> </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element to your "html" file, after</a:t>
            </a:r>
            <a:r>
              <a:rPr lang="en-US" sz="2000">
                <a:solidFill>
                  <a:srgbClr val="000000"/>
                </a:solidFill>
                <a:latin typeface="Verdana" panose="020B0604030504040204"/>
                <a:ea typeface="Verdana" panose="020B0604030504040204"/>
                <a:cs typeface="Verdana" panose="020B0604030504040204"/>
                <a:sym typeface="Verdana" panose="020B0604030504040204"/>
              </a:rPr>
              <a:t> the &lt;title&gt; </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element, like this:</a:t>
            </a:r>
            <a:endParaRPr sz="2000" b="0" i="0" u="none" strike="noStrike" cap="none">
              <a:solidFill>
                <a:schemeClr val="dk1"/>
              </a:solidFill>
            </a:endParaRPr>
          </a:p>
          <a:p>
            <a:pPr marL="0" marR="0" lvl="0" indent="0" algn="l" rtl="0">
              <a:lnSpc>
                <a:spcPct val="100000"/>
              </a:lnSpc>
              <a:spcBef>
                <a:spcPts val="0"/>
              </a:spcBef>
              <a:spcAft>
                <a:spcPts val="0"/>
              </a:spcAft>
              <a:buClr>
                <a:srgbClr val="888888"/>
              </a:buClr>
              <a:buSzPts val="2000"/>
              <a:buFont typeface="Calibri" panose="020F0502020204030204"/>
              <a:buNone/>
            </a:pPr>
            <a:endParaRPr sz="2000" b="0" i="0" u="none" strike="noStrike" cap="none">
              <a:solidFill>
                <a:srgbClr val="000000"/>
              </a:solidFill>
              <a:latin typeface="Consolas" panose="020B0609020204030204"/>
              <a:ea typeface="Consolas" panose="020B0609020204030204"/>
              <a:cs typeface="Consolas" panose="020B0609020204030204"/>
              <a:sym typeface="Consolas" panose="020B0609020204030204"/>
            </a:endParaRPr>
          </a:p>
          <a:p>
            <a:pPr marL="0" marR="0" lvl="0" indent="0" algn="l" rtl="0">
              <a:lnSpc>
                <a:spcPct val="100000"/>
              </a:lnSpc>
              <a:spcBef>
                <a:spcPts val="0"/>
              </a:spcBef>
              <a:spcAft>
                <a:spcPts val="0"/>
              </a:spcAft>
              <a:buClr>
                <a:srgbClr val="000000"/>
              </a:buClr>
              <a:buSzPts val="2000"/>
              <a:buFont typeface="Consolas" panose="020B0609020204030204"/>
              <a:buNone/>
            </a:pPr>
            <a:r>
              <a:rPr lang="en-US" sz="2000" b="1" i="0" u="none" strike="noStrike" cap="none">
                <a:solidFill>
                  <a:srgbClr val="000000"/>
                </a:solidFill>
                <a:latin typeface="Consolas" panose="020B0609020204030204"/>
                <a:ea typeface="Consolas" panose="020B0609020204030204"/>
                <a:cs typeface="Consolas" panose="020B0609020204030204"/>
                <a:sym typeface="Consolas" panose="020B0609020204030204"/>
              </a:rPr>
              <a:t>&lt;head&gt;</a:t>
            </a:r>
            <a:endParaRPr sz="2000" b="1" i="0" u="none" strike="noStrike" cap="none">
              <a:solidFill>
                <a:schemeClr val="dk1"/>
              </a:solidFill>
            </a:endParaRPr>
          </a:p>
          <a:p>
            <a:pPr marL="0" marR="0" lvl="0" indent="0" algn="l" rtl="0">
              <a:lnSpc>
                <a:spcPct val="100000"/>
              </a:lnSpc>
              <a:spcBef>
                <a:spcPts val="0"/>
              </a:spcBef>
              <a:spcAft>
                <a:spcPts val="0"/>
              </a:spcAft>
              <a:buClr>
                <a:srgbClr val="000000"/>
              </a:buClr>
              <a:buSzPts val="2000"/>
              <a:buFont typeface="Consolas" panose="020B0609020204030204"/>
              <a:buNone/>
            </a:pPr>
            <a:r>
              <a:rPr lang="en-US" sz="2000" b="1" i="0" u="none" strike="noStrike" cap="none">
                <a:solidFill>
                  <a:srgbClr val="000000"/>
                </a:solidFill>
                <a:latin typeface="Consolas" panose="020B0609020204030204"/>
                <a:ea typeface="Consolas" panose="020B0609020204030204"/>
                <a:cs typeface="Consolas" panose="020B0609020204030204"/>
                <a:sym typeface="Consolas" panose="020B0609020204030204"/>
              </a:rPr>
              <a:t>      &lt;title&gt; Adding Favicon &lt;/title&gt;</a:t>
            </a:r>
            <a:endParaRPr sz="2000" b="1" i="0" u="none" strike="noStrike" cap="none">
              <a:solidFill>
                <a:schemeClr val="dk1"/>
              </a:solidFill>
            </a:endParaRPr>
          </a:p>
          <a:p>
            <a:pPr marL="0" marR="0" lvl="0" indent="0" algn="l" rtl="0">
              <a:lnSpc>
                <a:spcPct val="100000"/>
              </a:lnSpc>
              <a:spcBef>
                <a:spcPts val="0"/>
              </a:spcBef>
              <a:spcAft>
                <a:spcPts val="0"/>
              </a:spcAft>
              <a:buClr>
                <a:srgbClr val="000000"/>
              </a:buClr>
              <a:buSzPts val="2000"/>
              <a:buFont typeface="Consolas" panose="020B0609020204030204"/>
              <a:buNone/>
            </a:pPr>
            <a:r>
              <a:rPr lang="en-US" sz="2000" b="1" i="0" u="none" strike="noStrike" cap="none">
                <a:solidFill>
                  <a:srgbClr val="000000"/>
                </a:solidFill>
                <a:latin typeface="Consolas" panose="020B0609020204030204"/>
                <a:ea typeface="Consolas" panose="020B0609020204030204"/>
                <a:cs typeface="Consolas" panose="020B0609020204030204"/>
                <a:sym typeface="Consolas" panose="020B0609020204030204"/>
              </a:rPr>
              <a:t>      &lt;link rel="icon" type="image" href="shopping.png"&gt;</a:t>
            </a:r>
            <a:endParaRPr sz="2000" b="1" i="0" u="none" strike="noStrike" cap="none">
              <a:solidFill>
                <a:schemeClr val="dk1"/>
              </a:solidFill>
            </a:endParaRPr>
          </a:p>
          <a:p>
            <a:pPr marL="0" marR="0" lvl="0" indent="0" algn="l" rtl="0">
              <a:lnSpc>
                <a:spcPct val="100000"/>
              </a:lnSpc>
              <a:spcBef>
                <a:spcPts val="0"/>
              </a:spcBef>
              <a:spcAft>
                <a:spcPts val="0"/>
              </a:spcAft>
              <a:buClr>
                <a:srgbClr val="000000"/>
              </a:buClr>
              <a:buSzPts val="2000"/>
              <a:buFont typeface="Consolas" panose="020B0609020204030204"/>
              <a:buNone/>
            </a:pPr>
            <a:r>
              <a:rPr lang="en-US" sz="2000" b="1" i="0" u="none" strike="noStrike" cap="none">
                <a:solidFill>
                  <a:srgbClr val="000000"/>
                </a:solidFill>
                <a:latin typeface="Consolas" panose="020B0609020204030204"/>
                <a:ea typeface="Consolas" panose="020B0609020204030204"/>
                <a:cs typeface="Consolas" panose="020B0609020204030204"/>
                <a:sym typeface="Consolas" panose="020B0609020204030204"/>
              </a:rPr>
              <a:t>&lt;/head&gt;</a:t>
            </a:r>
            <a:endParaRPr lang="en-US" sz="2000" b="1" i="0" u="none" strike="noStrike" cap="none">
              <a:solidFill>
                <a:srgbClr val="000000"/>
              </a:solidFill>
              <a:latin typeface="Consolas" panose="020B0609020204030204"/>
              <a:ea typeface="Consolas" panose="020B0609020204030204"/>
              <a:cs typeface="Consolas" panose="020B0609020204030204"/>
              <a:sym typeface="Consolas" panose="020B0609020204030204"/>
            </a:endParaRPr>
          </a:p>
          <a:p>
            <a:pPr marL="0" marR="0" lvl="0" indent="0" algn="l" rtl="0">
              <a:lnSpc>
                <a:spcPct val="100000"/>
              </a:lnSpc>
              <a:spcBef>
                <a:spcPts val="0"/>
              </a:spcBef>
              <a:spcAft>
                <a:spcPts val="0"/>
              </a:spcAft>
              <a:buClr>
                <a:srgbClr val="888888"/>
              </a:buClr>
              <a:buSzPts val="2000"/>
              <a:buFont typeface="Calibri" panose="020F0502020204030204"/>
              <a:buNone/>
            </a:pPr>
            <a:endParaRPr sz="2000" b="1">
              <a:solidFill>
                <a:srgbClr val="000000"/>
              </a:solidFill>
              <a:latin typeface="Consolas" panose="020B0609020204030204"/>
              <a:ea typeface="Consolas" panose="020B0609020204030204"/>
              <a:cs typeface="Consolas" panose="020B0609020204030204"/>
              <a:sym typeface="Consolas" panose="020B0609020204030204"/>
            </a:endParaRPr>
          </a:p>
          <a:p>
            <a:pPr marL="0" marR="0" lvl="0" indent="0" algn="l" rtl="0">
              <a:lnSpc>
                <a:spcPct val="100000"/>
              </a:lnSpc>
              <a:spcBef>
                <a:spcPts val="0"/>
              </a:spcBef>
              <a:spcAft>
                <a:spcPts val="0"/>
              </a:spcAft>
              <a:buClr>
                <a:srgbClr val="888888"/>
              </a:buClr>
              <a:buSzPts val="2000"/>
              <a:buFont typeface="Calibri" panose="020F0502020204030204"/>
              <a:buNone/>
            </a:pPr>
            <a:endParaRPr sz="2000" b="1" i="0" u="none" strike="noStrike" cap="none">
              <a:solidFill>
                <a:schemeClr val="dk1"/>
              </a:solidFill>
            </a:endParaRPr>
          </a:p>
          <a:p>
            <a:pPr marL="0" marR="0" lvl="0" indent="0" algn="l" rtl="0">
              <a:lnSpc>
                <a:spcPct val="100000"/>
              </a:lnSpc>
              <a:spcBef>
                <a:spcPts val="0"/>
              </a:spcBef>
              <a:spcAft>
                <a:spcPts val="0"/>
              </a:spcAft>
              <a:buClr>
                <a:srgbClr val="888888"/>
              </a:buClr>
              <a:buSzPts val="2000"/>
              <a:buFont typeface="Calibri" panose="020F0502020204030204"/>
              <a:buNone/>
            </a:pPr>
            <a:endParaRPr sz="2000" b="0" i="0" u="none" strike="noStrike" cap="none">
              <a:solidFill>
                <a:srgbClr val="000000"/>
              </a:solidFill>
              <a:latin typeface="Verdana" panose="020B0604030504040204"/>
              <a:ea typeface="Verdana" panose="020B0604030504040204"/>
              <a:cs typeface="Verdana" panose="020B0604030504040204"/>
              <a:sym typeface="Verdana" panose="020B0604030504040204"/>
            </a:endParaRPr>
          </a:p>
          <a:p>
            <a:pPr marL="0" marR="0" lvl="0" indent="0" algn="l" rtl="0">
              <a:lnSpc>
                <a:spcPct val="100000"/>
              </a:lnSpc>
              <a:spcBef>
                <a:spcPts val="0"/>
              </a:spcBef>
              <a:spcAft>
                <a:spcPts val="0"/>
              </a:spcAft>
              <a:buClr>
                <a:srgbClr val="000000"/>
              </a:buClr>
              <a:buSzPts val="2000"/>
              <a:buFont typeface="Verdana" panose="020B0604030504040204"/>
              <a:buNone/>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&lt;link&gt; Defines the relationship between a document and an external resource</a:t>
            </a:r>
            <a:endParaRPr sz="20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14300" y="1485900"/>
            <a:ext cx="9029700" cy="2808446"/>
          </a:xfrm>
          <a:prstGeom prst="rect">
            <a:avLst/>
          </a:prstGeom>
          <a:noFill/>
        </p:spPr>
        <p:txBody>
          <a:bodyPr>
            <a:noAutofit/>
          </a:bodyPr>
          <a:lstStyle/>
          <a:p>
            <a:pPr marR="0" defTabSz="914400" eaLnBrk="0" hangingPunct="0">
              <a:buClrTx/>
              <a:buSzTx/>
              <a:buFontTx/>
              <a:buNone/>
              <a:defRPr/>
            </a:pPr>
            <a:endParaRPr kumimoji="0" lang="en-US" altLang="en-US" sz="1800" kern="1200" cap="none" spc="0" normalizeH="0" baseline="0" noProof="0" dirty="0">
              <a:latin typeface="Arial" panose="020B0604020202020204" pitchFamily="34" charset="0"/>
              <a:ea typeface="+mn-ea"/>
              <a:cs typeface="Arial" panose="020B0604020202020204" pitchFamily="34" charset="0"/>
            </a:endParaRPr>
          </a:p>
        </p:txBody>
      </p:sp>
      <p:sp>
        <p:nvSpPr>
          <p:cNvPr id="4" name="TextBox 3"/>
          <p:cNvSpPr txBox="1"/>
          <p:nvPr/>
        </p:nvSpPr>
        <p:spPr>
          <a:xfrm>
            <a:off x="114300" y="988219"/>
            <a:ext cx="9029700" cy="368300"/>
          </a:xfrm>
          <a:prstGeom prst="rect">
            <a:avLst/>
          </a:prstGeom>
          <a:solidFill>
            <a:schemeClr val="accent6">
              <a:lumMod val="40000"/>
              <a:lumOff val="60000"/>
            </a:schemeClr>
          </a:solidFill>
        </p:spPr>
        <p:txBody>
          <a:bodyPr>
            <a:spAutoFit/>
          </a:bodyPr>
          <a:lstStyle/>
          <a:p>
            <a:pPr marL="0" lvl="0" indent="0" algn="ctr" rtl="0">
              <a:spcBef>
                <a:spcPts val="0"/>
              </a:spcBef>
              <a:spcAft>
                <a:spcPts val="0"/>
              </a:spcAft>
              <a:buNone/>
            </a:pPr>
            <a:r>
              <a:rPr lang="en-US" altLang="en-US" sz="1800" b="1">
                <a:sym typeface="+mn-ea"/>
              </a:rPr>
              <a:t>Favicon </a:t>
            </a:r>
            <a:endParaRPr kumimoji="0" lang="en-US" sz="1800" b="1" kern="1200" cap="none" spc="-4" normalizeH="0" baseline="0" noProof="0" dirty="0">
              <a:solidFill>
                <a:srgbClr val="C00000"/>
              </a:solidFill>
              <a:latin typeface="Times New Roman" panose="02020603050405020304"/>
              <a:ea typeface="+mn-ea"/>
              <a:cs typeface="Times New Roman" panose="02020603050405020304"/>
            </a:endParaRPr>
          </a:p>
        </p:txBody>
      </p:sp>
      <p:sp>
        <p:nvSpPr>
          <p:cNvPr id="2" name="Text Box 1"/>
          <p:cNvSpPr txBox="1"/>
          <p:nvPr/>
        </p:nvSpPr>
        <p:spPr>
          <a:xfrm>
            <a:off x="585311" y="1572101"/>
            <a:ext cx="7484269" cy="4082891"/>
          </a:xfrm>
          <a:prstGeom prst="rect">
            <a:avLst/>
          </a:prstGeom>
          <a:noFill/>
        </p:spPr>
        <p:txBody>
          <a:bodyPr wrap="square" rtlCol="0" anchor="t">
            <a:noAutofit/>
          </a:bodyPr>
          <a:p>
            <a:pPr marL="0" lvl="0" indent="0" algn="l" rtl="0">
              <a:spcBef>
                <a:spcPts val="440"/>
              </a:spcBef>
              <a:spcAft>
                <a:spcPts val="0"/>
              </a:spcAft>
              <a:buClr>
                <a:schemeClr val="dk1"/>
              </a:buClr>
              <a:buSzPts val="2200"/>
              <a:buNone/>
            </a:pPr>
            <a:r>
              <a:rPr lang="en-US" altLang="en-US" sz="1350">
                <a:sym typeface="+mn-ea"/>
              </a:rPr>
              <a:t>A favicon is a small image displayed next to the page title in the browser tab.</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&lt;!DOCTYPE html&gt;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&lt;html&gt;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&lt;head&gt;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&lt;title&gt;My Page Title&lt;/title&gt;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  </a:t>
            </a:r>
            <a:r>
              <a:rPr lang="en-US" altLang="en-US" sz="1350" b="1">
                <a:sym typeface="+mn-ea"/>
              </a:rPr>
              <a:t>&lt;link rel="icon" type="image" href="/images/favicon.ico"&gt;</a:t>
            </a:r>
            <a:endParaRPr lang="en-US" altLang="en-US" sz="1350" b="1">
              <a:sym typeface="+mn-ea"/>
            </a:endParaRPr>
          </a:p>
          <a:p>
            <a:pPr marL="0" lvl="0" indent="0" algn="l" rtl="0">
              <a:spcBef>
                <a:spcPts val="440"/>
              </a:spcBef>
              <a:spcAft>
                <a:spcPts val="0"/>
              </a:spcAft>
              <a:buClr>
                <a:schemeClr val="dk1"/>
              </a:buClr>
              <a:buSzPts val="2200"/>
              <a:buNone/>
            </a:pPr>
            <a:r>
              <a:rPr lang="en-US" altLang="en-US" sz="1350">
                <a:sym typeface="+mn-ea"/>
              </a:rPr>
              <a:t>&lt;/head&gt;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&lt;body&gt;</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&lt;h1&gt;This is a Heading&lt;/h1&gt;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&lt;p&gt;This is a paragraph.&lt;/p&gt;</a:t>
            </a:r>
            <a:endParaRPr lang="en-US" altLang="en-US" sz="1350">
              <a:sym typeface="+mn-ea"/>
            </a:endParaRPr>
          </a:p>
          <a:p>
            <a:pPr marL="0" lvl="0" indent="0" algn="l" rtl="0">
              <a:spcBef>
                <a:spcPts val="440"/>
              </a:spcBef>
              <a:spcAft>
                <a:spcPts val="0"/>
              </a:spcAft>
              <a:buClr>
                <a:schemeClr val="dk1"/>
              </a:buClr>
              <a:buSzPts val="2200"/>
              <a:buNone/>
            </a:pP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&lt;/body&gt;</a:t>
            </a:r>
            <a:endParaRPr lang="en-US" altLang="en-US" sz="1350">
              <a:sym typeface="+mn-ea"/>
            </a:endParaRPr>
          </a:p>
          <a:p>
            <a:pPr marL="0" lvl="0" indent="0" algn="l" rtl="0">
              <a:spcBef>
                <a:spcPts val="440"/>
              </a:spcBef>
              <a:spcAft>
                <a:spcPts val="0"/>
              </a:spcAft>
              <a:buClr>
                <a:schemeClr val="dk1"/>
              </a:buClr>
              <a:buSzPts val="2200"/>
              <a:buNone/>
            </a:pPr>
            <a:r>
              <a:rPr lang="en-US" altLang="en-US" sz="1350">
                <a:sym typeface="+mn-ea"/>
              </a:rPr>
              <a:t>&lt;/html&gt;</a:t>
            </a:r>
            <a:endParaRPr lang="en-US" altLang="en-US" sz="1350">
              <a:sym typeface="+mn-ea"/>
            </a:endParaRP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235" name="Shape 235"/>
        <p:cNvGrpSpPr/>
        <p:nvPr/>
      </p:nvGrpSpPr>
      <p:grpSpPr>
        <a:xfrm>
          <a:off x="0" y="0"/>
          <a:ext cx="0" cy="0"/>
          <a:chOff x="0" y="0"/>
          <a:chExt cx="0" cy="0"/>
        </a:xfrm>
      </p:grpSpPr>
      <p:sp>
        <p:nvSpPr>
          <p:cNvPr id="236" name="Google Shape;236;p67"/>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Meta Tag</a:t>
            </a:r>
            <a:endParaRPr lang="en-US"/>
          </a:p>
        </p:txBody>
      </p:sp>
      <p:sp>
        <p:nvSpPr>
          <p:cNvPr id="237" name="Google Shape;237;p67"/>
          <p:cNvSpPr txBox="1"/>
          <p:nvPr>
            <p:ph type="subTitle" idx="1"/>
          </p:nvPr>
        </p:nvSpPr>
        <p:spPr>
          <a:xfrm>
            <a:off x="326326" y="1080810"/>
            <a:ext cx="8491347" cy="4093428"/>
          </a:xfrm>
          <a:prstGeom prst="rect">
            <a:avLst/>
          </a:prstGeom>
          <a:noFill/>
          <a:ln>
            <a:noFill/>
          </a:ln>
        </p:spPr>
        <p:txBody>
          <a:bodyPr spcFirstLastPara="1" wrap="square" lIns="91425" tIns="45700" rIns="91425" bIns="45700" anchor="ctr" anchorCtr="0">
            <a:spAutoFit/>
          </a:bodyPr>
          <a:lstStyle/>
          <a:p>
            <a:pPr marL="342900" marR="0" lvl="0" indent="-342900" algn="just" rtl="0">
              <a:lnSpc>
                <a:spcPct val="100000"/>
              </a:lnSpc>
              <a:spcBef>
                <a:spcPts val="0"/>
              </a:spcBef>
              <a:spcAft>
                <a:spcPts val="0"/>
              </a:spcAft>
              <a:buClr>
                <a:srgbClr val="000000"/>
              </a:buClr>
              <a:buSzPts val="2000"/>
              <a:buFont typeface="Arial" panose="020B0604020202020204"/>
              <a:buChar char="•"/>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The </a:t>
            </a:r>
            <a:r>
              <a:rPr lang="en-US" sz="1600" b="0" i="0" u="none" strike="noStrike" cap="none">
                <a:solidFill>
                  <a:srgbClr val="DC143C"/>
                </a:solidFill>
                <a:latin typeface="Consolas" panose="020B0609020204030204"/>
                <a:ea typeface="Consolas" panose="020B0609020204030204"/>
                <a:cs typeface="Consolas" panose="020B0609020204030204"/>
                <a:sym typeface="Consolas" panose="020B0609020204030204"/>
              </a:rPr>
              <a:t>&lt;meta&gt;</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tag defines metadata about an HTML document. Metadata is data (information) about data.</a:t>
            </a:r>
            <a:endParaRPr sz="2400" b="0" i="0" u="none" strike="noStrike" cap="none">
              <a:solidFill>
                <a:schemeClr val="dk1"/>
              </a:solidFill>
            </a:endParaRPr>
          </a:p>
          <a:p>
            <a:pPr marL="285750" marR="0" lvl="0" indent="-285750" algn="just" rtl="0">
              <a:lnSpc>
                <a:spcPct val="100000"/>
              </a:lnSpc>
              <a:spcBef>
                <a:spcPts val="0"/>
              </a:spcBef>
              <a:spcAft>
                <a:spcPts val="0"/>
              </a:spcAft>
              <a:buClr>
                <a:srgbClr val="DC143C"/>
              </a:buClr>
              <a:buSzPts val="1600"/>
              <a:buFont typeface="Arial" panose="020B0604020202020204"/>
              <a:buChar char="•"/>
            </a:pPr>
            <a:r>
              <a:rPr lang="en-US" sz="1600" b="0" i="0" u="none" strike="noStrike" cap="none">
                <a:solidFill>
                  <a:srgbClr val="DC143C"/>
                </a:solidFill>
                <a:latin typeface="Consolas" panose="020B0609020204030204"/>
                <a:ea typeface="Consolas" panose="020B0609020204030204"/>
                <a:cs typeface="Consolas" panose="020B0609020204030204"/>
                <a:sym typeface="Consolas" panose="020B0609020204030204"/>
              </a:rPr>
              <a:t>&lt;meta&gt;</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tags always go inside the &lt;head&gt; element, and are typically used to specify character set, page description, keywords, author of the document, and viewport settings.</a:t>
            </a:r>
            <a:endParaRPr sz="2400" b="0" i="0" u="none" strike="noStrike" cap="none">
              <a:solidFill>
                <a:schemeClr val="dk1"/>
              </a:solidFill>
            </a:endParaRPr>
          </a:p>
          <a:p>
            <a:pPr marL="342900" marR="0" lvl="0" indent="-342900" algn="just" rtl="0">
              <a:lnSpc>
                <a:spcPct val="100000"/>
              </a:lnSpc>
              <a:spcBef>
                <a:spcPts val="0"/>
              </a:spcBef>
              <a:spcAft>
                <a:spcPts val="0"/>
              </a:spcAft>
              <a:buClr>
                <a:srgbClr val="000000"/>
              </a:buClr>
              <a:buSzPts val="2000"/>
              <a:buFont typeface="Arial" panose="020B0604020202020204"/>
              <a:buChar char="•"/>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Metadata will not be displayed on the page, but is machine parsable.</a:t>
            </a:r>
            <a:endParaRPr sz="2400" b="0" i="0" u="none" strike="noStrike" cap="none">
              <a:solidFill>
                <a:schemeClr val="dk1"/>
              </a:solidFill>
            </a:endParaRPr>
          </a:p>
          <a:p>
            <a:pPr marL="342900" marR="0" lvl="0" indent="-342900" algn="just" rtl="0">
              <a:lnSpc>
                <a:spcPct val="100000"/>
              </a:lnSpc>
              <a:spcBef>
                <a:spcPts val="0"/>
              </a:spcBef>
              <a:spcAft>
                <a:spcPts val="0"/>
              </a:spcAft>
              <a:buClr>
                <a:srgbClr val="000000"/>
              </a:buClr>
              <a:buSzPts val="2000"/>
              <a:buFont typeface="Arial" panose="020B0604020202020204"/>
              <a:buChar char="•"/>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Metadata is used by browsers (how to display content or reload page), search engines (keywords), and other web services.</a:t>
            </a:r>
            <a:endParaRPr sz="2400" b="0" i="0" u="none" strike="noStrike" cap="none">
              <a:solidFill>
                <a:schemeClr val="dk1"/>
              </a:solidFill>
            </a:endParaRPr>
          </a:p>
          <a:p>
            <a:pPr marL="342900" marR="0" lvl="0" indent="-342900" algn="just" rtl="0">
              <a:lnSpc>
                <a:spcPct val="100000"/>
              </a:lnSpc>
              <a:spcBef>
                <a:spcPts val="0"/>
              </a:spcBef>
              <a:spcAft>
                <a:spcPts val="0"/>
              </a:spcAft>
              <a:buClr>
                <a:srgbClr val="000000"/>
              </a:buClr>
              <a:buSzPts val="2000"/>
              <a:buFont typeface="Arial" panose="020B0604020202020204"/>
              <a:buChar char="•"/>
            </a:pP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There is a method to let web designers take control over the viewport (the user's visible area of a web page), through the </a:t>
            </a:r>
            <a:r>
              <a:rPr lang="en-US" sz="1600" b="0" i="0" u="none" strike="noStrike" cap="none">
                <a:solidFill>
                  <a:srgbClr val="DC143C"/>
                </a:solidFill>
                <a:latin typeface="Consolas" panose="020B0609020204030204"/>
                <a:ea typeface="Consolas" panose="020B0609020204030204"/>
                <a:cs typeface="Consolas" panose="020B0609020204030204"/>
                <a:sym typeface="Consolas" panose="020B0609020204030204"/>
              </a:rPr>
              <a:t>&lt;meta&gt;</a:t>
            </a:r>
            <a:r>
              <a:rPr lang="en-US" sz="2000" b="0" i="0" u="none" strike="noStrike" cap="none">
                <a:solidFill>
                  <a:srgbClr val="000000"/>
                </a:solidFill>
                <a:latin typeface="Verdana" panose="020B0604030504040204"/>
                <a:ea typeface="Verdana" panose="020B0604030504040204"/>
                <a:cs typeface="Verdana" panose="020B0604030504040204"/>
                <a:sym typeface="Verdana" panose="020B0604030504040204"/>
              </a:rPr>
              <a:t> tag.</a:t>
            </a:r>
            <a:endParaRPr sz="36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cu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241" name="Shape 241"/>
        <p:cNvGrpSpPr/>
        <p:nvPr/>
      </p:nvGrpSpPr>
      <p:grpSpPr>
        <a:xfrm>
          <a:off x="0" y="0"/>
          <a:ext cx="0" cy="0"/>
          <a:chOff x="0" y="0"/>
          <a:chExt cx="0" cy="0"/>
        </a:xfrm>
      </p:grpSpPr>
      <p:sp>
        <p:nvSpPr>
          <p:cNvPr id="242" name="Google Shape;242;p68"/>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p>
        </p:txBody>
      </p:sp>
      <p:sp>
        <p:nvSpPr>
          <p:cNvPr id="243" name="Google Shape;243;p68"/>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p>
            <a:pPr marL="0" marR="0" lvl="0" indent="0" algn="l" rtl="0">
              <a:lnSpc>
                <a:spcPct val="83000"/>
              </a:lnSpc>
              <a:spcBef>
                <a:spcPts val="0"/>
              </a:spcBef>
              <a:spcAft>
                <a:spcPts val="0"/>
              </a:spcAft>
              <a:buSzPts val="3200"/>
              <a:buNone/>
            </a:pP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&lt;head&gt;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0000CD"/>
                </a:solidFill>
                <a:highlight>
                  <a:srgbClr val="FFFFFF"/>
                </a:highlight>
                <a:latin typeface="Consolas" panose="020B0609020204030204"/>
                <a:ea typeface="Consolas" panose="020B0609020204030204"/>
                <a:cs typeface="Consolas" panose="020B0609020204030204"/>
                <a:sym typeface="Consolas" panose="020B0609020204030204"/>
              </a:rPr>
              <a:t>&lt;</a:t>
            </a:r>
            <a:r>
              <a:rPr lang="en-US" sz="1800">
                <a:solidFill>
                  <a:srgbClr val="A52A2A"/>
                </a:solidFill>
                <a:highlight>
                  <a:srgbClr val="FFFFFF"/>
                </a:highlight>
                <a:latin typeface="Consolas" panose="020B0609020204030204"/>
                <a:ea typeface="Consolas" panose="020B0609020204030204"/>
                <a:cs typeface="Consolas" panose="020B0609020204030204"/>
                <a:sym typeface="Consolas" panose="020B0609020204030204"/>
              </a:rPr>
              <a:t>meta</a:t>
            </a:r>
            <a:r>
              <a:rPr lang="en-US" sz="1800">
                <a:solidFill>
                  <a:srgbClr val="FF0000"/>
                </a:solidFill>
                <a:highlight>
                  <a:srgbClr val="FFFFFF"/>
                </a:highlight>
                <a:latin typeface="Consolas" panose="020B0609020204030204"/>
                <a:ea typeface="Consolas" panose="020B0609020204030204"/>
                <a:cs typeface="Consolas" panose="020B0609020204030204"/>
                <a:sym typeface="Consolas" panose="020B0609020204030204"/>
              </a:rPr>
              <a:t> charset</a:t>
            </a:r>
            <a:r>
              <a:rPr lang="en-US" sz="1800">
                <a:solidFill>
                  <a:srgbClr val="0000CD"/>
                </a:solidFill>
                <a:highlight>
                  <a:srgbClr val="FFFFFF"/>
                </a:highlight>
                <a:latin typeface="Consolas" panose="020B0609020204030204"/>
                <a:ea typeface="Consolas" panose="020B0609020204030204"/>
                <a:cs typeface="Consolas" panose="020B0609020204030204"/>
                <a:sym typeface="Consolas" panose="020B0609020204030204"/>
              </a:rPr>
              <a:t>="UTF-8"&gt;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&lt;meta</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"keywords"</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content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"HTML, CSS, JavaScript"</a:t>
            </a: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&lt;meta</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"description"</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content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"Free Web tutorials for HTML and CSS"</a:t>
            </a: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&lt;meta</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name</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"author"</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 </a:t>
            </a:r>
            <a:r>
              <a:rPr lang="en-US" sz="1800">
                <a:solidFill>
                  <a:srgbClr val="E50000"/>
                </a:solidFill>
                <a:highlight>
                  <a:srgbClr val="FFFFFF"/>
                </a:highlight>
                <a:latin typeface="Consolas" panose="020B0609020204030204"/>
                <a:ea typeface="Consolas" panose="020B0609020204030204"/>
                <a:cs typeface="Consolas" panose="020B0609020204030204"/>
                <a:sym typeface="Consolas" panose="020B0609020204030204"/>
              </a:rPr>
              <a:t>content</a:t>
            </a:r>
            <a:r>
              <a:rPr lang="en-US" sz="1800">
                <a:solidFill>
                  <a:srgbClr val="000000"/>
                </a:solidFill>
                <a:highlight>
                  <a:srgbClr val="FFFFFF"/>
                </a:highlight>
                <a:latin typeface="Consolas" panose="020B0609020204030204"/>
                <a:ea typeface="Consolas" panose="020B0609020204030204"/>
                <a:cs typeface="Consolas" panose="020B0609020204030204"/>
                <a:sym typeface="Consolas" panose="020B0609020204030204"/>
              </a:rPr>
              <a:t>=</a:t>
            </a:r>
            <a:r>
              <a:rPr lang="en-US" sz="1800">
                <a:solidFill>
                  <a:srgbClr val="0000FF"/>
                </a:solidFill>
                <a:highlight>
                  <a:srgbClr val="FFFFFF"/>
                </a:highlight>
                <a:latin typeface="Consolas" panose="020B0609020204030204"/>
                <a:ea typeface="Consolas" panose="020B0609020204030204"/>
                <a:cs typeface="Consolas" panose="020B0609020204030204"/>
                <a:sym typeface="Consolas" panose="020B0609020204030204"/>
              </a:rPr>
              <a:t>"John Doe"</a:t>
            </a: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83000"/>
              </a:lnSpc>
              <a:spcBef>
                <a:spcPts val="0"/>
              </a:spcBef>
              <a:spcAft>
                <a:spcPts val="0"/>
              </a:spcAft>
              <a:buSzPts val="3200"/>
              <a:buNone/>
            </a:pPr>
            <a:r>
              <a:rPr lang="en-US" sz="1800">
                <a:solidFill>
                  <a:srgbClr val="800000"/>
                </a:solidFill>
                <a:highlight>
                  <a:srgbClr val="FFFFFF"/>
                </a:highlight>
                <a:latin typeface="Consolas" panose="020B0609020204030204"/>
                <a:ea typeface="Consolas" panose="020B0609020204030204"/>
                <a:cs typeface="Consolas" panose="020B0609020204030204"/>
                <a:sym typeface="Consolas" panose="020B0609020204030204"/>
              </a:rPr>
              <a:t>&lt;/head&gt;</a:t>
            </a:r>
            <a:endParaRPr sz="1800">
              <a:highlight>
                <a:srgbClr val="FFFFFF"/>
              </a:highlight>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1440"/>
              </a:spcBef>
              <a:spcAft>
                <a:spcPts val="0"/>
              </a:spcAft>
              <a:buSzPts val="3200"/>
              <a:buNone/>
            </a:pPr>
            <a:r>
              <a:rPr lang="en-US" sz="1800">
                <a:solidFill>
                  <a:srgbClr val="000000"/>
                </a:solidFill>
                <a:highlight>
                  <a:srgbClr val="FFFFFF"/>
                </a:highlight>
                <a:latin typeface="Verdana" panose="020B0604030504040204"/>
                <a:ea typeface="Verdana" panose="020B0604030504040204"/>
                <a:cs typeface="Verdana" panose="020B0604030504040204"/>
                <a:sym typeface="Verdana" panose="020B0604030504040204"/>
              </a:rPr>
              <a:t>UTF-8: </a:t>
            </a:r>
            <a:r>
              <a:rPr lang="en-US" sz="1800">
                <a:solidFill>
                  <a:srgbClr val="000000"/>
                </a:solidFill>
                <a:highlight>
                  <a:srgbClr val="FFFFFF"/>
                </a:highlight>
                <a:latin typeface="Arial" panose="020B0604020202020204"/>
                <a:ea typeface="Arial" panose="020B0604020202020204"/>
                <a:cs typeface="Arial" panose="020B0604020202020204"/>
                <a:sym typeface="Arial" panose="020B0604020202020204"/>
              </a:rPr>
              <a:t>UTF-8 stands for “Unicode Transformation Format - 8 bits.” UTF-8 is an encoding system for Unicode. It can translate any Unicode character to a matching unique binary string, and can also translate the binary string back to a Unicode character.</a:t>
            </a:r>
            <a:endParaRPr sz="1800">
              <a:highlight>
                <a:srgbClr val="FFFFFF"/>
              </a:highlight>
              <a:latin typeface="Times New Roman" panose="02020603050405020304"/>
              <a:ea typeface="Times New Roman" panose="02020603050405020304"/>
              <a:cs typeface="Times New Roman" panose="02020603050405020304"/>
              <a:sym typeface="Times New Roman" panose="02020603050405020304"/>
            </a:endParaRPr>
          </a:p>
          <a:p>
            <a:pPr marL="457200" lvl="0" indent="-431800" algn="ctr" rtl="0">
              <a:lnSpc>
                <a:spcPct val="100000"/>
              </a:lnSpc>
              <a:spcBef>
                <a:spcPts val="2080"/>
              </a:spcBef>
              <a:spcAft>
                <a:spcPts val="0"/>
              </a:spcAft>
              <a:buClr>
                <a:srgbClr val="888888"/>
              </a:buClr>
              <a:buSzPts val="3200"/>
              <a:buNone/>
            </a:pPr>
          </a:p>
        </p:txBody>
      </p:sp>
    </p:spTree>
  </p:cSld>
  <p:clrMapOvr>
    <a:masterClrMapping/>
  </p:clrMapOvr>
  <p:transition>
    <p:cu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What is SEO?</a:t>
            </a:r>
            <a:endParaRPr lang="en-US" altLang="en-US"/>
          </a:p>
        </p:txBody>
      </p:sp>
      <p:sp>
        <p:nvSpPr>
          <p:cNvPr id="3" name="Text Placeholder 2"/>
          <p:cNvSpPr/>
          <p:nvPr>
            <p:ph type="body" idx="1"/>
          </p:nvPr>
        </p:nvSpPr>
        <p:spPr/>
        <p:txBody>
          <a:bodyPr/>
          <a:p>
            <a:r>
              <a:rPr lang="en-US" altLang="en-US"/>
              <a:t>Search Engine Optimization (SEO) is the process of improving a website so that it is easier for search engines to understand and more likely to appear prominently in relevant search results.</a:t>
            </a:r>
            <a:endParaRPr lang="en-US" altLang="en-US"/>
          </a:p>
          <a:p>
            <a:endParaRPr lang="en-US" altLang="en-US"/>
          </a:p>
          <a:p>
            <a:r>
              <a:rPr lang="en-US" altLang="en-US"/>
              <a:t>Examples of Search Engines</a:t>
            </a:r>
            <a:endParaRPr lang="en-US" altLang="en-US"/>
          </a:p>
          <a:p>
            <a:r>
              <a:rPr lang="en-US" altLang="en-US"/>
              <a:t>Google</a:t>
            </a:r>
            <a:endParaRPr lang="en-US" altLang="en-US"/>
          </a:p>
          <a:p>
            <a:r>
              <a:rPr lang="en-US" altLang="en-US"/>
              <a:t>Bing</a:t>
            </a:r>
            <a:endParaRPr lang="en-US" altLang="en-US"/>
          </a:p>
          <a:p>
            <a:r>
              <a:rPr lang="en-US" altLang="en-US"/>
              <a:t>Yahoo</a:t>
            </a:r>
            <a:endParaRPr lang="en-US" altLang="en-US"/>
          </a:p>
          <a:p>
            <a:r>
              <a:rPr lang="en-US" altLang="en-US"/>
              <a:t>DuckDuckGo</a:t>
            </a:r>
            <a:endParaRPr lang="en-US" altLang="en-US"/>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Why is SEO Important?</a:t>
            </a:r>
            <a:endParaRPr lang="en-US" altLang="en-US"/>
          </a:p>
        </p:txBody>
      </p:sp>
      <p:sp>
        <p:nvSpPr>
          <p:cNvPr id="3" name="Text Placeholder 2"/>
          <p:cNvSpPr/>
          <p:nvPr>
            <p:ph type="body" idx="1"/>
          </p:nvPr>
        </p:nvSpPr>
        <p:spPr/>
        <p:txBody>
          <a:bodyPr/>
          <a:p>
            <a:r>
              <a:rPr lang="en-US" altLang="en-US" sz="1500"/>
              <a:t>Imagine you have built two college websites.</a:t>
            </a:r>
            <a:endParaRPr lang="en-US" altLang="en-US" sz="1500"/>
          </a:p>
          <a:p>
            <a:endParaRPr lang="en-US" altLang="en-US" sz="1500"/>
          </a:p>
          <a:p>
            <a:r>
              <a:rPr lang="en-US" altLang="en-US" sz="1500"/>
              <a:t>Website A</a:t>
            </a:r>
            <a:endParaRPr lang="en-US" altLang="en-US" sz="1500"/>
          </a:p>
          <a:p>
            <a:endParaRPr lang="en-US" altLang="en-US" sz="1500"/>
          </a:p>
          <a:p>
            <a:r>
              <a:rPr lang="en-US" altLang="en-US" sz="1500"/>
              <a:t>Proper headings</a:t>
            </a:r>
            <a:endParaRPr lang="en-US" altLang="en-US" sz="1500"/>
          </a:p>
          <a:p>
            <a:r>
              <a:rPr lang="en-US" altLang="en-US" sz="1500"/>
              <a:t>Meta description</a:t>
            </a:r>
            <a:endParaRPr lang="en-US" altLang="en-US" sz="1500"/>
          </a:p>
          <a:p>
            <a:r>
              <a:rPr lang="en-US" altLang="en-US" sz="1500"/>
              <a:t>Semantic HTML</a:t>
            </a:r>
            <a:endParaRPr lang="en-US" altLang="en-US" sz="1500"/>
          </a:p>
          <a:p>
            <a:r>
              <a:rPr lang="en-US" altLang="en-US" sz="1500"/>
              <a:t>Alt text</a:t>
            </a:r>
            <a:endParaRPr lang="en-US" altLang="en-US" sz="1500"/>
          </a:p>
          <a:p>
            <a:r>
              <a:rPr lang="en-US" altLang="en-US" sz="1500"/>
              <a:t>Responsive layout</a:t>
            </a:r>
            <a:endParaRPr lang="en-US" altLang="en-US" sz="1500"/>
          </a:p>
          <a:p>
            <a:endParaRPr lang="en-US" altLang="en-US" sz="1500"/>
          </a:p>
          <a:p>
            <a:r>
              <a:rPr lang="en-US" altLang="en-US" sz="1500"/>
              <a:t>Website B</a:t>
            </a:r>
            <a:endParaRPr lang="en-US" altLang="en-US" sz="1500"/>
          </a:p>
          <a:p>
            <a:endParaRPr lang="en-US" altLang="en-US" sz="1500"/>
          </a:p>
          <a:p>
            <a:r>
              <a:rPr lang="en-US" altLang="en-US" sz="1500"/>
              <a:t>Random headings</a:t>
            </a:r>
            <a:endParaRPr lang="en-US" altLang="en-US" sz="1500"/>
          </a:p>
          <a:p>
            <a:r>
              <a:rPr lang="en-US" altLang="en-US" sz="1500"/>
              <a:t>No meta tags</a:t>
            </a:r>
            <a:endParaRPr lang="en-US" altLang="en-US" sz="1500"/>
          </a:p>
          <a:p>
            <a:r>
              <a:rPr lang="en-US" altLang="en-US" sz="1500"/>
              <a:t>No alt text</a:t>
            </a:r>
            <a:endParaRPr lang="en-US" altLang="en-US" sz="1500"/>
          </a:p>
          <a:p>
            <a:r>
              <a:rPr lang="en-US" altLang="en-US" sz="1500"/>
              <a:t>Poor structure</a:t>
            </a:r>
            <a:endParaRPr lang="en-US" altLang="en-US" sz="1500"/>
          </a:p>
          <a:p>
            <a:endParaRPr lang="en-US" altLang="en-US" sz="1500"/>
          </a:p>
          <a:p>
            <a:r>
              <a:rPr lang="en-US" altLang="en-US" sz="1500"/>
              <a:t>Which website is easier for search engines to understand?</a:t>
            </a:r>
            <a:endParaRPr lang="en-US" altLang="en-US" sz="1500"/>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How Search Engines Work</a:t>
            </a:r>
            <a:endParaRPr lang="en-US" altLang="en-US"/>
          </a:p>
        </p:txBody>
      </p:sp>
      <p:sp>
        <p:nvSpPr>
          <p:cNvPr id="3" name="Text Placeholder 2"/>
          <p:cNvSpPr/>
          <p:nvPr>
            <p:ph type="body" idx="1"/>
          </p:nvPr>
        </p:nvSpPr>
        <p:spPr>
          <a:xfrm>
            <a:off x="457200" y="1371600"/>
            <a:ext cx="5029200" cy="4526280"/>
          </a:xfrm>
        </p:spPr>
        <p:txBody>
          <a:bodyPr/>
          <a:p>
            <a:r>
              <a:rPr lang="en-US" altLang="en-US"/>
              <a:t>Imagine a huge library containing billions of books.</a:t>
            </a:r>
            <a:endParaRPr lang="en-US" altLang="en-US"/>
          </a:p>
          <a:p>
            <a:r>
              <a:rPr lang="en-US" altLang="en-US"/>
              <a:t>First, the librarian collects new books.</a:t>
            </a:r>
            <a:endParaRPr lang="en-US" altLang="en-US"/>
          </a:p>
          <a:p>
            <a:r>
              <a:rPr lang="en-US" altLang="en-US"/>
              <a:t>Then, the librarian organizes them.</a:t>
            </a:r>
            <a:endParaRPr lang="en-US" altLang="en-US"/>
          </a:p>
          <a:p>
            <a:r>
              <a:rPr lang="en-US" altLang="en-US"/>
              <a:t>Finally, when someone asks for a book, the librarian recommends the most relevant one.</a:t>
            </a:r>
            <a:endParaRPr lang="en-US" altLang="en-US"/>
          </a:p>
          <a:p>
            <a:endParaRPr lang="en-US" altLang="en-US"/>
          </a:p>
          <a:p>
            <a:r>
              <a:rPr lang="en-US" altLang="en-US" b="1"/>
              <a:t>Search engines work in exactly the same way.</a:t>
            </a:r>
            <a:endParaRPr lang="en-US" altLang="en-US" b="1"/>
          </a:p>
          <a:p>
            <a:endParaRPr lang="en-US" altLang="en-US"/>
          </a:p>
          <a:p>
            <a:r>
              <a:rPr lang="en-US" altLang="en-US"/>
              <a:t>Crawling is the process by which search engines discover webpages on the Internet.</a:t>
            </a:r>
            <a:endParaRPr lang="en-US" altLang="en-US"/>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pic>
        <p:nvPicPr>
          <p:cNvPr id="5" name="Picture 4"/>
          <p:cNvPicPr>
            <a:picLocks noChangeAspect="1"/>
          </p:cNvPicPr>
          <p:nvPr/>
        </p:nvPicPr>
        <p:blipFill>
          <a:blip r:embed="rId1"/>
          <a:stretch>
            <a:fillRect/>
          </a:stretch>
        </p:blipFill>
        <p:spPr>
          <a:xfrm>
            <a:off x="5486400" y="1504315"/>
            <a:ext cx="3335655" cy="3612515"/>
          </a:xfrm>
          <a:prstGeom prst="rect">
            <a:avLst/>
          </a:prstGeom>
        </p:spPr>
      </p:pic>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endParaRPr lang="en-US"/>
          </a:p>
        </p:txBody>
      </p:sp>
      <p:sp>
        <p:nvSpPr>
          <p:cNvPr id="3" name="Text Placeholder 2"/>
          <p:cNvSpPr/>
          <p:nvPr>
            <p:ph type="body" idx="1"/>
          </p:nvPr>
        </p:nvSpPr>
        <p:spPr>
          <a:xfrm>
            <a:off x="457200" y="838200"/>
            <a:ext cx="8229600" cy="5059680"/>
          </a:xfrm>
        </p:spPr>
        <p:txBody>
          <a:bodyPr/>
          <a:p>
            <a:pPr marL="88900" indent="0">
              <a:buNone/>
            </a:pPr>
            <a:r>
              <a:rPr lang="en-US" altLang="en-US" sz="1200"/>
              <a:t>Suppose three websites teach HTML.</a:t>
            </a:r>
            <a:endParaRPr lang="en-US" altLang="en-US" sz="1200"/>
          </a:p>
          <a:p>
            <a:endParaRPr lang="en-US" altLang="en-US" sz="1200"/>
          </a:p>
          <a:p>
            <a:pPr marL="88900" indent="0">
              <a:buNone/>
            </a:pPr>
            <a:r>
              <a:rPr lang="en-US" altLang="en-US" sz="1200"/>
              <a:t>Website A</a:t>
            </a:r>
            <a:endParaRPr lang="en-US" altLang="en-US" sz="1200"/>
          </a:p>
          <a:p>
            <a:r>
              <a:rPr lang="en-US" altLang="en-US" sz="1200"/>
              <a:t>Good title</a:t>
            </a:r>
            <a:endParaRPr lang="en-US" altLang="en-US" sz="1200"/>
          </a:p>
          <a:p>
            <a:r>
              <a:rPr lang="en-US" altLang="en-US" sz="1200"/>
              <a:t>Semantic HTML</a:t>
            </a:r>
            <a:endParaRPr lang="en-US" altLang="en-US" sz="1200"/>
          </a:p>
          <a:p>
            <a:r>
              <a:rPr lang="en-US" altLang="en-US" sz="1200"/>
              <a:t>Fast loading</a:t>
            </a:r>
            <a:endParaRPr lang="en-US" altLang="en-US" sz="1200"/>
          </a:p>
          <a:p>
            <a:r>
              <a:rPr lang="en-US" altLang="en-US" sz="1200"/>
              <a:t>Mobile friendly</a:t>
            </a:r>
            <a:endParaRPr lang="en-US" altLang="en-US" sz="1200"/>
          </a:p>
          <a:p>
            <a:r>
              <a:rPr lang="en-US" altLang="en-US" sz="1200"/>
              <a:t>Images with alt text</a:t>
            </a:r>
            <a:endParaRPr lang="en-US" altLang="en-US" sz="1200"/>
          </a:p>
          <a:p>
            <a:pPr marL="88900" indent="0">
              <a:buNone/>
            </a:pPr>
            <a:r>
              <a:rPr lang="en-US" altLang="en-US" sz="1200"/>
              <a:t>Website B</a:t>
            </a:r>
            <a:endParaRPr lang="en-US" altLang="en-US" sz="1200"/>
          </a:p>
          <a:p>
            <a:r>
              <a:rPr lang="en-US" altLang="en-US" sz="1200"/>
              <a:t>No title</a:t>
            </a:r>
            <a:endParaRPr lang="en-US" altLang="en-US" sz="1200"/>
          </a:p>
          <a:p>
            <a:r>
              <a:rPr lang="en-US" altLang="en-US" sz="1200"/>
              <a:t>No headings</a:t>
            </a:r>
            <a:endParaRPr lang="en-US" altLang="en-US" sz="1200"/>
          </a:p>
          <a:p>
            <a:r>
              <a:rPr lang="en-US" altLang="en-US" sz="1200"/>
              <a:t>Poor navigation</a:t>
            </a:r>
            <a:endParaRPr lang="en-US" altLang="en-US" sz="1200"/>
          </a:p>
          <a:p>
            <a:r>
              <a:rPr lang="en-US" altLang="en-US" sz="1200"/>
              <a:t>Missing alt attributes</a:t>
            </a:r>
            <a:endParaRPr lang="en-US" altLang="en-US" sz="1200"/>
          </a:p>
          <a:p>
            <a:pPr marL="88900" indent="0">
              <a:buNone/>
            </a:pPr>
            <a:r>
              <a:rPr lang="en-US" altLang="en-US" sz="1200"/>
              <a:t>Website C</a:t>
            </a:r>
            <a:endParaRPr lang="en-US" altLang="en-US" sz="1200"/>
          </a:p>
          <a:p>
            <a:r>
              <a:rPr lang="en-US" altLang="en-US" sz="1200"/>
              <a:t>Duplicate content</a:t>
            </a:r>
            <a:endParaRPr lang="en-US" altLang="en-US" sz="1200"/>
          </a:p>
          <a:p>
            <a:r>
              <a:rPr lang="en-US" altLang="en-US" sz="1200"/>
              <a:t>Slow loading</a:t>
            </a:r>
            <a:endParaRPr lang="en-US" altLang="en-US" sz="1200"/>
          </a:p>
          <a:p>
            <a:r>
              <a:rPr lang="en-US" altLang="en-US" sz="1200"/>
              <a:t>Broken links</a:t>
            </a:r>
            <a:endParaRPr lang="en-US" altLang="en-US" sz="1200"/>
          </a:p>
          <a:p>
            <a:endParaRPr lang="en-US" altLang="en-US" sz="1200"/>
          </a:p>
          <a:p>
            <a:r>
              <a:rPr lang="en-US" altLang="en-US" sz="1200"/>
              <a:t>Which website is likely to rank highest?</a:t>
            </a:r>
            <a:endParaRPr lang="en-US" altLang="en-US" sz="1200"/>
          </a:p>
          <a:p>
            <a:endParaRPr lang="en-US" altLang="en-US" sz="1200"/>
          </a:p>
          <a:p>
            <a:r>
              <a:rPr lang="en-US" altLang="en-US" sz="1200"/>
              <a:t>Answer: Website A</a:t>
            </a:r>
            <a:endParaRPr lang="en-US" altLang="en-US" sz="1200"/>
          </a:p>
          <a:p>
            <a:endParaRPr lang="en-US" altLang="en-US" sz="1200"/>
          </a:p>
          <a:p>
            <a:r>
              <a:rPr lang="en-US" altLang="en-US" sz="1200"/>
              <a:t>Because it follows good SEO practices.</a:t>
            </a:r>
            <a:endParaRPr lang="en-US" altLang="en-US" sz="1200"/>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What Can HTML Do for SEO?</a:t>
            </a:r>
            <a:endParaRPr lang="en-US" altLang="en-US"/>
          </a:p>
        </p:txBody>
      </p:sp>
      <p:sp>
        <p:nvSpPr>
          <p:cNvPr id="3" name="Text Placeholder 2"/>
          <p:cNvSpPr/>
          <p:nvPr>
            <p:ph type="body" idx="1"/>
          </p:nvPr>
        </p:nvSpPr>
        <p:spPr/>
        <p:txBody>
          <a:bodyPr/>
          <a:p>
            <a:r>
              <a:rPr lang="en-US" altLang="en-US" b="1"/>
              <a:t>HTML elements important for SEO:</a:t>
            </a:r>
            <a:endParaRPr lang="en-US" altLang="en-US" b="1"/>
          </a:p>
          <a:p>
            <a:endParaRPr lang="en-US" altLang="en-US" b="1"/>
          </a:p>
          <a:p>
            <a:r>
              <a:rPr lang="en-US" altLang="en-US" b="1"/>
              <a:t>&lt;title&gt;</a:t>
            </a:r>
            <a:endParaRPr lang="en-US" altLang="en-US" b="1"/>
          </a:p>
          <a:p>
            <a:r>
              <a:rPr lang="en-US" altLang="en-US" b="1"/>
              <a:t>Meta tags</a:t>
            </a:r>
            <a:endParaRPr lang="en-US" altLang="en-US" b="1"/>
          </a:p>
          <a:p>
            <a:r>
              <a:rPr lang="en-US" altLang="en-US" b="1"/>
              <a:t>Heading tags</a:t>
            </a:r>
            <a:endParaRPr lang="en-US" altLang="en-US" b="1"/>
          </a:p>
          <a:p>
            <a:r>
              <a:rPr lang="en-US" altLang="en-US" b="1"/>
              <a:t>Semantic HTML</a:t>
            </a:r>
            <a:endParaRPr lang="en-US" altLang="en-US" b="1"/>
          </a:p>
          <a:p>
            <a:r>
              <a:rPr lang="en-US" altLang="en-US" b="1"/>
              <a:t>Images (alt)</a:t>
            </a:r>
            <a:endParaRPr lang="en-US" altLang="en-US" b="1"/>
          </a:p>
          <a:p>
            <a:r>
              <a:rPr lang="en-US" altLang="en-US" b="1"/>
              <a:t>Hyperlinks</a:t>
            </a:r>
            <a:endParaRPr lang="en-US" altLang="en-US" b="1"/>
          </a:p>
          <a:p>
            <a:r>
              <a:rPr lang="en-US" altLang="en-US" b="1"/>
              <a:t>URL structure</a:t>
            </a:r>
            <a:endParaRPr lang="en-US" altLang="en-US" b="1"/>
          </a:p>
          <a:p>
            <a:r>
              <a:rPr lang="en-US" altLang="en-US" b="1"/>
              <a:t>Lists</a:t>
            </a:r>
            <a:endParaRPr lang="en-US" altLang="en-US" b="1"/>
          </a:p>
          <a:p>
            <a:r>
              <a:rPr lang="en-US" altLang="en-US" b="1"/>
              <a:t>Tables (when used appropriately)</a:t>
            </a:r>
            <a:endParaRPr lang="en-US" altLang="en-US" b="1"/>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SEO Best Practices</a:t>
            </a:r>
            <a:endParaRPr lang="en-US" altLang="en-US"/>
          </a:p>
        </p:txBody>
      </p:sp>
      <p:sp>
        <p:nvSpPr>
          <p:cNvPr id="3" name="Text Placeholder 2"/>
          <p:cNvSpPr/>
          <p:nvPr>
            <p:ph type="body" idx="1"/>
          </p:nvPr>
        </p:nvSpPr>
        <p:spPr>
          <a:xfrm>
            <a:off x="457200" y="1057275"/>
            <a:ext cx="8229600" cy="4840605"/>
          </a:xfrm>
        </p:spPr>
        <p:txBody>
          <a:bodyPr/>
          <a:p>
            <a:r>
              <a:rPr lang="en-US" altLang="en-US" sz="1800"/>
              <a:t>✔ Use descriptive titles.</a:t>
            </a:r>
            <a:endParaRPr lang="en-US" altLang="en-US" sz="1800"/>
          </a:p>
          <a:p>
            <a:endParaRPr lang="en-US" altLang="en-US" sz="1800"/>
          </a:p>
          <a:p>
            <a:r>
              <a:rPr lang="en-US" altLang="en-US" sz="1800"/>
              <a:t>✔ Add a meta description.</a:t>
            </a:r>
            <a:endParaRPr lang="en-US" altLang="en-US" sz="1800"/>
          </a:p>
          <a:p>
            <a:endParaRPr lang="en-US" altLang="en-US" sz="1800"/>
          </a:p>
          <a:p>
            <a:r>
              <a:rPr lang="en-US" altLang="en-US" sz="1800"/>
              <a:t>✔ Use semantic HTML.</a:t>
            </a:r>
            <a:endParaRPr lang="en-US" altLang="en-US" sz="1800"/>
          </a:p>
          <a:p>
            <a:endParaRPr lang="en-US" altLang="en-US" sz="1800"/>
          </a:p>
          <a:p>
            <a:r>
              <a:rPr lang="en-US" altLang="en-US" sz="1800"/>
              <a:t>✔ Use one &lt;h1&gt;.</a:t>
            </a:r>
            <a:endParaRPr lang="en-US" altLang="en-US" sz="1800"/>
          </a:p>
          <a:p>
            <a:endParaRPr lang="en-US" altLang="en-US" sz="1800"/>
          </a:p>
          <a:p>
            <a:r>
              <a:rPr lang="en-US" altLang="en-US" sz="1800"/>
              <a:t>✔ Use proper heading hierarchy.</a:t>
            </a:r>
            <a:endParaRPr lang="en-US" altLang="en-US" sz="1800"/>
          </a:p>
          <a:p>
            <a:endParaRPr lang="en-US" altLang="en-US" sz="1800"/>
          </a:p>
          <a:p>
            <a:r>
              <a:rPr lang="en-US" altLang="en-US" sz="1800"/>
              <a:t>✔ Add alt text.</a:t>
            </a:r>
            <a:endParaRPr lang="en-US" altLang="en-US" sz="1800"/>
          </a:p>
          <a:p>
            <a:endParaRPr lang="en-US" altLang="en-US" sz="1800"/>
          </a:p>
          <a:p>
            <a:r>
              <a:rPr lang="en-US" altLang="en-US" sz="1800"/>
              <a:t>✔ Create meaningful hyperlinks.</a:t>
            </a:r>
            <a:endParaRPr lang="en-US" altLang="en-US" sz="1800"/>
          </a:p>
          <a:p>
            <a:endParaRPr lang="en-US" altLang="en-US" sz="1800"/>
          </a:p>
          <a:p>
            <a:r>
              <a:rPr lang="en-US" altLang="en-US" sz="1800"/>
              <a:t>✔ Make the website mobile-friendly.</a:t>
            </a:r>
            <a:endParaRPr lang="en-US" altLang="en-US" sz="1800"/>
          </a:p>
          <a:p>
            <a:endParaRPr lang="en-US" altLang="en-US" sz="1800"/>
          </a:p>
          <a:p>
            <a:r>
              <a:rPr lang="en-US" altLang="en-US" sz="1800"/>
              <a:t>✔ Write original, useful content.</a:t>
            </a:r>
            <a:endParaRPr lang="en-US" altLang="en-US" sz="1800"/>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Common SEO Mistakes</a:t>
            </a:r>
            <a:endParaRPr lang="en-US" altLang="en-US"/>
          </a:p>
        </p:txBody>
      </p:sp>
      <p:sp>
        <p:nvSpPr>
          <p:cNvPr id="3" name="Text Placeholder 2"/>
          <p:cNvSpPr/>
          <p:nvPr>
            <p:ph type="body" idx="1"/>
          </p:nvPr>
        </p:nvSpPr>
        <p:spPr/>
        <p:txBody>
          <a:bodyPr/>
          <a:p>
            <a:r>
              <a:rPr lang="en-US" altLang="en-US"/>
              <a:t>❌ Missing page title</a:t>
            </a:r>
            <a:endParaRPr lang="en-US" altLang="en-US"/>
          </a:p>
          <a:p>
            <a:endParaRPr lang="en-US" altLang="en-US"/>
          </a:p>
          <a:p>
            <a:r>
              <a:rPr lang="en-US" altLang="en-US"/>
              <a:t>❌ Missing meta description</a:t>
            </a:r>
            <a:endParaRPr lang="en-US" altLang="en-US"/>
          </a:p>
          <a:p>
            <a:endParaRPr lang="en-US" altLang="en-US"/>
          </a:p>
          <a:p>
            <a:r>
              <a:rPr lang="en-US" altLang="en-US"/>
              <a:t>❌ Multiple &lt;h1&gt; elements without purpose</a:t>
            </a:r>
            <a:endParaRPr lang="en-US" altLang="en-US"/>
          </a:p>
          <a:p>
            <a:endParaRPr lang="en-US" altLang="en-US"/>
          </a:p>
          <a:p>
            <a:r>
              <a:rPr lang="en-US" altLang="en-US"/>
              <a:t>❌ Images without alt</a:t>
            </a:r>
            <a:endParaRPr lang="en-US" altLang="en-US"/>
          </a:p>
          <a:p>
            <a:endParaRPr lang="en-US" altLang="en-US"/>
          </a:p>
          <a:p>
            <a:r>
              <a:rPr lang="en-US" altLang="en-US"/>
              <a:t>❌ Broken links</a:t>
            </a:r>
            <a:endParaRPr lang="en-US" altLang="en-US"/>
          </a:p>
          <a:p>
            <a:endParaRPr lang="en-US" altLang="en-US"/>
          </a:p>
          <a:p>
            <a:r>
              <a:rPr lang="en-US" altLang="en-US"/>
              <a:t>❌ Generic anchor text ("Click Here")</a:t>
            </a:r>
            <a:endParaRPr lang="en-US" altLang="en-US"/>
          </a:p>
          <a:p>
            <a:endParaRPr lang="en-US" altLang="en-US"/>
          </a:p>
          <a:p>
            <a:r>
              <a:rPr lang="en-US" altLang="en-US"/>
              <a:t>❌ Poor page structure</a:t>
            </a:r>
            <a:endParaRPr lang="en-US" altLang="en-US"/>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sym typeface="+mn-ea"/>
              </a:rPr>
              <a:t>Mini Activity</a:t>
            </a:r>
            <a:endParaRPr lang="en-US"/>
          </a:p>
        </p:txBody>
      </p:sp>
      <p:sp>
        <p:nvSpPr>
          <p:cNvPr id="3" name="Text Placeholder 2"/>
          <p:cNvSpPr/>
          <p:nvPr>
            <p:ph type="body" idx="1"/>
          </p:nvPr>
        </p:nvSpPr>
        <p:spPr/>
        <p:txBody>
          <a:bodyPr/>
          <a:p>
            <a:pPr marL="88900" indent="0">
              <a:buNone/>
            </a:pPr>
            <a:r>
              <a:rPr lang="en-US" altLang="en-US" b="1"/>
              <a:t>Improve the following code:</a:t>
            </a:r>
            <a:endParaRPr lang="en-US" altLang="en-US" b="1"/>
          </a:p>
          <a:p>
            <a:endParaRPr lang="en-US" altLang="en-US"/>
          </a:p>
          <a:p>
            <a:pPr marL="88900" indent="0">
              <a:buNone/>
            </a:pPr>
            <a:r>
              <a:rPr lang="en-US" altLang="en-US"/>
              <a:t>&lt;title&gt;Home&lt;/title&gt;</a:t>
            </a:r>
            <a:endParaRPr lang="en-US" altLang="en-US"/>
          </a:p>
          <a:p>
            <a:pPr marL="88900" indent="0">
              <a:buNone/>
            </a:pPr>
            <a:r>
              <a:rPr lang="en-US" altLang="en-US"/>
              <a:t>&lt;img src="lab.jpg"&gt;</a:t>
            </a:r>
            <a:endParaRPr lang="en-US" altLang="en-US"/>
          </a:p>
          <a:p>
            <a:pPr marL="88900" indent="0">
              <a:buNone/>
            </a:pPr>
            <a:r>
              <a:rPr lang="en-US" altLang="en-US"/>
              <a:t>&lt;a href="course.html"&gt;Click Here&lt;/a&gt;</a:t>
            </a:r>
            <a:endParaRPr lang="en-US" altLang="en-US"/>
          </a:p>
          <a:p>
            <a:endParaRPr lang="en-US" altLang="en-US"/>
          </a:p>
          <a:p>
            <a:pPr marL="88900" indent="0">
              <a:buNone/>
            </a:pPr>
            <a:r>
              <a:rPr lang="en-US" altLang="en-US" b="1"/>
              <a:t>Students should:</a:t>
            </a:r>
            <a:endParaRPr lang="en-US" altLang="en-US" b="1"/>
          </a:p>
          <a:p>
            <a:endParaRPr lang="en-US" altLang="en-US"/>
          </a:p>
          <a:p>
            <a:r>
              <a:rPr lang="en-US" altLang="en-US"/>
              <a:t>Write a better title.</a:t>
            </a:r>
            <a:endParaRPr lang="en-US" altLang="en-US"/>
          </a:p>
          <a:p>
            <a:r>
              <a:rPr lang="en-US" altLang="en-US"/>
              <a:t>Add alt text.</a:t>
            </a:r>
            <a:endParaRPr lang="en-US" altLang="en-US"/>
          </a:p>
          <a:p>
            <a:r>
              <a:rPr lang="en-US" altLang="en-US"/>
              <a:t>Replace the generic link text with a descriptive one.</a:t>
            </a:r>
            <a:endParaRPr lang="en-US" altLang="en-US"/>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ANSWER:</a:t>
            </a:r>
            <a:endParaRPr lang="en-US"/>
          </a:p>
        </p:txBody>
      </p:sp>
      <p:sp>
        <p:nvSpPr>
          <p:cNvPr id="3" name="Text Placeholder 2"/>
          <p:cNvSpPr/>
          <p:nvPr>
            <p:ph type="body" idx="1"/>
          </p:nvPr>
        </p:nvSpPr>
        <p:spPr/>
        <p:txBody>
          <a:bodyPr/>
          <a:p>
            <a:r>
              <a:rPr lang="en-US" altLang="en-US"/>
              <a:t>The page title "Home" is too generic and does not describe the webpage.</a:t>
            </a:r>
            <a:endParaRPr lang="en-US" altLang="en-US"/>
          </a:p>
          <a:p>
            <a:r>
              <a:rPr lang="en-US" altLang="en-US"/>
              <a:t>The image is missing the alt attribute, making it less accessible and harder for search engines to understand.</a:t>
            </a:r>
            <a:endParaRPr lang="en-US" altLang="en-US"/>
          </a:p>
          <a:p>
            <a:r>
              <a:rPr lang="en-US" altLang="en-US"/>
              <a:t>The hyperlink text "Click Here" is not descriptive and does not tell users or search engines where the link leads.</a:t>
            </a:r>
            <a:endParaRPr lang="en-US" altLang="en-US"/>
          </a:p>
          <a:p>
            <a:pPr marL="88900" indent="0">
              <a:buNone/>
            </a:pPr>
            <a:endParaRPr lang="en-US" altLang="en-US"/>
          </a:p>
          <a:p>
            <a:pPr marL="88900" indent="0">
              <a:buNone/>
            </a:pPr>
            <a:r>
              <a:rPr lang="en-US" altLang="en-US" b="1"/>
              <a:t>IMPROVED SEO-Friendly CODE:</a:t>
            </a:r>
            <a:endParaRPr lang="en-US" altLang="en-US" b="1"/>
          </a:p>
          <a:p>
            <a:pPr marL="88900" indent="0">
              <a:buNone/>
            </a:pPr>
            <a:r>
              <a:rPr lang="en-US" altLang="en-US"/>
              <a:t>&lt;title&gt;Computer Science Courses | ABC College&lt;/title&gt;</a:t>
            </a:r>
            <a:endParaRPr lang="en-US" altLang="en-US"/>
          </a:p>
          <a:p>
            <a:pPr marL="88900" indent="0">
              <a:buNone/>
            </a:pPr>
            <a:r>
              <a:rPr lang="en-US" altLang="en-US"/>
              <a:t>&lt;img src="lab.jpg" alt="Students attending a Computer Science laboratory session"&gt;</a:t>
            </a:r>
            <a:endParaRPr lang="en-US" altLang="en-US"/>
          </a:p>
          <a:p>
            <a:pPr marL="88900" indent="0">
              <a:buNone/>
            </a:pPr>
            <a:r>
              <a:rPr lang="en-US" altLang="en-US"/>
              <a:t>&lt;a href="course.html"&gt;View Computer Science Courses&lt;/a&gt;</a:t>
            </a:r>
            <a:endParaRPr lang="en-US" altLang="en-US"/>
          </a:p>
        </p:txBody>
      </p:sp>
      <p:sp>
        <p:nvSpPr>
          <p:cNvPr id="4" name="Slide Number Placeholder 3"/>
          <p:cNvSpPr>
            <a:spLocks noGrp="1"/>
          </p:cNvSpPr>
          <p:nvPr>
            <p:ph type="sldNum" idx="12"/>
          </p:nvPr>
        </p:nvSpPr>
        <p:spPr/>
        <p:txBody>
          <a:bodyPr/>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p:sld>
</file>

<file path=ppt/tags/tag1.xml><?xml version="1.0" encoding="utf-8"?>
<p:tagLst xmlns:p="http://schemas.openxmlformats.org/presentationml/2006/main">
  <p:tag name="TABLE_ENDDRAG_ORIGIN_RECT" val="618*220"/>
  <p:tag name="TABLE_ENDDRAG_RECT" val="186*50*618*220"/>
</p:tagLst>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54108</Words>
  <Application>WPS Presentation</Application>
  <PresentationFormat/>
  <Paragraphs>2473</Paragraphs>
  <Slides>124</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124</vt:i4>
      </vt:variant>
    </vt:vector>
  </HeadingPairs>
  <TitlesOfParts>
    <vt:vector size="146" baseType="lpstr">
      <vt:lpstr>Arial</vt:lpstr>
      <vt:lpstr>SimSun</vt:lpstr>
      <vt:lpstr>Wingdings</vt:lpstr>
      <vt:lpstr>Arial</vt:lpstr>
      <vt:lpstr>Calibri</vt:lpstr>
      <vt:lpstr>Times New Roman</vt:lpstr>
      <vt:lpstr>Noto Sans Symbols</vt:lpstr>
      <vt:lpstr>Segoe Print</vt:lpstr>
      <vt:lpstr>Times New Roman</vt:lpstr>
      <vt:lpstr>Quattrocento Sans</vt:lpstr>
      <vt:lpstr>Consolas</vt:lpstr>
      <vt:lpstr>Microsoft YaHei</vt:lpstr>
      <vt:lpstr>Arial Unicode MS</vt:lpstr>
      <vt:lpstr>Verdana</vt:lpstr>
      <vt:lpstr>Inter</vt:lpstr>
      <vt:lpstr>Arimo</vt:lpstr>
      <vt:lpstr>Calibri</vt:lpstr>
      <vt:lpstr>Verdana</vt:lpstr>
      <vt:lpstr>Consolas</vt:lpstr>
      <vt:lpstr>Trebuchet MS</vt:lpstr>
      <vt:lpstr>Corbel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The &lt;div&gt; tag</vt:lpstr>
      <vt:lpstr>PowerPoint 演示文稿</vt:lpstr>
      <vt:lpstr>PowerPoint 演示文稿</vt:lpstr>
      <vt:lpstr>Block-level Elements </vt:lpstr>
      <vt:lpstr>PowerPoint 演示文稿</vt:lpstr>
      <vt:lpstr>Inline Elements </vt:lpstr>
      <vt:lpstr>PowerPoint 演示文稿</vt:lpstr>
      <vt:lpstr>PowerPoint 演示文稿</vt:lpstr>
      <vt:lpstr>New Added Elements in HTML 5</vt:lpstr>
      <vt:lpstr>New Added Elements in HTML 5</vt:lpstr>
      <vt:lpstr>New Added Elements in HTML 5</vt:lpstr>
      <vt:lpstr>HTML5 Advantages</vt:lpstr>
      <vt:lpstr>HTML5 Disadvantages</vt:lpstr>
      <vt:lpstr>What are Semantic Elements?</vt:lpstr>
      <vt:lpstr>Semantic Elements in HTML</vt:lpstr>
      <vt:lpstr>HTML &lt;section&gt; Element</vt:lpstr>
      <vt:lpstr>Example</vt:lpstr>
      <vt:lpstr>Output</vt:lpstr>
      <vt:lpstr>HTML &lt;article&gt; Element</vt:lpstr>
      <vt:lpstr>Code</vt:lpstr>
      <vt:lpstr>Nesting &lt;article&gt; in &lt;section&gt;</vt:lpstr>
      <vt:lpstr>HTML &lt;header&gt; Element</vt:lpstr>
      <vt:lpstr>Example</vt:lpstr>
      <vt:lpstr>Example</vt:lpstr>
      <vt:lpstr>HTML &lt;nav&gt; Element</vt:lpstr>
      <vt:lpstr>HTML &lt;aside&gt; Element</vt:lpstr>
      <vt:lpstr>HTML &lt;figure&gt; and &lt;figcaption&gt; Elements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Absolute URLs vs. Relative URLs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Media Tags</vt:lpstr>
      <vt:lpstr>PowerPoint 演示文稿</vt:lpstr>
      <vt:lpstr>2. Video</vt:lpstr>
      <vt:lpstr>PowerPoint 演示文稿</vt:lpstr>
      <vt:lpstr>3. Audio  4. Flash</vt:lpstr>
      <vt:lpstr>5. Marquee</vt:lpstr>
      <vt:lpstr>Attributes of Marquee Tag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Hidden fields</vt:lpstr>
      <vt:lpstr>PowerPoint 演示文稿</vt:lpstr>
      <vt:lpstr>PowerPoint 演示文稿</vt:lpstr>
      <vt:lpstr>Code to create a html Form </vt:lpstr>
      <vt:lpstr>PowerPoint 演示文稿</vt:lpstr>
      <vt:lpstr>PowerPoint 演示文稿</vt:lpstr>
      <vt:lpstr>PowerPoint 演示文稿</vt:lpstr>
      <vt:lpstr>Favicon</vt:lpstr>
      <vt:lpstr>Adding a Favicon</vt:lpstr>
      <vt:lpstr>PowerPoint 演示文稿</vt:lpstr>
      <vt:lpstr>Meta Tag</vt:lpstr>
      <vt:lpstr>PowerPoint 演示文稿</vt:lpstr>
      <vt:lpstr>What is SEO?</vt:lpstr>
      <vt:lpstr>Why is SEO Important?</vt:lpstr>
      <vt:lpstr>How Search Engines Work</vt:lpstr>
      <vt:lpstr>PowerPoint 演示文稿</vt:lpstr>
      <vt:lpstr>What Can HTML Do for SEO?</vt:lpstr>
      <vt:lpstr>SEO Best Practices</vt:lpstr>
      <vt:lpstr>Common SEO Mistakes</vt:lpstr>
      <vt:lpstr>Mini Activity</vt:lpstr>
      <vt:lpstr>ANSWER: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ABC</dc:creator>
  <cp:lastModifiedBy>ADMIN</cp:lastModifiedBy>
  <cp:revision>46</cp:revision>
  <dcterms:created xsi:type="dcterms:W3CDTF">2025-09-05T11:36:00Z</dcterms:created>
  <dcterms:modified xsi:type="dcterms:W3CDTF">2026-08-31T08:59:56Z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3BF41BEB2A774E5B8724B6B5B6DE3C50_13</vt:lpwstr>
  </property>
  <property fmtid="{D5CDD505-2E9C-101B-9397-08002B2CF9AE}" pid="3" name="KSOProductBuildVer">
    <vt:lpwstr>1033-12.1.0.28485</vt:lpwstr>
  </property>
</Properties>
</file>